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comment1.xml" ContentType="application/vnd.openxmlformats-officedocument.presentationml.comments+xml"/>
  <Override PartName="/ppt/notesSlides/notesSlide42.xml" ContentType="application/vnd.openxmlformats-officedocument.presentationml.notesSlide+xml"/>
  <Override PartName="/ppt/comments/comment2.xml" ContentType="application/vnd.openxmlformats-officedocument.presentationml.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6"/>
  </p:notesMasterIdLst>
  <p:sldIdLst>
    <p:sldId id="371" r:id="rId2"/>
    <p:sldId id="372" r:id="rId3"/>
    <p:sldId id="373" r:id="rId4"/>
    <p:sldId id="374" r:id="rId5"/>
    <p:sldId id="375" r:id="rId6"/>
    <p:sldId id="376" r:id="rId7"/>
    <p:sldId id="377" r:id="rId8"/>
    <p:sldId id="378" r:id="rId9"/>
    <p:sldId id="379" r:id="rId10"/>
    <p:sldId id="380" r:id="rId11"/>
    <p:sldId id="381" r:id="rId12"/>
    <p:sldId id="382" r:id="rId13"/>
    <p:sldId id="383" r:id="rId14"/>
    <p:sldId id="384" r:id="rId15"/>
    <p:sldId id="385" r:id="rId16"/>
    <p:sldId id="386" r:id="rId17"/>
    <p:sldId id="387" r:id="rId18"/>
    <p:sldId id="388" r:id="rId19"/>
    <p:sldId id="389" r:id="rId20"/>
    <p:sldId id="390" r:id="rId21"/>
    <p:sldId id="391" r:id="rId22"/>
    <p:sldId id="392" r:id="rId23"/>
    <p:sldId id="393" r:id="rId24"/>
    <p:sldId id="394" r:id="rId25"/>
    <p:sldId id="395" r:id="rId26"/>
    <p:sldId id="396" r:id="rId27"/>
    <p:sldId id="397" r:id="rId28"/>
    <p:sldId id="398" r:id="rId29"/>
    <p:sldId id="399" r:id="rId30"/>
    <p:sldId id="400" r:id="rId31"/>
    <p:sldId id="401" r:id="rId32"/>
    <p:sldId id="402" r:id="rId33"/>
    <p:sldId id="403" r:id="rId34"/>
    <p:sldId id="404" r:id="rId35"/>
    <p:sldId id="405" r:id="rId36"/>
    <p:sldId id="406" r:id="rId37"/>
    <p:sldId id="407" r:id="rId38"/>
    <p:sldId id="408" r:id="rId39"/>
    <p:sldId id="409" r:id="rId40"/>
    <p:sldId id="410" r:id="rId41"/>
    <p:sldId id="411" r:id="rId42"/>
    <p:sldId id="412" r:id="rId43"/>
    <p:sldId id="413" r:id="rId44"/>
    <p:sldId id="414" r:id="rId45"/>
    <p:sldId id="415" r:id="rId46"/>
    <p:sldId id="416" r:id="rId47"/>
    <p:sldId id="417" r:id="rId48"/>
    <p:sldId id="418" r:id="rId49"/>
    <p:sldId id="419" r:id="rId50"/>
    <p:sldId id="420" r:id="rId51"/>
    <p:sldId id="421" r:id="rId52"/>
    <p:sldId id="422" r:id="rId53"/>
    <p:sldId id="423" r:id="rId54"/>
    <p:sldId id="424" r:id="rId55"/>
    <p:sldId id="425" r:id="rId56"/>
    <p:sldId id="426" r:id="rId57"/>
    <p:sldId id="427" r:id="rId58"/>
    <p:sldId id="428" r:id="rId59"/>
    <p:sldId id="429" r:id="rId60"/>
    <p:sldId id="430" r:id="rId61"/>
    <p:sldId id="431" r:id="rId62"/>
    <p:sldId id="432" r:id="rId63"/>
    <p:sldId id="433" r:id="rId64"/>
    <p:sldId id="434" r:id="rId65"/>
    <p:sldId id="435" r:id="rId66"/>
    <p:sldId id="436" r:id="rId67"/>
    <p:sldId id="437" r:id="rId68"/>
    <p:sldId id="438" r:id="rId69"/>
    <p:sldId id="439" r:id="rId70"/>
    <p:sldId id="440" r:id="rId71"/>
    <p:sldId id="441" r:id="rId72"/>
    <p:sldId id="442" r:id="rId73"/>
    <p:sldId id="443" r:id="rId74"/>
    <p:sldId id="444" r:id="rId75"/>
    <p:sldId id="445" r:id="rId76"/>
    <p:sldId id="446" r:id="rId77"/>
    <p:sldId id="447" r:id="rId78"/>
    <p:sldId id="448" r:id="rId79"/>
    <p:sldId id="449" r:id="rId80"/>
    <p:sldId id="450" r:id="rId81"/>
    <p:sldId id="451" r:id="rId82"/>
    <p:sldId id="452" r:id="rId83"/>
    <p:sldId id="453" r:id="rId84"/>
    <p:sldId id="454" r:id="rId85"/>
    <p:sldId id="455" r:id="rId86"/>
    <p:sldId id="456" r:id="rId87"/>
    <p:sldId id="457" r:id="rId88"/>
    <p:sldId id="458" r:id="rId89"/>
    <p:sldId id="459" r:id="rId90"/>
    <p:sldId id="460" r:id="rId91"/>
    <p:sldId id="461" r:id="rId92"/>
    <p:sldId id="462" r:id="rId93"/>
    <p:sldId id="463" r:id="rId94"/>
    <p:sldId id="464" r:id="rId95"/>
    <p:sldId id="465" r:id="rId96"/>
    <p:sldId id="466" r:id="rId97"/>
    <p:sldId id="467" r:id="rId98"/>
    <p:sldId id="468" r:id="rId99"/>
    <p:sldId id="469" r:id="rId100"/>
    <p:sldId id="470" r:id="rId101"/>
    <p:sldId id="471" r:id="rId102"/>
    <p:sldId id="472" r:id="rId103"/>
    <p:sldId id="473" r:id="rId104"/>
    <p:sldId id="474" r:id="rId105"/>
    <p:sldId id="475" r:id="rId106"/>
    <p:sldId id="476" r:id="rId107"/>
    <p:sldId id="477" r:id="rId108"/>
    <p:sldId id="478" r:id="rId109"/>
    <p:sldId id="479" r:id="rId110"/>
    <p:sldId id="480" r:id="rId111"/>
    <p:sldId id="481" r:id="rId112"/>
    <p:sldId id="482" r:id="rId113"/>
    <p:sldId id="483" r:id="rId114"/>
    <p:sldId id="484" r:id="rId115"/>
    <p:sldId id="485" r:id="rId116"/>
    <p:sldId id="486" r:id="rId117"/>
    <p:sldId id="487" r:id="rId118"/>
    <p:sldId id="488" r:id="rId119"/>
    <p:sldId id="489" r:id="rId120"/>
    <p:sldId id="490" r:id="rId121"/>
    <p:sldId id="491" r:id="rId122"/>
    <p:sldId id="492" r:id="rId123"/>
    <p:sldId id="493" r:id="rId124"/>
    <p:sldId id="494" r:id="rId125"/>
    <p:sldId id="495" r:id="rId126"/>
    <p:sldId id="496" r:id="rId127"/>
    <p:sldId id="497" r:id="rId128"/>
    <p:sldId id="498" r:id="rId129"/>
    <p:sldId id="499" r:id="rId130"/>
    <p:sldId id="500" r:id="rId131"/>
    <p:sldId id="501" r:id="rId132"/>
    <p:sldId id="502" r:id="rId133"/>
    <p:sldId id="503" r:id="rId134"/>
    <p:sldId id="504" r:id="rId135"/>
    <p:sldId id="505" r:id="rId136"/>
    <p:sldId id="506" r:id="rId137"/>
    <p:sldId id="507" r:id="rId138"/>
    <p:sldId id="508" r:id="rId139"/>
    <p:sldId id="509" r:id="rId140"/>
    <p:sldId id="510" r:id="rId141"/>
    <p:sldId id="511" r:id="rId142"/>
    <p:sldId id="512" r:id="rId143"/>
    <p:sldId id="513" r:id="rId144"/>
    <p:sldId id="514" r:id="rId145"/>
    <p:sldId id="515" r:id="rId146"/>
    <p:sldId id="516" r:id="rId147"/>
    <p:sldId id="517" r:id="rId148"/>
    <p:sldId id="518" r:id="rId149"/>
    <p:sldId id="519" r:id="rId150"/>
    <p:sldId id="520" r:id="rId151"/>
    <p:sldId id="521" r:id="rId152"/>
    <p:sldId id="522" r:id="rId153"/>
    <p:sldId id="523" r:id="rId154"/>
    <p:sldId id="524" r:id="rId155"/>
    <p:sldId id="525" r:id="rId156"/>
    <p:sldId id="526" r:id="rId157"/>
    <p:sldId id="527" r:id="rId158"/>
    <p:sldId id="528" r:id="rId159"/>
    <p:sldId id="529" r:id="rId160"/>
    <p:sldId id="530" r:id="rId161"/>
    <p:sldId id="531" r:id="rId162"/>
    <p:sldId id="532" r:id="rId163"/>
    <p:sldId id="533" r:id="rId164"/>
    <p:sldId id="534" r:id="rId1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h Drey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9-14T21:27:47.955" idx="1">
    <p:pos x="10" y="10"/>
    <p:text>Update link</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9-14T21:28:39.579" idx="2">
    <p:pos x="10" y="10"/>
    <p:text>Update the next 10 sides as necessary to match any changes to the class survey</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FC17EF-B2AD-472B-A2BA-06E3BFA9BA5C}" type="datetimeFigureOut">
              <a:rPr lang="en-CA" smtClean="0"/>
              <a:t>2024-04-18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121258-C2F2-4109-9310-CDD90C4D76CB}" type="slidenum">
              <a:rPr lang="en-CA" smtClean="0"/>
              <a:t>‹#›</a:t>
            </a:fld>
            <a:endParaRPr lang="en-CA"/>
          </a:p>
        </p:txBody>
      </p:sp>
    </p:spTree>
    <p:extLst>
      <p:ext uri="{BB962C8B-B14F-4D97-AF65-F5344CB8AC3E}">
        <p14:creationId xmlns:p14="http://schemas.microsoft.com/office/powerpoint/2010/main" val="550954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britannica.com/topic/United-States-presidential-election-of-2016"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ww.nytimes.com/2013/05/26/opinion/sunday/when-numbers-mislead.html"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theness.com/neurologicablog/index.php/follow-up-on-bems-psi-research/"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replicationindex.com/2018/01/05/bem-retraction/"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p3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9" name="Google Shape;1359;p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7" name="Google Shape;1447;p1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The purpose of this slide is to describe the theory behind the tip and how it can be enacted.</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In the right image we are enclosing the trend in 2019 in a gray shaded region to show the following months belong to one year.</a:t>
            </a:r>
            <a:endParaRPr/>
          </a:p>
          <a:p>
            <a:pPr marL="0" lvl="0" indent="0" algn="l" rtl="0">
              <a:lnSpc>
                <a:spcPct val="100000"/>
              </a:lnSpc>
              <a:spcBef>
                <a:spcPts val="0"/>
              </a:spcBef>
              <a:spcAft>
                <a:spcPts val="0"/>
              </a:spcAft>
              <a:buSzPts val="1400"/>
              <a:buNone/>
            </a:pPr>
            <a:endParaRPr/>
          </a:p>
        </p:txBody>
      </p:sp>
      <p:sp>
        <p:nvSpPr>
          <p:cNvPr id="1448" name="Google Shape;1448;p10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10</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p3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3" name="Google Shape;2383;p3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US"/>
              <a:t>The purpose of this slide is to introduce a diagram representing the different ways you can appeal to an audience and thus better persuade them. These are also the different dimensions you might consider when trying to refine how you frame an insight.</a:t>
            </a:r>
            <a:endParaRPr/>
          </a:p>
          <a:p>
            <a:pPr marL="171450" lvl="0" indent="-171450" algn="l" rtl="0">
              <a:lnSpc>
                <a:spcPct val="100000"/>
              </a:lnSpc>
              <a:spcBef>
                <a:spcPts val="0"/>
              </a:spcBef>
              <a:spcAft>
                <a:spcPts val="0"/>
              </a:spcAft>
              <a:buSzPts val="1400"/>
              <a:buFont typeface="Arial"/>
              <a:buChar char="•"/>
            </a:pPr>
            <a:r>
              <a:rPr lang="en-US"/>
              <a:t>For context, this is based on Aristotle’s rhetorical triangle, but it comes up routinely in literature on data storytelling (Brent Dykes’s </a:t>
            </a:r>
            <a:r>
              <a:rPr lang="en-US" i="1"/>
              <a:t>Effective Data Storytelling</a:t>
            </a:r>
            <a:r>
              <a:rPr lang="en-US" i="0"/>
              <a:t>, Cole Nussbaumer Knaflic’s </a:t>
            </a:r>
            <a:r>
              <a:rPr lang="en-US" i="1"/>
              <a:t>Storytelling with Data</a:t>
            </a:r>
            <a:r>
              <a:rPr lang="en-US" i="0"/>
              <a:t>).</a:t>
            </a:r>
            <a:endParaRPr/>
          </a:p>
        </p:txBody>
      </p:sp>
      <p:sp>
        <p:nvSpPr>
          <p:cNvPr id="2384" name="Google Shape;2384;p3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100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0"/>
        <p:cNvGrpSpPr/>
        <p:nvPr/>
      </p:nvGrpSpPr>
      <p:grpSpPr>
        <a:xfrm>
          <a:off x="0" y="0"/>
          <a:ext cx="0" cy="0"/>
          <a:chOff x="0" y="0"/>
          <a:chExt cx="0" cy="0"/>
        </a:xfrm>
      </p:grpSpPr>
      <p:sp>
        <p:nvSpPr>
          <p:cNvPr id="2401" name="Google Shape;2401;p3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2" name="Google Shape;2402;p3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offer students some questions to consider when assessing an audience’s goals and priorities.</a:t>
            </a:r>
            <a:endParaRPr/>
          </a:p>
        </p:txBody>
      </p:sp>
      <p:sp>
        <p:nvSpPr>
          <p:cNvPr id="2403" name="Google Shape;2403;p3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101</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2"/>
        <p:cNvGrpSpPr/>
        <p:nvPr/>
      </p:nvGrpSpPr>
      <p:grpSpPr>
        <a:xfrm>
          <a:off x="0" y="0"/>
          <a:ext cx="0" cy="0"/>
          <a:chOff x="0" y="0"/>
          <a:chExt cx="0" cy="0"/>
        </a:xfrm>
      </p:grpSpPr>
      <p:sp>
        <p:nvSpPr>
          <p:cNvPr id="2413" name="Google Shape;2413;p3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4" name="Google Shape;2414;p3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offer students some questions to consider when assessing the opportune timing for engaging with an audience.</a:t>
            </a:r>
            <a:endParaRPr/>
          </a:p>
        </p:txBody>
      </p:sp>
      <p:sp>
        <p:nvSpPr>
          <p:cNvPr id="2415" name="Google Shape;2415;p3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102</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4"/>
        <p:cNvGrpSpPr/>
        <p:nvPr/>
      </p:nvGrpSpPr>
      <p:grpSpPr>
        <a:xfrm>
          <a:off x="0" y="0"/>
          <a:ext cx="0" cy="0"/>
          <a:chOff x="0" y="0"/>
          <a:chExt cx="0" cy="0"/>
        </a:xfrm>
      </p:grpSpPr>
      <p:sp>
        <p:nvSpPr>
          <p:cNvPr id="2425" name="Google Shape;2425;p3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6" name="Google Shape;2426;p3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offer students some questions to consider when assessing an audience’s subject matter familiarity and investment in logical reasoning.</a:t>
            </a:r>
            <a:endParaRPr/>
          </a:p>
        </p:txBody>
      </p:sp>
      <p:sp>
        <p:nvSpPr>
          <p:cNvPr id="2427" name="Google Shape;2427;p3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103</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p3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0" name="Google Shape;2440;p3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offer students some questions to consider when assessing an audience’s emotional orientation, especially their beliefs, preferences, and attachments (myths and values).</a:t>
            </a:r>
            <a:endParaRPr/>
          </a:p>
        </p:txBody>
      </p:sp>
      <p:sp>
        <p:nvSpPr>
          <p:cNvPr id="2441" name="Google Shape;2441;p3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104</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1"/>
        <p:cNvGrpSpPr/>
        <p:nvPr/>
      </p:nvGrpSpPr>
      <p:grpSpPr>
        <a:xfrm>
          <a:off x="0" y="0"/>
          <a:ext cx="0" cy="0"/>
          <a:chOff x="0" y="0"/>
          <a:chExt cx="0" cy="0"/>
        </a:xfrm>
      </p:grpSpPr>
      <p:sp>
        <p:nvSpPr>
          <p:cNvPr id="2452" name="Google Shape;2452;p3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3" name="Google Shape;2453;p3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offer students some questions to consider when assessing an audience’s attitude toward authority, including your own as a source of information as well as any internal power structures or party lines that will warrant concern.</a:t>
            </a:r>
            <a:endParaRPr/>
          </a:p>
        </p:txBody>
      </p:sp>
      <p:sp>
        <p:nvSpPr>
          <p:cNvPr id="2454" name="Google Shape;2454;p3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105</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4"/>
        <p:cNvGrpSpPr/>
        <p:nvPr/>
      </p:nvGrpSpPr>
      <p:grpSpPr>
        <a:xfrm>
          <a:off x="0" y="0"/>
          <a:ext cx="0" cy="0"/>
          <a:chOff x="0" y="0"/>
          <a:chExt cx="0" cy="0"/>
        </a:xfrm>
      </p:grpSpPr>
      <p:sp>
        <p:nvSpPr>
          <p:cNvPr id="2465" name="Google Shape;2465;p3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6" name="Google Shape;2466;p3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US"/>
              <a:t>The purpose of this slide is to remind students that different audiences will find different elements of this diagram more persuasive than others. Telling a compelling data story means doing your best at the outset to recognize what an audience will respond to most.</a:t>
            </a:r>
            <a:endParaRPr/>
          </a:p>
          <a:p>
            <a:pPr marL="628650" lvl="1" indent="-171450" algn="l" rtl="0">
              <a:lnSpc>
                <a:spcPct val="100000"/>
              </a:lnSpc>
              <a:spcBef>
                <a:spcPts val="0"/>
              </a:spcBef>
              <a:spcAft>
                <a:spcPts val="0"/>
              </a:spcAft>
              <a:buSzPts val="1400"/>
              <a:buFont typeface="Arial"/>
              <a:buChar char="•"/>
            </a:pPr>
            <a:r>
              <a:rPr lang="en-US"/>
              <a:t>The audience to the </a:t>
            </a:r>
            <a:r>
              <a:rPr lang="en-US" b="1"/>
              <a:t>LEFT</a:t>
            </a:r>
            <a:r>
              <a:rPr lang="en-US"/>
              <a:t> is much more persuaded by a demonstration of authority – maybe there is a strict hierarchy in place that you are near the top of, or they do not have much native expertise on the subject that you’re presenting about.</a:t>
            </a:r>
            <a:endParaRPr/>
          </a:p>
          <a:p>
            <a:pPr marL="628650" lvl="1" indent="-171450" algn="l" rtl="0">
              <a:lnSpc>
                <a:spcPct val="100000"/>
              </a:lnSpc>
              <a:spcBef>
                <a:spcPts val="0"/>
              </a:spcBef>
              <a:spcAft>
                <a:spcPts val="0"/>
              </a:spcAft>
              <a:buSzPts val="1400"/>
              <a:buFont typeface="Arial"/>
              <a:buChar char="•"/>
            </a:pPr>
            <a:r>
              <a:rPr lang="en-US"/>
              <a:t>The audience to the </a:t>
            </a:r>
            <a:r>
              <a:rPr lang="en-US" b="1"/>
              <a:t>RIGHT</a:t>
            </a:r>
            <a:r>
              <a:rPr lang="en-US"/>
              <a:t> is much more persuaded by a demonstration of emotion – maybe there is a lot of fear because the stakes of their next decision are quite high, or maybe there is excitement over what they believe to have been a great project and they’re eager for data analysis.</a:t>
            </a:r>
            <a:endParaRPr/>
          </a:p>
          <a:p>
            <a:pPr marL="628650" lvl="1" indent="-171450" algn="l" rtl="0">
              <a:lnSpc>
                <a:spcPct val="100000"/>
              </a:lnSpc>
              <a:spcBef>
                <a:spcPts val="0"/>
              </a:spcBef>
              <a:spcAft>
                <a:spcPts val="0"/>
              </a:spcAft>
              <a:buSzPts val="1400"/>
              <a:buFont typeface="Arial"/>
              <a:buChar char="•"/>
            </a:pPr>
            <a:r>
              <a:rPr lang="en-US"/>
              <a:t>Audiences will </a:t>
            </a:r>
            <a:r>
              <a:rPr lang="en-US" b="1"/>
              <a:t>ALWAYS</a:t>
            </a:r>
            <a:r>
              <a:rPr lang="en-US"/>
              <a:t> have goals and a sense of timing to keep in mind.</a:t>
            </a:r>
            <a:endParaRPr/>
          </a:p>
        </p:txBody>
      </p:sp>
      <p:sp>
        <p:nvSpPr>
          <p:cNvPr id="2467" name="Google Shape;2467;p3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106</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4"/>
        <p:cNvGrpSpPr/>
        <p:nvPr/>
      </p:nvGrpSpPr>
      <p:grpSpPr>
        <a:xfrm>
          <a:off x="0" y="0"/>
          <a:ext cx="0" cy="0"/>
          <a:chOff x="0" y="0"/>
          <a:chExt cx="0" cy="0"/>
        </a:xfrm>
      </p:grpSpPr>
      <p:sp>
        <p:nvSpPr>
          <p:cNvPr id="2495" name="Google Shape;2495;p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6" name="Google Shape;2496;p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a:t>
            </a:r>
            <a:r>
              <a:rPr lang="en-US" b="1"/>
              <a:t>REMIND</a:t>
            </a:r>
            <a:r>
              <a:rPr lang="en-US" b="0"/>
              <a:t> students that audiences are seldom wholly homogenous entities. You may need to try to construct a data story for a heterogeneous audience, with a diversity of interests. Sub-groups may also be persuaded / compelled by different appeals.</a:t>
            </a:r>
            <a:endParaRPr/>
          </a:p>
          <a:p>
            <a:pPr marL="171450" lvl="0" indent="-171450" algn="l" rtl="0">
              <a:lnSpc>
                <a:spcPct val="100000"/>
              </a:lnSpc>
              <a:spcBef>
                <a:spcPts val="0"/>
              </a:spcBef>
              <a:spcAft>
                <a:spcPts val="0"/>
              </a:spcAft>
              <a:buClr>
                <a:schemeClr val="dk1"/>
              </a:buClr>
              <a:buSzPts val="1200"/>
              <a:buFont typeface="Arial"/>
              <a:buChar char="•"/>
            </a:pPr>
            <a:r>
              <a:rPr lang="en-US" b="1"/>
              <a:t>CONCLUDE </a:t>
            </a:r>
            <a:r>
              <a:rPr lang="en-US" b="0"/>
              <a:t>by reminding students that once they have thoroughly analyzed their audience, they’re ready to move onto the next step of the storytelling process.</a:t>
            </a:r>
            <a:endParaRPr b="1"/>
          </a:p>
        </p:txBody>
      </p:sp>
      <p:sp>
        <p:nvSpPr>
          <p:cNvPr id="2497" name="Google Shape;2497;p3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107</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p35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171450" marR="0" lvl="0" indent="-171450" algn="l" rtl="0">
              <a:lnSpc>
                <a:spcPct val="100000"/>
              </a:lnSpc>
              <a:spcBef>
                <a:spcPts val="0"/>
              </a:spcBef>
              <a:spcAft>
                <a:spcPts val="0"/>
              </a:spcAft>
              <a:buClr>
                <a:srgbClr val="000000"/>
              </a:buClr>
              <a:buSzPts val="1400"/>
              <a:buFont typeface="Arial"/>
              <a:buChar char="•"/>
            </a:pPr>
            <a:r>
              <a:rPr lang="en-US"/>
              <a:t>The purpose of this slide is to transition from considerations of tailoring an insight for an audience and positioning that insight within a data story structure.</a:t>
            </a:r>
            <a:endParaRPr/>
          </a:p>
          <a:p>
            <a:pPr marL="0" lvl="0" indent="0" algn="l" rtl="0">
              <a:lnSpc>
                <a:spcPct val="100000"/>
              </a:lnSpc>
              <a:spcBef>
                <a:spcPts val="0"/>
              </a:spcBef>
              <a:spcAft>
                <a:spcPts val="0"/>
              </a:spcAft>
              <a:buSzPts val="1400"/>
              <a:buNone/>
            </a:pPr>
            <a:endParaRPr/>
          </a:p>
        </p:txBody>
      </p:sp>
      <p:sp>
        <p:nvSpPr>
          <p:cNvPr id="2506" name="Google Shape;2506;p3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0"/>
        <p:cNvGrpSpPr/>
        <p:nvPr/>
      </p:nvGrpSpPr>
      <p:grpSpPr>
        <a:xfrm>
          <a:off x="0" y="0"/>
          <a:ext cx="0" cy="0"/>
          <a:chOff x="0" y="0"/>
          <a:chExt cx="0" cy="0"/>
        </a:xfrm>
      </p:grpSpPr>
      <p:sp>
        <p:nvSpPr>
          <p:cNvPr id="2511" name="Google Shape;2511;p3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2" name="Google Shape;2512;p3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introduce the third step in crafting a data story, OUTLINING AROUND THE INSIGHT.</a:t>
            </a:r>
            <a:endParaRPr/>
          </a:p>
          <a:p>
            <a:pPr marL="171450" marR="0" lvl="0" indent="-171450" algn="l" rtl="0">
              <a:lnSpc>
                <a:spcPct val="100000"/>
              </a:lnSpc>
              <a:spcBef>
                <a:spcPts val="0"/>
              </a:spcBef>
              <a:spcAft>
                <a:spcPts val="0"/>
              </a:spcAft>
              <a:buClr>
                <a:schemeClr val="dk1"/>
              </a:buClr>
              <a:buSzPts val="1200"/>
              <a:buFont typeface="Arial"/>
              <a:buChar char="•"/>
            </a:pPr>
            <a:r>
              <a:rPr lang="en-US" b="1"/>
              <a:t>REMIND </a:t>
            </a:r>
            <a:r>
              <a:rPr lang="en-US" b="0"/>
              <a:t>students that stories have beginnings, middles, and ends. They’re linear sequences of events. And they hinge on the insight you’ve tailored to your audience. That means you will need to create a rough outline of the story that positions the insight as a pivot point.</a:t>
            </a:r>
            <a:endParaRPr b="1"/>
          </a:p>
        </p:txBody>
      </p:sp>
      <p:sp>
        <p:nvSpPr>
          <p:cNvPr id="2513" name="Google Shape;2513;p3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109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7" name="Google Shape;1457;p1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The purpose of this slide is to describe the theory behind the tip and how it can be enacted.</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Giving the bars same color makes the departments seem more similar than different, while reducing cognitive load. </a:t>
            </a:r>
            <a:endParaRPr/>
          </a:p>
        </p:txBody>
      </p:sp>
      <p:sp>
        <p:nvSpPr>
          <p:cNvPr id="1458" name="Google Shape;1458;p1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11</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2"/>
        <p:cNvGrpSpPr/>
        <p:nvPr/>
      </p:nvGrpSpPr>
      <p:grpSpPr>
        <a:xfrm>
          <a:off x="0" y="0"/>
          <a:ext cx="0" cy="0"/>
          <a:chOff x="0" y="0"/>
          <a:chExt cx="0" cy="0"/>
        </a:xfrm>
      </p:grpSpPr>
      <p:sp>
        <p:nvSpPr>
          <p:cNvPr id="2533" name="Google Shape;2533;p3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4" name="Google Shape;2534;p3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illustrate how the same piece of information transforms over the course of data analysis. </a:t>
            </a:r>
            <a:endParaRPr/>
          </a:p>
          <a:p>
            <a:pPr marL="171450" lvl="0" indent="-171450" algn="l" rtl="0">
              <a:lnSpc>
                <a:spcPct val="100000"/>
              </a:lnSpc>
              <a:spcBef>
                <a:spcPts val="0"/>
              </a:spcBef>
              <a:spcAft>
                <a:spcPts val="0"/>
              </a:spcAft>
              <a:buClr>
                <a:schemeClr val="dk1"/>
              </a:buClr>
              <a:buSzPts val="1200"/>
              <a:buFont typeface="Arial"/>
              <a:buChar char="•"/>
            </a:pPr>
            <a:r>
              <a:rPr lang="en-US" b="1"/>
              <a:t>REMIND </a:t>
            </a:r>
            <a:r>
              <a:rPr lang="en-US" b="0"/>
              <a:t>students that we’ve already talked about taking an observation and turning it into an insight. </a:t>
            </a:r>
            <a:endParaRPr/>
          </a:p>
          <a:p>
            <a:pPr marL="171450" lvl="0" indent="-171450" algn="l" rtl="0">
              <a:lnSpc>
                <a:spcPct val="100000"/>
              </a:lnSpc>
              <a:spcBef>
                <a:spcPts val="0"/>
              </a:spcBef>
              <a:spcAft>
                <a:spcPts val="0"/>
              </a:spcAft>
              <a:buClr>
                <a:schemeClr val="dk1"/>
              </a:buClr>
              <a:buSzPts val="1200"/>
              <a:buFont typeface="Arial"/>
              <a:buChar char="•"/>
            </a:pPr>
            <a:r>
              <a:rPr lang="en-US" b="1"/>
              <a:t>EXPLAIN</a:t>
            </a:r>
            <a:r>
              <a:rPr lang="en-US" b="0"/>
              <a:t> that in order to make that insight into the main event of a data story, it will be helpful to think of it as an </a:t>
            </a:r>
            <a:r>
              <a:rPr lang="en-US" b="1"/>
              <a:t>outcome</a:t>
            </a:r>
            <a:r>
              <a:rPr lang="en-US" b="0"/>
              <a:t>, the consequence of a </a:t>
            </a:r>
            <a:r>
              <a:rPr lang="en-US" b="1"/>
              <a:t>problem</a:t>
            </a:r>
            <a:r>
              <a:rPr lang="en-US" b="0"/>
              <a:t>.</a:t>
            </a:r>
            <a:endParaRPr/>
          </a:p>
          <a:p>
            <a:pPr marL="628650" lvl="1" indent="-171450" algn="l" rtl="0">
              <a:lnSpc>
                <a:spcPct val="100000"/>
              </a:lnSpc>
              <a:spcBef>
                <a:spcPts val="0"/>
              </a:spcBef>
              <a:spcAft>
                <a:spcPts val="0"/>
              </a:spcAft>
              <a:buClr>
                <a:schemeClr val="dk1"/>
              </a:buClr>
              <a:buSzPts val="1200"/>
              <a:buFont typeface="Arial"/>
              <a:buChar char="•"/>
            </a:pPr>
            <a:r>
              <a:rPr lang="en-US" b="0"/>
              <a:t>This is a narrative trick, but also a logical one. Presenting someone with your key finding right off the bat may not allow you </a:t>
            </a:r>
            <a:r>
              <a:rPr lang="en-US" b="0" i="1"/>
              <a:t>set up</a:t>
            </a:r>
            <a:r>
              <a:rPr lang="en-US" b="0" i="0"/>
              <a:t> the insight with the right context to make it seem important!</a:t>
            </a:r>
            <a:endParaRPr b="0"/>
          </a:p>
        </p:txBody>
      </p:sp>
      <p:sp>
        <p:nvSpPr>
          <p:cNvPr id="2535" name="Google Shape;2535;p3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110</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7"/>
        <p:cNvGrpSpPr/>
        <p:nvPr/>
      </p:nvGrpSpPr>
      <p:grpSpPr>
        <a:xfrm>
          <a:off x="0" y="0"/>
          <a:ext cx="0" cy="0"/>
          <a:chOff x="0" y="0"/>
          <a:chExt cx="0" cy="0"/>
        </a:xfrm>
      </p:grpSpPr>
      <p:sp>
        <p:nvSpPr>
          <p:cNvPr id="2548" name="Google Shape;2548;p3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9" name="Google Shape;2549;p3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explain what the term “outcome” means in the context of a data story.</a:t>
            </a:r>
            <a:endParaRPr/>
          </a:p>
          <a:p>
            <a:pPr marL="628650" lvl="1" indent="-171450" algn="l" rtl="0">
              <a:lnSpc>
                <a:spcPct val="100000"/>
              </a:lnSpc>
              <a:spcBef>
                <a:spcPts val="0"/>
              </a:spcBef>
              <a:spcAft>
                <a:spcPts val="0"/>
              </a:spcAft>
              <a:buClr>
                <a:schemeClr val="dk1"/>
              </a:buClr>
              <a:buSzPts val="1200"/>
              <a:buFont typeface="Arial"/>
              <a:buChar char="•"/>
            </a:pPr>
            <a:r>
              <a:rPr lang="en-US" b="1"/>
              <a:t>EXPLAIN</a:t>
            </a:r>
            <a:r>
              <a:rPr lang="en-US" b="0"/>
              <a:t> that while the insight is the </a:t>
            </a:r>
            <a:r>
              <a:rPr lang="en-US" b="1"/>
              <a:t>beginning</a:t>
            </a:r>
            <a:r>
              <a:rPr lang="en-US" b="0"/>
              <a:t> of a recommended course of action, an </a:t>
            </a:r>
            <a:r>
              <a:rPr lang="en-US" b="1"/>
              <a:t>outcome</a:t>
            </a:r>
            <a:r>
              <a:rPr lang="en-US" b="0"/>
              <a:t> is the end of the process of diagnosing a problem.</a:t>
            </a:r>
            <a:endParaRPr/>
          </a:p>
          <a:p>
            <a:pPr marL="628650" lvl="1" indent="-171450" algn="l" rtl="0">
              <a:lnSpc>
                <a:spcPct val="100000"/>
              </a:lnSpc>
              <a:spcBef>
                <a:spcPts val="0"/>
              </a:spcBef>
              <a:spcAft>
                <a:spcPts val="0"/>
              </a:spcAft>
              <a:buClr>
                <a:schemeClr val="dk1"/>
              </a:buClr>
              <a:buSzPts val="1200"/>
              <a:buFont typeface="Arial"/>
              <a:buChar char="•"/>
            </a:pPr>
            <a:r>
              <a:rPr lang="en-US" b="1"/>
              <a:t>DEFINE</a:t>
            </a:r>
            <a:r>
              <a:rPr lang="en-US" b="0"/>
              <a:t> the insight/outcome as the “aha” moment of your story, which makes it clear what kind of </a:t>
            </a:r>
            <a:r>
              <a:rPr lang="en-US" b="1"/>
              <a:t>actions</a:t>
            </a:r>
            <a:r>
              <a:rPr lang="en-US" b="0"/>
              <a:t> your audience ought to take. It also ought to be the </a:t>
            </a:r>
            <a:r>
              <a:rPr lang="en-US" b="1"/>
              <a:t>climax</a:t>
            </a:r>
            <a:r>
              <a:rPr lang="en-US" b="0"/>
              <a:t> of your story: the most valuable, relevant, practical, and specific articulation of a problem.</a:t>
            </a:r>
            <a:endParaRPr/>
          </a:p>
        </p:txBody>
      </p:sp>
      <p:sp>
        <p:nvSpPr>
          <p:cNvPr id="2550" name="Google Shape;2550;p3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111</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1"/>
        <p:cNvGrpSpPr/>
        <p:nvPr/>
      </p:nvGrpSpPr>
      <p:grpSpPr>
        <a:xfrm>
          <a:off x="0" y="0"/>
          <a:ext cx="0" cy="0"/>
          <a:chOff x="0" y="0"/>
          <a:chExt cx="0" cy="0"/>
        </a:xfrm>
      </p:grpSpPr>
      <p:sp>
        <p:nvSpPr>
          <p:cNvPr id="2562" name="Google Shape;2562;p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3" name="Google Shape;2563;p3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define the other major components of a data story, the </a:t>
            </a:r>
            <a:r>
              <a:rPr lang="en-US" b="1"/>
              <a:t>PLOT.</a:t>
            </a:r>
            <a:endParaRPr b="0"/>
          </a:p>
          <a:p>
            <a:pPr marL="628650" lvl="1" indent="-171450" algn="l" rtl="0">
              <a:lnSpc>
                <a:spcPct val="100000"/>
              </a:lnSpc>
              <a:spcBef>
                <a:spcPts val="0"/>
              </a:spcBef>
              <a:spcAft>
                <a:spcPts val="0"/>
              </a:spcAft>
              <a:buClr>
                <a:schemeClr val="dk1"/>
              </a:buClr>
              <a:buSzPts val="1200"/>
              <a:buFont typeface="Arial"/>
              <a:buChar char="•"/>
            </a:pPr>
            <a:r>
              <a:rPr lang="en-US"/>
              <a:t>The </a:t>
            </a:r>
            <a:r>
              <a:rPr lang="en-US" b="1"/>
              <a:t>PROBLEM</a:t>
            </a:r>
            <a:r>
              <a:rPr lang="en-US" b="0"/>
              <a:t> comes before and culminates in the big reveal, the “aha” moment, of the climactic insight.</a:t>
            </a:r>
            <a:endParaRPr/>
          </a:p>
          <a:p>
            <a:pPr marL="628650" lvl="1" indent="-171450" algn="l" rtl="0">
              <a:lnSpc>
                <a:spcPct val="100000"/>
              </a:lnSpc>
              <a:spcBef>
                <a:spcPts val="0"/>
              </a:spcBef>
              <a:spcAft>
                <a:spcPts val="0"/>
              </a:spcAft>
              <a:buClr>
                <a:schemeClr val="dk1"/>
              </a:buClr>
              <a:buSzPts val="1200"/>
              <a:buFont typeface="Arial"/>
              <a:buChar char="•"/>
            </a:pPr>
            <a:r>
              <a:rPr lang="en-US" b="0"/>
              <a:t>The </a:t>
            </a:r>
            <a:r>
              <a:rPr lang="en-US" b="1"/>
              <a:t>ACTIONS</a:t>
            </a:r>
            <a:r>
              <a:rPr lang="en-US" b="0"/>
              <a:t> come after the climax and serve as concrete recommendations of what an audience can do to resolve the problem or change the outcome.</a:t>
            </a:r>
            <a:endParaRPr/>
          </a:p>
          <a:p>
            <a:pPr marL="628650" lvl="1" indent="-171450" algn="l" rtl="0">
              <a:lnSpc>
                <a:spcPct val="100000"/>
              </a:lnSpc>
              <a:spcBef>
                <a:spcPts val="0"/>
              </a:spcBef>
              <a:spcAft>
                <a:spcPts val="0"/>
              </a:spcAft>
              <a:buClr>
                <a:schemeClr val="dk1"/>
              </a:buClr>
              <a:buSzPts val="1200"/>
              <a:buFont typeface="Arial"/>
              <a:buChar char="•"/>
            </a:pPr>
            <a:r>
              <a:rPr lang="en-US" b="0"/>
              <a:t>The </a:t>
            </a:r>
            <a:r>
              <a:rPr lang="en-US" b="1"/>
              <a:t>MEASURES</a:t>
            </a:r>
            <a:r>
              <a:rPr lang="en-US" b="0"/>
              <a:t> are the metrics by which your audience can gauge their progress toward achieving the desired outcome.</a:t>
            </a:r>
            <a:endParaRPr/>
          </a:p>
        </p:txBody>
      </p:sp>
      <p:sp>
        <p:nvSpPr>
          <p:cNvPr id="2564" name="Google Shape;2564;p3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112</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6"/>
        <p:cNvGrpSpPr/>
        <p:nvPr/>
      </p:nvGrpSpPr>
      <p:grpSpPr>
        <a:xfrm>
          <a:off x="0" y="0"/>
          <a:ext cx="0" cy="0"/>
          <a:chOff x="0" y="0"/>
          <a:chExt cx="0" cy="0"/>
        </a:xfrm>
      </p:grpSpPr>
      <p:sp>
        <p:nvSpPr>
          <p:cNvPr id="2577" name="Google Shape;2577;p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8" name="Google Shape;2578;p3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organize the different elements along a timeline. The rise toward the climax represents </a:t>
            </a:r>
            <a:r>
              <a:rPr lang="en-US" b="1"/>
              <a:t>urgency</a:t>
            </a:r>
            <a:r>
              <a:rPr lang="en-US" b="0"/>
              <a:t>, so that your insight/outcome is positioned at the moment of greatest possible audience buy-in and investment.</a:t>
            </a:r>
            <a:endParaRPr/>
          </a:p>
          <a:p>
            <a:pPr marL="171450" marR="0" lvl="0" indent="-171450" algn="l" rtl="0">
              <a:lnSpc>
                <a:spcPct val="100000"/>
              </a:lnSpc>
              <a:spcBef>
                <a:spcPts val="0"/>
              </a:spcBef>
              <a:spcAft>
                <a:spcPts val="0"/>
              </a:spcAft>
              <a:buClr>
                <a:schemeClr val="dk1"/>
              </a:buClr>
              <a:buSzPts val="1200"/>
              <a:buFont typeface="Arial"/>
              <a:buChar char="•"/>
            </a:pPr>
            <a:r>
              <a:rPr lang="en-US" b="1"/>
              <a:t>EXPLAIN </a:t>
            </a:r>
            <a:r>
              <a:rPr lang="en-US" b="0"/>
              <a:t>that you can now see how each of the component parts of a data story relate to urgency:</a:t>
            </a:r>
            <a:endParaRPr/>
          </a:p>
          <a:p>
            <a:pPr marL="628650" marR="0" lvl="1" indent="-171450" algn="l" rtl="0">
              <a:lnSpc>
                <a:spcPct val="100000"/>
              </a:lnSpc>
              <a:spcBef>
                <a:spcPts val="0"/>
              </a:spcBef>
              <a:spcAft>
                <a:spcPts val="0"/>
              </a:spcAft>
              <a:buClr>
                <a:schemeClr val="dk1"/>
              </a:buClr>
              <a:buSzPts val="1200"/>
              <a:buFont typeface="Arial"/>
              <a:buChar char="•"/>
            </a:pPr>
            <a:r>
              <a:rPr lang="en-US" b="0"/>
              <a:t>The </a:t>
            </a:r>
            <a:r>
              <a:rPr lang="en-US" b="1"/>
              <a:t>PROBLEM</a:t>
            </a:r>
            <a:r>
              <a:rPr lang="en-US" b="0"/>
              <a:t> generates urgency before consistently increasing it over time. </a:t>
            </a:r>
            <a:r>
              <a:rPr lang="en-US" b="1"/>
              <a:t>OBSERVE</a:t>
            </a:r>
            <a:r>
              <a:rPr lang="en-US" b="0"/>
              <a:t> that this is not a jagged line, but a smooth and solid incline.</a:t>
            </a:r>
            <a:endParaRPr/>
          </a:p>
          <a:p>
            <a:pPr marL="628650" marR="0" lvl="1" indent="-171450" algn="l" rtl="0">
              <a:lnSpc>
                <a:spcPct val="100000"/>
              </a:lnSpc>
              <a:spcBef>
                <a:spcPts val="0"/>
              </a:spcBef>
              <a:spcAft>
                <a:spcPts val="0"/>
              </a:spcAft>
              <a:buClr>
                <a:schemeClr val="dk1"/>
              </a:buClr>
              <a:buSzPts val="1200"/>
              <a:buFont typeface="Arial"/>
              <a:buChar char="•"/>
            </a:pPr>
            <a:r>
              <a:rPr lang="en-US" b="0"/>
              <a:t>The </a:t>
            </a:r>
            <a:r>
              <a:rPr lang="en-US" b="1"/>
              <a:t>INSIGHT/OUTCOME </a:t>
            </a:r>
            <a:r>
              <a:rPr lang="en-US" b="0"/>
              <a:t>is the moment of maximum urgency, but also the moment where the story starts to ease off and resolve some of the tension.</a:t>
            </a:r>
            <a:endParaRPr/>
          </a:p>
          <a:p>
            <a:pPr marL="628650" marR="0" lvl="1" indent="-171450" algn="l" rtl="0">
              <a:lnSpc>
                <a:spcPct val="100000"/>
              </a:lnSpc>
              <a:spcBef>
                <a:spcPts val="0"/>
              </a:spcBef>
              <a:spcAft>
                <a:spcPts val="0"/>
              </a:spcAft>
              <a:buClr>
                <a:schemeClr val="dk1"/>
              </a:buClr>
              <a:buSzPts val="1200"/>
              <a:buFont typeface="Arial"/>
              <a:buChar char="•"/>
            </a:pPr>
            <a:r>
              <a:rPr lang="en-US" b="0"/>
              <a:t>The </a:t>
            </a:r>
            <a:r>
              <a:rPr lang="en-US" b="1"/>
              <a:t>ACTIONS</a:t>
            </a:r>
            <a:r>
              <a:rPr lang="en-US" b="0"/>
              <a:t> should be presented in such a way as to decrease the sense of urgency without reducing it back to baseline. Your audience still needs to feel compelled to do something, but they should also feel as though they are not totally powerless.</a:t>
            </a:r>
            <a:endParaRPr/>
          </a:p>
          <a:p>
            <a:pPr marL="628650" marR="0" lvl="1" indent="-171450" algn="l" rtl="0">
              <a:lnSpc>
                <a:spcPct val="100000"/>
              </a:lnSpc>
              <a:spcBef>
                <a:spcPts val="0"/>
              </a:spcBef>
              <a:spcAft>
                <a:spcPts val="0"/>
              </a:spcAft>
              <a:buClr>
                <a:schemeClr val="dk1"/>
              </a:buClr>
              <a:buSzPts val="1200"/>
              <a:buFont typeface="Arial"/>
              <a:buChar char="•"/>
            </a:pPr>
            <a:r>
              <a:rPr lang="en-US" b="0"/>
              <a:t>The </a:t>
            </a:r>
            <a:r>
              <a:rPr lang="en-US" b="1"/>
              <a:t>MEASURES</a:t>
            </a:r>
            <a:r>
              <a:rPr lang="en-US" b="0"/>
              <a:t> are a means of helping your audience establish a new baseline for urgency.</a:t>
            </a:r>
            <a:endParaRPr b="1"/>
          </a:p>
          <a:p>
            <a:pPr marL="171450" lvl="0" indent="-95250" algn="l" rtl="0">
              <a:lnSpc>
                <a:spcPct val="100000"/>
              </a:lnSpc>
              <a:spcBef>
                <a:spcPts val="0"/>
              </a:spcBef>
              <a:spcAft>
                <a:spcPts val="0"/>
              </a:spcAft>
              <a:buClr>
                <a:schemeClr val="dk1"/>
              </a:buClr>
              <a:buSzPts val="1200"/>
              <a:buFont typeface="Arial"/>
              <a:buNone/>
            </a:pPr>
            <a:endParaRPr/>
          </a:p>
        </p:txBody>
      </p:sp>
      <p:sp>
        <p:nvSpPr>
          <p:cNvPr id="2579" name="Google Shape;2579;p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113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0"/>
        <p:cNvGrpSpPr/>
        <p:nvPr/>
      </p:nvGrpSpPr>
      <p:grpSpPr>
        <a:xfrm>
          <a:off x="0" y="0"/>
          <a:ext cx="0" cy="0"/>
          <a:chOff x="0" y="0"/>
          <a:chExt cx="0" cy="0"/>
        </a:xfrm>
      </p:grpSpPr>
      <p:sp>
        <p:nvSpPr>
          <p:cNvPr id="2591" name="Google Shape;2591;p3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2" name="Google Shape;2592;p3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propose an outline of one possible data story tailored to the dashboard developers.</a:t>
            </a:r>
            <a:endParaRPr/>
          </a:p>
          <a:p>
            <a:pPr marL="171450" marR="0" lvl="0" indent="-171450" algn="l" rtl="0">
              <a:lnSpc>
                <a:spcPct val="100000"/>
              </a:lnSpc>
              <a:spcBef>
                <a:spcPts val="0"/>
              </a:spcBef>
              <a:spcAft>
                <a:spcPts val="0"/>
              </a:spcAft>
              <a:buClr>
                <a:schemeClr val="dk1"/>
              </a:buClr>
              <a:buSzPts val="1200"/>
              <a:buFont typeface="Arial"/>
              <a:buChar char="•"/>
            </a:pPr>
            <a:r>
              <a:rPr lang="en-US" b="1"/>
              <a:t>READ </a:t>
            </a:r>
            <a:r>
              <a:rPr lang="en-US" b="0"/>
              <a:t>the four component parts in the sequence and point out how they illustrate the principles discussed on the previous slide.</a:t>
            </a:r>
            <a:endParaRPr/>
          </a:p>
        </p:txBody>
      </p:sp>
      <p:sp>
        <p:nvSpPr>
          <p:cNvPr id="2593" name="Google Shape;2593;p3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114</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8"/>
        <p:cNvGrpSpPr/>
        <p:nvPr/>
      </p:nvGrpSpPr>
      <p:grpSpPr>
        <a:xfrm>
          <a:off x="0" y="0"/>
          <a:ext cx="0" cy="0"/>
          <a:chOff x="0" y="0"/>
          <a:chExt cx="0" cy="0"/>
        </a:xfrm>
      </p:grpSpPr>
      <p:sp>
        <p:nvSpPr>
          <p:cNvPr id="2609" name="Google Shape;2609;p3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0" name="Google Shape;2610;p3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b="0"/>
              <a:t>Before beginning this activity, </a:t>
            </a:r>
            <a:r>
              <a:rPr lang="en-US" b="1"/>
              <a:t>REMIND </a:t>
            </a:r>
            <a:r>
              <a:rPr lang="en-US" b="0"/>
              <a:t>students that this idea of putting the plot together in terms of a data story is something many of us do quite naturally without even thinking about it. We all tell and interpret persuasive stories all the time that follow these implicit rules. All we’ve done is make them explicit.</a:t>
            </a:r>
            <a:endParaRPr/>
          </a:p>
          <a:p>
            <a:pPr marL="171450" lvl="0" indent="-171450" algn="l" rtl="0">
              <a:lnSpc>
                <a:spcPct val="100000"/>
              </a:lnSpc>
              <a:spcBef>
                <a:spcPts val="0"/>
              </a:spcBef>
              <a:spcAft>
                <a:spcPts val="0"/>
              </a:spcAft>
              <a:buClr>
                <a:schemeClr val="dk1"/>
              </a:buClr>
              <a:buSzPts val="1200"/>
              <a:buFont typeface="Arial"/>
              <a:buChar char="•"/>
            </a:pPr>
            <a:r>
              <a:rPr lang="en-US" b="0"/>
              <a:t>In this activity, students will be asked to create an outline for </a:t>
            </a:r>
            <a:r>
              <a:rPr lang="en-US" b="1"/>
              <a:t>one of two stakeholder audiences in the data dashboard scenario</a:t>
            </a:r>
            <a:r>
              <a:rPr lang="en-US" b="0"/>
              <a:t>. Assign each breakout group </a:t>
            </a:r>
            <a:r>
              <a:rPr lang="en-US" b="1" i="1"/>
              <a:t>either</a:t>
            </a:r>
            <a:r>
              <a:rPr lang="en-US" b="0"/>
              <a:t> </a:t>
            </a:r>
            <a:r>
              <a:rPr lang="en-US" b="1"/>
              <a:t>public affairs team</a:t>
            </a:r>
            <a:r>
              <a:rPr lang="en-US" b="0"/>
              <a:t> </a:t>
            </a:r>
            <a:r>
              <a:rPr lang="en-US" b="1" i="1"/>
              <a:t>or</a:t>
            </a:r>
            <a:r>
              <a:rPr lang="en-US" b="0"/>
              <a:t> </a:t>
            </a:r>
            <a:r>
              <a:rPr lang="en-US" b="1"/>
              <a:t>bureau leadership</a:t>
            </a:r>
            <a:r>
              <a:rPr lang="en-US" b="0"/>
              <a:t>.</a:t>
            </a:r>
            <a:endParaRPr/>
          </a:p>
          <a:p>
            <a:pPr marL="171450" lvl="0" indent="-171450" algn="l" rtl="0">
              <a:lnSpc>
                <a:spcPct val="100000"/>
              </a:lnSpc>
              <a:spcBef>
                <a:spcPts val="0"/>
              </a:spcBef>
              <a:spcAft>
                <a:spcPts val="0"/>
              </a:spcAft>
              <a:buClr>
                <a:schemeClr val="dk1"/>
              </a:buClr>
              <a:buSzPts val="1200"/>
              <a:buFont typeface="Arial"/>
              <a:buChar char="•"/>
            </a:pPr>
            <a:r>
              <a:rPr lang="en-US" b="1"/>
              <a:t>GIVE </a:t>
            </a:r>
            <a:r>
              <a:rPr lang="en-US" b="0"/>
              <a:t>students 15-20 minutes to complete this activity.</a:t>
            </a:r>
            <a:endParaRPr/>
          </a:p>
          <a:p>
            <a:pPr marL="171450" lvl="0" indent="-171450" algn="l" rtl="0">
              <a:lnSpc>
                <a:spcPct val="100000"/>
              </a:lnSpc>
              <a:spcBef>
                <a:spcPts val="0"/>
              </a:spcBef>
              <a:spcAft>
                <a:spcPts val="0"/>
              </a:spcAft>
              <a:buClr>
                <a:schemeClr val="dk1"/>
              </a:buClr>
              <a:buSzPts val="1200"/>
              <a:buFont typeface="Arial"/>
              <a:buChar char="•"/>
            </a:pPr>
            <a:r>
              <a:rPr lang="en-US" b="1"/>
              <a:t>INVITE</a:t>
            </a:r>
            <a:r>
              <a:rPr lang="en-US" b="0"/>
              <a:t> students to share their dashboard development team plans first. When they have shared, </a:t>
            </a:r>
            <a:r>
              <a:rPr lang="en-US" b="1"/>
              <a:t>MOVE ON</a:t>
            </a:r>
            <a:r>
              <a:rPr lang="en-US" b="0"/>
              <a:t> to the next slide.</a:t>
            </a:r>
            <a:endParaRPr b="1"/>
          </a:p>
        </p:txBody>
      </p:sp>
      <p:sp>
        <p:nvSpPr>
          <p:cNvPr id="2611" name="Google Shape;2611;p3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115</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6"/>
        <p:cNvGrpSpPr/>
        <p:nvPr/>
      </p:nvGrpSpPr>
      <p:grpSpPr>
        <a:xfrm>
          <a:off x="0" y="0"/>
          <a:ext cx="0" cy="0"/>
          <a:chOff x="0" y="0"/>
          <a:chExt cx="0" cy="0"/>
        </a:xfrm>
      </p:grpSpPr>
      <p:sp>
        <p:nvSpPr>
          <p:cNvPr id="2617" name="Google Shape;261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8" name="Google Shape;2618;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b="0"/>
              <a:t>The purpose of this slide is to propose some possible solutions to the marketing team scenario. It is entirely possible that people have come up with different results.</a:t>
            </a:r>
            <a:endParaRPr/>
          </a:p>
          <a:p>
            <a:pPr marL="171450" lvl="0" indent="-171450" algn="l" rtl="0">
              <a:lnSpc>
                <a:spcPct val="100000"/>
              </a:lnSpc>
              <a:spcBef>
                <a:spcPts val="0"/>
              </a:spcBef>
              <a:spcAft>
                <a:spcPts val="0"/>
              </a:spcAft>
              <a:buClr>
                <a:schemeClr val="dk1"/>
              </a:buClr>
              <a:buSzPts val="1200"/>
              <a:buFont typeface="Arial"/>
              <a:buChar char="•"/>
            </a:pPr>
            <a:r>
              <a:rPr lang="en-US" b="1"/>
              <a:t>EMPHASIZE</a:t>
            </a:r>
            <a:r>
              <a:rPr lang="en-US" b="0"/>
              <a:t> the logical cohesion of these different points. The problem leads to the outcome, which leads to the action, which leads to the measures.</a:t>
            </a:r>
            <a:endParaRPr b="1"/>
          </a:p>
        </p:txBody>
      </p:sp>
      <p:sp>
        <p:nvSpPr>
          <p:cNvPr id="2619" name="Google Shape;2619;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116</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5"/>
        <p:cNvGrpSpPr/>
        <p:nvPr/>
      </p:nvGrpSpPr>
      <p:grpSpPr>
        <a:xfrm>
          <a:off x="0" y="0"/>
          <a:ext cx="0" cy="0"/>
          <a:chOff x="0" y="0"/>
          <a:chExt cx="0" cy="0"/>
        </a:xfrm>
      </p:grpSpPr>
      <p:sp>
        <p:nvSpPr>
          <p:cNvPr id="2626" name="Google Shape;262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7" name="Google Shape;262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b="0"/>
              <a:t>The purpose of this slide is to propose some possible solutions to the head of technical support scenario. It is entirely possible that people have come up with different results.</a:t>
            </a:r>
            <a:endParaRPr/>
          </a:p>
          <a:p>
            <a:pPr marL="171450" lvl="0" indent="-171450" algn="l" rtl="0">
              <a:lnSpc>
                <a:spcPct val="100000"/>
              </a:lnSpc>
              <a:spcBef>
                <a:spcPts val="0"/>
              </a:spcBef>
              <a:spcAft>
                <a:spcPts val="0"/>
              </a:spcAft>
              <a:buClr>
                <a:schemeClr val="dk1"/>
              </a:buClr>
              <a:buSzPts val="1200"/>
              <a:buFont typeface="Arial"/>
              <a:buChar char="•"/>
            </a:pPr>
            <a:r>
              <a:rPr lang="en-US" b="1"/>
              <a:t>EMPHASIZE</a:t>
            </a:r>
            <a:r>
              <a:rPr lang="en-US" b="0"/>
              <a:t> the logical cohesion of these different points. The problem leads to the outcome, which leads to the action, which leads to the measures.</a:t>
            </a:r>
            <a:endParaRPr/>
          </a:p>
        </p:txBody>
      </p:sp>
      <p:sp>
        <p:nvSpPr>
          <p:cNvPr id="2628" name="Google Shape;2628;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117</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3"/>
        <p:cNvGrpSpPr/>
        <p:nvPr/>
      </p:nvGrpSpPr>
      <p:grpSpPr>
        <a:xfrm>
          <a:off x="0" y="0"/>
          <a:ext cx="0" cy="0"/>
          <a:chOff x="0" y="0"/>
          <a:chExt cx="0" cy="0"/>
        </a:xfrm>
      </p:grpSpPr>
      <p:sp>
        <p:nvSpPr>
          <p:cNvPr id="2634" name="Google Shape;2634;p3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5" name="Google Shape;2635;p3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recap the section.</a:t>
            </a:r>
            <a:endParaRPr/>
          </a:p>
          <a:p>
            <a:pPr marL="171450" lvl="0" indent="-9525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SzPts val="1400"/>
              <a:buNone/>
            </a:pPr>
            <a:endParaRPr/>
          </a:p>
        </p:txBody>
      </p:sp>
      <p:sp>
        <p:nvSpPr>
          <p:cNvPr id="2636" name="Google Shape;2636;p3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118</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3"/>
        <p:cNvGrpSpPr/>
        <p:nvPr/>
      </p:nvGrpSpPr>
      <p:grpSpPr>
        <a:xfrm>
          <a:off x="0" y="0"/>
          <a:ext cx="0" cy="0"/>
          <a:chOff x="0" y="0"/>
          <a:chExt cx="0" cy="0"/>
        </a:xfrm>
      </p:grpSpPr>
      <p:sp>
        <p:nvSpPr>
          <p:cNvPr id="2644" name="Google Shape;2644;p3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5" name="Google Shape;2645;p3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1" name="Google Shape;1501;p1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The purpose of this slide is to describe the theory behind the tip and how it can be enacted.</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In the right visualization, the eyes follow a continuous downward direction making the whole chart more readable</a:t>
            </a:r>
            <a:endParaRPr/>
          </a:p>
          <a:p>
            <a:pPr marL="0" lvl="0" indent="0" algn="l" rtl="0">
              <a:lnSpc>
                <a:spcPct val="100000"/>
              </a:lnSpc>
              <a:spcBef>
                <a:spcPts val="0"/>
              </a:spcBef>
              <a:spcAft>
                <a:spcPts val="0"/>
              </a:spcAft>
              <a:buSzPts val="1400"/>
              <a:buNone/>
            </a:pPr>
            <a:endParaRPr/>
          </a:p>
        </p:txBody>
      </p:sp>
      <p:sp>
        <p:nvSpPr>
          <p:cNvPr id="1502" name="Google Shape;1502;p1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12</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p36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171450" marR="0" lvl="0" indent="-171450" algn="l" rtl="0">
              <a:lnSpc>
                <a:spcPct val="100000"/>
              </a:lnSpc>
              <a:spcBef>
                <a:spcPts val="0"/>
              </a:spcBef>
              <a:spcAft>
                <a:spcPts val="0"/>
              </a:spcAft>
              <a:buClr>
                <a:srgbClr val="000000"/>
              </a:buClr>
              <a:buSzPts val="1400"/>
              <a:buFont typeface="Arial"/>
              <a:buChar char="•"/>
            </a:pPr>
            <a:r>
              <a:rPr lang="en-US"/>
              <a:t>The purpose of this slide is to introduce the section on storyboarding.</a:t>
            </a:r>
            <a:endParaRPr/>
          </a:p>
          <a:p>
            <a:pPr marL="171450" marR="0" lvl="0" indent="-171450" algn="l" rtl="0">
              <a:lnSpc>
                <a:spcPct val="100000"/>
              </a:lnSpc>
              <a:spcBef>
                <a:spcPts val="0"/>
              </a:spcBef>
              <a:spcAft>
                <a:spcPts val="0"/>
              </a:spcAft>
              <a:buClr>
                <a:srgbClr val="000000"/>
              </a:buClr>
              <a:buSzPts val="1400"/>
              <a:buFont typeface="Arial"/>
              <a:buChar char="•"/>
            </a:pPr>
            <a:r>
              <a:rPr lang="en-US" b="1"/>
              <a:t>EXPLAIN</a:t>
            </a:r>
            <a:r>
              <a:rPr lang="en-US" b="0"/>
              <a:t> that people often think of storyboarding as a trick of comic book artists and filmmakers. But storyboarding describes any process of representing different chunks of a story so that they can be manipulated, moved around, replaced, and discarded.</a:t>
            </a:r>
            <a:endParaRPr/>
          </a:p>
        </p:txBody>
      </p:sp>
      <p:sp>
        <p:nvSpPr>
          <p:cNvPr id="2651" name="Google Shape;2651;p3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5"/>
        <p:cNvGrpSpPr/>
        <p:nvPr/>
      </p:nvGrpSpPr>
      <p:grpSpPr>
        <a:xfrm>
          <a:off x="0" y="0"/>
          <a:ext cx="0" cy="0"/>
          <a:chOff x="0" y="0"/>
          <a:chExt cx="0" cy="0"/>
        </a:xfrm>
      </p:grpSpPr>
      <p:sp>
        <p:nvSpPr>
          <p:cNvPr id="2656" name="Google Shape;2656;p3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7" name="Google Shape;2657;p3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introduce the fourth step in crafting a data story, PLOTTING WITH A STORYBOARD.</a:t>
            </a:r>
            <a:endParaRPr/>
          </a:p>
          <a:p>
            <a:pPr marL="171450" marR="0" lvl="0" indent="-171450" algn="l" rtl="0">
              <a:lnSpc>
                <a:spcPct val="100000"/>
              </a:lnSpc>
              <a:spcBef>
                <a:spcPts val="0"/>
              </a:spcBef>
              <a:spcAft>
                <a:spcPts val="0"/>
              </a:spcAft>
              <a:buClr>
                <a:schemeClr val="dk1"/>
              </a:buClr>
              <a:buSzPts val="1200"/>
              <a:buFont typeface="Arial"/>
              <a:buChar char="•"/>
            </a:pPr>
            <a:r>
              <a:rPr lang="en-US" b="1"/>
              <a:t>EXPLAIN</a:t>
            </a:r>
            <a:r>
              <a:rPr lang="en-US" b="0"/>
              <a:t> that storyboards are useful because they help ground the general components of the outline in concrete </a:t>
            </a:r>
            <a:r>
              <a:rPr lang="en-US" b="1"/>
              <a:t>plot points</a:t>
            </a:r>
            <a:r>
              <a:rPr lang="en-US" b="0"/>
              <a:t>. In a data story, a lot of your storyboarding energy will be used on setting up the </a:t>
            </a:r>
            <a:r>
              <a:rPr lang="en-US" b="1"/>
              <a:t>insight</a:t>
            </a:r>
            <a:r>
              <a:rPr lang="en-US" b="0"/>
              <a:t> and determining how best to provide context, in the form of the </a:t>
            </a:r>
            <a:r>
              <a:rPr lang="en-US" b="1"/>
              <a:t>problem</a:t>
            </a:r>
            <a:r>
              <a:rPr lang="en-US" b="0"/>
              <a:t>.</a:t>
            </a:r>
            <a:endParaRPr/>
          </a:p>
          <a:p>
            <a:pPr marL="628650" marR="0" lvl="1" indent="-171450" algn="l" rtl="0">
              <a:lnSpc>
                <a:spcPct val="100000"/>
              </a:lnSpc>
              <a:spcBef>
                <a:spcPts val="0"/>
              </a:spcBef>
              <a:spcAft>
                <a:spcPts val="0"/>
              </a:spcAft>
              <a:buClr>
                <a:schemeClr val="dk1"/>
              </a:buClr>
              <a:buSzPts val="1200"/>
              <a:buFont typeface="Arial"/>
              <a:buChar char="•"/>
            </a:pPr>
            <a:r>
              <a:rPr lang="en-US" b="0"/>
              <a:t>We’ll begin by breaking down the parts of a good beginning to a data story.</a:t>
            </a:r>
            <a:endParaRPr/>
          </a:p>
        </p:txBody>
      </p:sp>
      <p:sp>
        <p:nvSpPr>
          <p:cNvPr id="2658" name="Google Shape;2658;p3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121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7"/>
        <p:cNvGrpSpPr/>
        <p:nvPr/>
      </p:nvGrpSpPr>
      <p:grpSpPr>
        <a:xfrm>
          <a:off x="0" y="0"/>
          <a:ext cx="0" cy="0"/>
          <a:chOff x="0" y="0"/>
          <a:chExt cx="0" cy="0"/>
        </a:xfrm>
      </p:grpSpPr>
      <p:sp>
        <p:nvSpPr>
          <p:cNvPr id="2678" name="Google Shape;2678;p3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9" name="Google Shape;2679;p3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b="0"/>
              <a:t>The purpose of this slide is to encourage students to build the pieces of their story in low-tech fashion.</a:t>
            </a:r>
            <a:endParaRPr/>
          </a:p>
          <a:p>
            <a:pPr marL="171450" lvl="0" indent="-171450" algn="l" rtl="0">
              <a:lnSpc>
                <a:spcPct val="100000"/>
              </a:lnSpc>
              <a:spcBef>
                <a:spcPts val="0"/>
              </a:spcBef>
              <a:spcAft>
                <a:spcPts val="0"/>
              </a:spcAft>
              <a:buClr>
                <a:schemeClr val="dk1"/>
              </a:buClr>
              <a:buSzPts val="1200"/>
              <a:buFont typeface="Arial"/>
              <a:buChar char="•"/>
            </a:pPr>
            <a:r>
              <a:rPr lang="en-US" b="0"/>
              <a:t>Not sinking time into elaborate visualizations at the outset means a higher degree of flexibility, a lower degree of attachment to a draft or version, and deeper consideration of the audience’s needs and priorities.</a:t>
            </a:r>
            <a:endParaRPr/>
          </a:p>
          <a:p>
            <a:pPr marL="171450" lvl="0" indent="-171450" algn="l" rtl="0">
              <a:lnSpc>
                <a:spcPct val="100000"/>
              </a:lnSpc>
              <a:spcBef>
                <a:spcPts val="0"/>
              </a:spcBef>
              <a:spcAft>
                <a:spcPts val="0"/>
              </a:spcAft>
              <a:buClr>
                <a:schemeClr val="dk1"/>
              </a:buClr>
              <a:buSzPts val="1200"/>
              <a:buFont typeface="Arial"/>
              <a:buChar char="•"/>
            </a:pPr>
            <a:r>
              <a:rPr lang="en-US" b="1"/>
              <a:t>EMPHASIZE </a:t>
            </a:r>
            <a:r>
              <a:rPr lang="en-US" b="0"/>
              <a:t>iteration. The beauty of a storyboard is that you can move pieces around, improve them, or throw them away quickly. Versioning can be very productive!</a:t>
            </a:r>
            <a:endParaRPr b="1"/>
          </a:p>
        </p:txBody>
      </p:sp>
      <p:sp>
        <p:nvSpPr>
          <p:cNvPr id="2680" name="Google Shape;2680;p3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122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6"/>
        <p:cNvGrpSpPr/>
        <p:nvPr/>
      </p:nvGrpSpPr>
      <p:grpSpPr>
        <a:xfrm>
          <a:off x="0" y="0"/>
          <a:ext cx="0" cy="0"/>
          <a:chOff x="0" y="0"/>
          <a:chExt cx="0" cy="0"/>
        </a:xfrm>
      </p:grpSpPr>
      <p:sp>
        <p:nvSpPr>
          <p:cNvPr id="2687" name="Google Shape;2687;p3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8" name="Google Shape;2688;p3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The purpose of this slide is to describe the first step of building a storyboard. In effect, this is what we have already tried to do so far today: refine an insight, tailor it to an audience, and position it at the climax. This is our first </a:t>
            </a:r>
            <a:r>
              <a:rPr lang="en-US" sz="1200" b="1" i="0">
                <a:solidFill>
                  <a:schemeClr val="dk1"/>
                </a:solidFill>
                <a:latin typeface="Lato"/>
                <a:ea typeface="Lato"/>
                <a:cs typeface="Lato"/>
                <a:sym typeface="Lato"/>
              </a:rPr>
              <a:t>plot point</a:t>
            </a:r>
            <a:r>
              <a:rPr lang="en-US" sz="1200" b="0" i="0">
                <a:solidFill>
                  <a:schemeClr val="dk1"/>
                </a:solidFill>
                <a:latin typeface="Lato"/>
                <a:ea typeface="Lato"/>
                <a:cs typeface="Lato"/>
                <a:sym typeface="Lato"/>
              </a:rPr>
              <a:t>.</a:t>
            </a:r>
            <a:endParaRPr/>
          </a:p>
        </p:txBody>
      </p:sp>
      <p:sp>
        <p:nvSpPr>
          <p:cNvPr id="2689" name="Google Shape;2689;p3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123</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8"/>
        <p:cNvGrpSpPr/>
        <p:nvPr/>
      </p:nvGrpSpPr>
      <p:grpSpPr>
        <a:xfrm>
          <a:off x="0" y="0"/>
          <a:ext cx="0" cy="0"/>
          <a:chOff x="0" y="0"/>
          <a:chExt cx="0" cy="0"/>
        </a:xfrm>
      </p:grpSpPr>
      <p:sp>
        <p:nvSpPr>
          <p:cNvPr id="2699" name="Google Shape;2699;p3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0" name="Google Shape;2700;p3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The purpose of this slide is to describe the second step of building a storyboard, selecting a </a:t>
            </a:r>
            <a:r>
              <a:rPr lang="en-US" sz="1200" b="1" i="0">
                <a:solidFill>
                  <a:schemeClr val="dk1"/>
                </a:solidFill>
                <a:latin typeface="Lato"/>
                <a:ea typeface="Lato"/>
                <a:cs typeface="Lato"/>
                <a:sym typeface="Lato"/>
              </a:rPr>
              <a:t>hook</a:t>
            </a:r>
            <a:r>
              <a:rPr lang="en-US" sz="1200" b="0" i="0">
                <a:solidFill>
                  <a:schemeClr val="dk1"/>
                </a:solidFill>
                <a:latin typeface="Lato"/>
                <a:ea typeface="Lato"/>
                <a:cs typeface="Lato"/>
                <a:sym typeface="Lato"/>
              </a:rPr>
              <a: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1" i="0">
                <a:solidFill>
                  <a:schemeClr val="dk1"/>
                </a:solidFill>
                <a:latin typeface="Lato"/>
                <a:ea typeface="Lato"/>
                <a:cs typeface="Lato"/>
                <a:sym typeface="Lato"/>
              </a:rPr>
              <a:t>REMIND </a:t>
            </a:r>
            <a:r>
              <a:rPr lang="en-US" sz="1200" b="0" i="0">
                <a:solidFill>
                  <a:schemeClr val="dk1"/>
                </a:solidFill>
                <a:latin typeface="Lato"/>
                <a:ea typeface="Lato"/>
                <a:cs typeface="Lato"/>
                <a:sym typeface="Lato"/>
              </a:rPr>
              <a:t>students that they’ve already thought about the </a:t>
            </a:r>
            <a:r>
              <a:rPr lang="en-US" sz="1200" b="1" i="0">
                <a:solidFill>
                  <a:schemeClr val="dk1"/>
                </a:solidFill>
                <a:latin typeface="Lato"/>
                <a:ea typeface="Lato"/>
                <a:cs typeface="Lato"/>
                <a:sym typeface="Lato"/>
              </a:rPr>
              <a:t>PROBLEM</a:t>
            </a:r>
            <a:r>
              <a:rPr lang="en-US" sz="1200" b="0" i="0">
                <a:solidFill>
                  <a:schemeClr val="dk1"/>
                </a:solidFill>
                <a:latin typeface="Lato"/>
                <a:ea typeface="Lato"/>
                <a:cs typeface="Lato"/>
                <a:sym typeface="Lato"/>
              </a:rPr>
              <a:t> to which the insight is also the outcome.</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They can now choose a concrete observation that first can point an audience toward the insight. This is often an anomaly, a shift, or a change – some kind of irregularity.</a:t>
            </a:r>
            <a:endParaRPr/>
          </a:p>
        </p:txBody>
      </p:sp>
      <p:sp>
        <p:nvSpPr>
          <p:cNvPr id="2701" name="Google Shape;2701;p3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124</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p3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5" name="Google Shape;2715;p3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The purpose of this slide is to describe the third step of building a storyboard, preparing the hook with a </a:t>
            </a:r>
            <a:r>
              <a:rPr lang="en-US" sz="1200" b="1" i="0">
                <a:solidFill>
                  <a:schemeClr val="dk1"/>
                </a:solidFill>
                <a:latin typeface="Lato"/>
                <a:ea typeface="Lato"/>
                <a:cs typeface="Lato"/>
                <a:sym typeface="Lato"/>
              </a:rPr>
              <a:t>setting</a:t>
            </a:r>
            <a:r>
              <a:rPr lang="en-US" sz="1200" b="0" i="0">
                <a:solidFill>
                  <a:schemeClr val="dk1"/>
                </a:solidFill>
                <a:latin typeface="Lato"/>
                <a:ea typeface="Lato"/>
                <a:cs typeface="Lato"/>
                <a:sym typeface="Lato"/>
              </a:rPr>
              <a: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If the hook is an irregularity, then there needs to be some kind of “business as usual” from which that data point deviates.</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What background information does your audience need to know to register the hook as unusual?</a:t>
            </a:r>
            <a:endParaRPr/>
          </a:p>
          <a:p>
            <a:pPr marL="628650" marR="0" lvl="1" indent="-171450" algn="l" rtl="0">
              <a:lnSpc>
                <a:spcPct val="100000"/>
              </a:lnSpc>
              <a:spcBef>
                <a:spcPts val="0"/>
              </a:spcBef>
              <a:spcAft>
                <a:spcPts val="0"/>
              </a:spcAft>
              <a:buClr>
                <a:schemeClr val="dk1"/>
              </a:buClr>
              <a:buSzPts val="1200"/>
              <a:buFont typeface="Arial"/>
              <a:buChar char="•"/>
            </a:pPr>
            <a:r>
              <a:rPr lang="en-US" b="1" i="0">
                <a:solidFill>
                  <a:schemeClr val="dk1"/>
                </a:solidFill>
                <a:latin typeface="Lato"/>
                <a:ea typeface="Lato"/>
                <a:cs typeface="Lato"/>
                <a:sym typeface="Lato"/>
              </a:rPr>
              <a:t>CLARIFY</a:t>
            </a:r>
            <a:r>
              <a:rPr lang="en-US" b="0" i="0">
                <a:solidFill>
                  <a:schemeClr val="dk1"/>
                </a:solidFill>
                <a:latin typeface="Lato"/>
                <a:ea typeface="Lato"/>
                <a:cs typeface="Lato"/>
                <a:sym typeface="Lato"/>
              </a:rPr>
              <a:t> that the audience often does not need to know </a:t>
            </a:r>
            <a:r>
              <a:rPr lang="en-US" b="1" i="0">
                <a:solidFill>
                  <a:schemeClr val="dk1"/>
                </a:solidFill>
                <a:latin typeface="Lato"/>
                <a:ea typeface="Lato"/>
                <a:cs typeface="Lato"/>
                <a:sym typeface="Lato"/>
              </a:rPr>
              <a:t>everything</a:t>
            </a:r>
            <a:r>
              <a:rPr lang="en-US" b="0" i="0">
                <a:solidFill>
                  <a:schemeClr val="dk1"/>
                </a:solidFill>
                <a:latin typeface="Lato"/>
                <a:ea typeface="Lato"/>
                <a:cs typeface="Lato"/>
                <a:sym typeface="Lato"/>
              </a:rPr>
              <a:t>. Perhaps they only need to know one or two things, depending on their level of familiarity.</a:t>
            </a:r>
            <a:endParaRPr b="1"/>
          </a:p>
        </p:txBody>
      </p:sp>
      <p:sp>
        <p:nvSpPr>
          <p:cNvPr id="2716" name="Google Shape;2716;p3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125</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9"/>
        <p:cNvGrpSpPr/>
        <p:nvPr/>
      </p:nvGrpSpPr>
      <p:grpSpPr>
        <a:xfrm>
          <a:off x="0" y="0"/>
          <a:ext cx="0" cy="0"/>
          <a:chOff x="0" y="0"/>
          <a:chExt cx="0" cy="0"/>
        </a:xfrm>
      </p:grpSpPr>
      <p:sp>
        <p:nvSpPr>
          <p:cNvPr id="2730" name="Google Shape;2730;p3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1" name="Google Shape;2731;p3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The purpose of this slide is to describe the fourth step of building a storyboard, selecting and sequencing the data points that will build the urgency from your hook to your insight.</a:t>
            </a:r>
            <a:endParaRPr/>
          </a:p>
          <a:p>
            <a:pPr marL="171450" marR="0" lvl="0" indent="-171450" algn="l" rtl="0">
              <a:lnSpc>
                <a:spcPct val="100000"/>
              </a:lnSpc>
              <a:spcBef>
                <a:spcPts val="0"/>
              </a:spcBef>
              <a:spcAft>
                <a:spcPts val="0"/>
              </a:spcAft>
              <a:buClr>
                <a:schemeClr val="dk1"/>
              </a:buClr>
              <a:buSzPts val="1200"/>
              <a:buFont typeface="Arial"/>
              <a:buChar char="•"/>
            </a:pPr>
            <a:r>
              <a:rPr lang="en-US" b="1"/>
              <a:t>REMIND</a:t>
            </a:r>
            <a:r>
              <a:rPr lang="en-US" b="0"/>
              <a:t> students that they</a:t>
            </a:r>
            <a:r>
              <a:rPr lang="en-US"/>
              <a:t> will probably have more data points than they need based on their exploratory analysis.</a:t>
            </a:r>
            <a:endParaRPr/>
          </a:p>
          <a:p>
            <a:pPr marL="171450" marR="0" lvl="0" indent="-171450" algn="l" rtl="0">
              <a:lnSpc>
                <a:spcPct val="100000"/>
              </a:lnSpc>
              <a:spcBef>
                <a:spcPts val="0"/>
              </a:spcBef>
              <a:spcAft>
                <a:spcPts val="0"/>
              </a:spcAft>
              <a:buClr>
                <a:schemeClr val="dk1"/>
              </a:buClr>
              <a:buSzPts val="1200"/>
              <a:buFont typeface="Arial"/>
              <a:buChar char="•"/>
            </a:pPr>
            <a:r>
              <a:rPr lang="en-US" b="1"/>
              <a:t>EMPHASIZE</a:t>
            </a:r>
            <a:r>
              <a:rPr lang="en-US" b="0"/>
              <a:t> that the goal is to produce a logical, emotionally compelling sequence that constantly and consistently increases urgency</a:t>
            </a:r>
            <a:r>
              <a:rPr lang="en-US"/>
              <a:t>. The simplest sequence is often the best.</a:t>
            </a:r>
            <a:endParaRPr/>
          </a:p>
        </p:txBody>
      </p:sp>
      <p:sp>
        <p:nvSpPr>
          <p:cNvPr id="2732" name="Google Shape;2732;p3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126</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7"/>
        <p:cNvGrpSpPr/>
        <p:nvPr/>
      </p:nvGrpSpPr>
      <p:grpSpPr>
        <a:xfrm>
          <a:off x="0" y="0"/>
          <a:ext cx="0" cy="0"/>
          <a:chOff x="0" y="0"/>
          <a:chExt cx="0" cy="0"/>
        </a:xfrm>
      </p:grpSpPr>
      <p:sp>
        <p:nvSpPr>
          <p:cNvPr id="2748" name="Google Shape;2748;p3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9" name="Google Shape;2749;p3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The purpose of this slide is to explain what some of these beats might look like, as data visualizations, in terms of the different functions they might perform in the story.</a:t>
            </a:r>
            <a:endParaRPr/>
          </a:p>
          <a:p>
            <a:pPr marL="628650" marR="0" lvl="1" indent="-171450" algn="l" rtl="0">
              <a:lnSpc>
                <a:spcPct val="100000"/>
              </a:lnSpc>
              <a:spcBef>
                <a:spcPts val="0"/>
              </a:spcBef>
              <a:spcAft>
                <a:spcPts val="0"/>
              </a:spcAft>
              <a:buClr>
                <a:schemeClr val="dk1"/>
              </a:buClr>
              <a:buSzPts val="1200"/>
              <a:buFont typeface="Arial"/>
              <a:buChar char="•"/>
            </a:pPr>
            <a:r>
              <a:rPr lang="en-US" b="1" i="0">
                <a:solidFill>
                  <a:schemeClr val="dk1"/>
                </a:solidFill>
                <a:latin typeface="Lato"/>
                <a:ea typeface="Lato"/>
                <a:cs typeface="Lato"/>
                <a:sym typeface="Lato"/>
              </a:rPr>
              <a:t>COMPARISON </a:t>
            </a:r>
            <a:r>
              <a:rPr lang="en-US" b="0" i="0">
                <a:solidFill>
                  <a:schemeClr val="dk1"/>
                </a:solidFill>
                <a:latin typeface="Lato"/>
                <a:ea typeface="Lato"/>
                <a:cs typeface="Lato"/>
                <a:sym typeface="Lato"/>
              </a:rPr>
              <a:t>data viz highlight changes over time and projections into the future.</a:t>
            </a:r>
            <a:endParaRPr/>
          </a:p>
          <a:p>
            <a:pPr marL="628650" marR="0" lvl="1" indent="-171450" algn="l" rtl="0">
              <a:lnSpc>
                <a:spcPct val="100000"/>
              </a:lnSpc>
              <a:spcBef>
                <a:spcPts val="0"/>
              </a:spcBef>
              <a:spcAft>
                <a:spcPts val="0"/>
              </a:spcAft>
              <a:buClr>
                <a:schemeClr val="dk1"/>
              </a:buClr>
              <a:buSzPts val="1200"/>
              <a:buFont typeface="Arial"/>
              <a:buChar char="•"/>
            </a:pPr>
            <a:r>
              <a:rPr lang="en-US" b="1" i="0">
                <a:solidFill>
                  <a:schemeClr val="dk1"/>
                </a:solidFill>
                <a:latin typeface="Lato"/>
                <a:ea typeface="Lato"/>
                <a:cs typeface="Lato"/>
                <a:sym typeface="Lato"/>
              </a:rPr>
              <a:t>COMPOSITION </a:t>
            </a:r>
            <a:r>
              <a:rPr lang="en-US" b="0" i="0">
                <a:solidFill>
                  <a:schemeClr val="dk1"/>
                </a:solidFill>
                <a:latin typeface="Lato"/>
                <a:ea typeface="Lato"/>
                <a:cs typeface="Lato"/>
                <a:sym typeface="Lato"/>
              </a:rPr>
              <a:t>data viz allow for zooming out to see a whole or drilling down into a part.</a:t>
            </a:r>
            <a:endParaRPr/>
          </a:p>
          <a:p>
            <a:pPr marL="628650" marR="0" lvl="1" indent="-171450" algn="l" rtl="0">
              <a:lnSpc>
                <a:spcPct val="100000"/>
              </a:lnSpc>
              <a:spcBef>
                <a:spcPts val="0"/>
              </a:spcBef>
              <a:spcAft>
                <a:spcPts val="0"/>
              </a:spcAft>
              <a:buClr>
                <a:schemeClr val="dk1"/>
              </a:buClr>
              <a:buSzPts val="1200"/>
              <a:buFont typeface="Arial"/>
              <a:buChar char="•"/>
            </a:pPr>
            <a:r>
              <a:rPr lang="en-US" b="1" i="0">
                <a:solidFill>
                  <a:schemeClr val="dk1"/>
                </a:solidFill>
                <a:latin typeface="Lato"/>
                <a:ea typeface="Lato"/>
                <a:cs typeface="Lato"/>
                <a:sym typeface="Lato"/>
              </a:rPr>
              <a:t>DISTRIBUTION</a:t>
            </a:r>
            <a:r>
              <a:rPr lang="en-US" b="0" i="0">
                <a:solidFill>
                  <a:schemeClr val="dk1"/>
                </a:solidFill>
                <a:latin typeface="Lato"/>
                <a:ea typeface="Lato"/>
                <a:cs typeface="Lato"/>
                <a:sym typeface="Lato"/>
              </a:rPr>
              <a:t> data viz allow for highlighting clusters and outliers.</a:t>
            </a:r>
            <a:endParaRPr/>
          </a:p>
          <a:p>
            <a:pPr marL="628650" marR="0" lvl="1" indent="-171450" algn="l" rtl="0">
              <a:lnSpc>
                <a:spcPct val="100000"/>
              </a:lnSpc>
              <a:spcBef>
                <a:spcPts val="0"/>
              </a:spcBef>
              <a:spcAft>
                <a:spcPts val="0"/>
              </a:spcAft>
              <a:buClr>
                <a:schemeClr val="dk1"/>
              </a:buClr>
              <a:buSzPts val="1200"/>
              <a:buFont typeface="Arial"/>
              <a:buChar char="•"/>
            </a:pPr>
            <a:r>
              <a:rPr lang="en-US" b="1" i="0">
                <a:solidFill>
                  <a:schemeClr val="dk1"/>
                </a:solidFill>
                <a:latin typeface="Lato"/>
                <a:ea typeface="Lato"/>
                <a:cs typeface="Lato"/>
                <a:sym typeface="Lato"/>
              </a:rPr>
              <a:t>RELATIONSHIP</a:t>
            </a:r>
            <a:r>
              <a:rPr lang="en-US" b="0" i="0">
                <a:solidFill>
                  <a:schemeClr val="dk1"/>
                </a:solidFill>
                <a:latin typeface="Lato"/>
                <a:ea typeface="Lato"/>
                <a:cs typeface="Lato"/>
                <a:sym typeface="Lato"/>
              </a:rPr>
              <a:t> data viz allow for highlighting intersections of groups and projecting into the future.</a:t>
            </a:r>
            <a:endParaRPr sz="1200" b="0" i="0">
              <a:solidFill>
                <a:schemeClr val="dk1"/>
              </a:solidFill>
              <a:latin typeface="Lato"/>
              <a:ea typeface="Lato"/>
              <a:cs typeface="Lato"/>
              <a:sym typeface="Lato"/>
            </a:endParaRPr>
          </a:p>
          <a:p>
            <a:pPr marL="171450" marR="0" lvl="0" indent="-171450" algn="l" rtl="0">
              <a:lnSpc>
                <a:spcPct val="100000"/>
              </a:lnSpc>
              <a:spcBef>
                <a:spcPts val="0"/>
              </a:spcBef>
              <a:spcAft>
                <a:spcPts val="0"/>
              </a:spcAft>
              <a:buClr>
                <a:schemeClr val="dk1"/>
              </a:buClr>
              <a:buSzPts val="1200"/>
              <a:buFont typeface="Arial"/>
              <a:buChar char="•"/>
            </a:pPr>
            <a:r>
              <a:rPr lang="en-US" sz="1200" b="1" i="0">
                <a:solidFill>
                  <a:schemeClr val="dk1"/>
                </a:solidFill>
                <a:latin typeface="Lato"/>
                <a:ea typeface="Lato"/>
                <a:cs typeface="Lato"/>
                <a:sym typeface="Lato"/>
              </a:rPr>
              <a:t>EMPHASIZE</a:t>
            </a:r>
            <a:r>
              <a:rPr lang="en-US" sz="1200" b="0" i="0">
                <a:solidFill>
                  <a:schemeClr val="dk1"/>
                </a:solidFill>
                <a:latin typeface="Lato"/>
                <a:ea typeface="Lato"/>
                <a:cs typeface="Lato"/>
                <a:sym typeface="Lato"/>
              </a:rPr>
              <a:t> that storyboarding only requires a description or sketch of the desired visualization. The reason is that you don’t want to sink time into </a:t>
            </a:r>
            <a:r>
              <a:rPr lang="en-US" sz="1200" b="1" i="0">
                <a:solidFill>
                  <a:schemeClr val="dk1"/>
                </a:solidFill>
                <a:latin typeface="Lato"/>
                <a:ea typeface="Lato"/>
                <a:cs typeface="Lato"/>
                <a:sym typeface="Lato"/>
              </a:rPr>
              <a:t>making</a:t>
            </a:r>
            <a:r>
              <a:rPr lang="en-US" sz="1200" b="0" i="0">
                <a:solidFill>
                  <a:schemeClr val="dk1"/>
                </a:solidFill>
                <a:latin typeface="Lato"/>
                <a:ea typeface="Lato"/>
                <a:cs typeface="Lato"/>
                <a:sym typeface="Lato"/>
              </a:rPr>
              <a:t> viz when you need to get the </a:t>
            </a:r>
            <a:r>
              <a:rPr lang="en-US" sz="1200" b="1" i="0">
                <a:solidFill>
                  <a:schemeClr val="dk1"/>
                </a:solidFill>
                <a:latin typeface="Lato"/>
                <a:ea typeface="Lato"/>
                <a:cs typeface="Lato"/>
                <a:sym typeface="Lato"/>
              </a:rPr>
              <a:t>sequence </a:t>
            </a:r>
            <a:r>
              <a:rPr lang="en-US" sz="1200" b="0" i="0">
                <a:solidFill>
                  <a:schemeClr val="dk1"/>
                </a:solidFill>
                <a:latin typeface="Lato"/>
                <a:ea typeface="Lato"/>
                <a:cs typeface="Lato"/>
                <a:sym typeface="Lato"/>
              </a:rPr>
              <a:t>right.</a:t>
            </a:r>
            <a:endParaRPr sz="1200" b="1" i="0">
              <a:solidFill>
                <a:schemeClr val="dk1"/>
              </a:solidFill>
              <a:latin typeface="Lato"/>
              <a:ea typeface="Lato"/>
              <a:cs typeface="Lato"/>
              <a:sym typeface="Lato"/>
            </a:endParaRPr>
          </a:p>
          <a:p>
            <a:pPr marL="628650" marR="0" lvl="1" indent="-95250" algn="l" rtl="0">
              <a:lnSpc>
                <a:spcPct val="100000"/>
              </a:lnSpc>
              <a:spcBef>
                <a:spcPts val="0"/>
              </a:spcBef>
              <a:spcAft>
                <a:spcPts val="0"/>
              </a:spcAft>
              <a:buClr>
                <a:schemeClr val="dk1"/>
              </a:buClr>
              <a:buSzPts val="1200"/>
              <a:buFont typeface="Arial"/>
              <a:buNone/>
            </a:pPr>
            <a:endParaRPr b="0" i="0">
              <a:solidFill>
                <a:schemeClr val="dk1"/>
              </a:solidFill>
              <a:latin typeface="Lato"/>
              <a:ea typeface="Lato"/>
              <a:cs typeface="Lato"/>
              <a:sym typeface="Lato"/>
            </a:endParaRPr>
          </a:p>
        </p:txBody>
      </p:sp>
      <p:sp>
        <p:nvSpPr>
          <p:cNvPr id="2750" name="Google Shape;2750;p3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127</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6"/>
        <p:cNvGrpSpPr/>
        <p:nvPr/>
      </p:nvGrpSpPr>
      <p:grpSpPr>
        <a:xfrm>
          <a:off x="0" y="0"/>
          <a:ext cx="0" cy="0"/>
          <a:chOff x="0" y="0"/>
          <a:chExt cx="0" cy="0"/>
        </a:xfrm>
      </p:grpSpPr>
      <p:sp>
        <p:nvSpPr>
          <p:cNvPr id="2757" name="Google Shape;2757;p3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8" name="Google Shape;2758;p3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show the importance of logically ordering the beats between the hook and the climax.</a:t>
            </a:r>
            <a:endParaRPr/>
          </a:p>
          <a:p>
            <a:pPr marL="171450" marR="0" lvl="0" indent="-171450" algn="l" rtl="0">
              <a:lnSpc>
                <a:spcPct val="100000"/>
              </a:lnSpc>
              <a:spcBef>
                <a:spcPts val="0"/>
              </a:spcBef>
              <a:spcAft>
                <a:spcPts val="0"/>
              </a:spcAft>
              <a:buClr>
                <a:schemeClr val="dk1"/>
              </a:buClr>
              <a:buSzPts val="1200"/>
              <a:buFont typeface="Arial"/>
              <a:buChar char="•"/>
            </a:pPr>
            <a:r>
              <a:rPr lang="en-US" b="1"/>
              <a:t>EXPLAIN</a:t>
            </a:r>
            <a:r>
              <a:rPr lang="en-US" b="0"/>
              <a:t> that this is a possible storyboard for the development team in our scenario. </a:t>
            </a:r>
            <a:r>
              <a:rPr lang="en-US" b="1"/>
              <a:t>WALK THROUGH </a:t>
            </a:r>
            <a:r>
              <a:rPr lang="en-US" b="0"/>
              <a:t>the text for each of the plot points from setting to the insight/outcome.</a:t>
            </a:r>
            <a:endParaRPr/>
          </a:p>
          <a:p>
            <a:pPr marL="628650" marR="0" lvl="1" indent="-171450" algn="l" rtl="0">
              <a:lnSpc>
                <a:spcPct val="100000"/>
              </a:lnSpc>
              <a:spcBef>
                <a:spcPts val="0"/>
              </a:spcBef>
              <a:spcAft>
                <a:spcPts val="0"/>
              </a:spcAft>
              <a:buClr>
                <a:schemeClr val="dk1"/>
              </a:buClr>
              <a:buSzPts val="1200"/>
              <a:buFont typeface="Arial"/>
              <a:buChar char="•"/>
            </a:pPr>
            <a:r>
              <a:rPr lang="en-US" b="0"/>
              <a:t>We can even </a:t>
            </a:r>
            <a:r>
              <a:rPr lang="en-US" b="1"/>
              <a:t>IMAGINE</a:t>
            </a:r>
            <a:r>
              <a:rPr lang="en-US" b="0"/>
              <a:t> the different visualizations for each beat as stacked bar graphs like the ones we’ve already seen.</a:t>
            </a:r>
            <a:endParaRPr/>
          </a:p>
          <a:p>
            <a:pPr marL="628650" marR="0" lvl="1" indent="-171450" algn="l" rtl="0">
              <a:lnSpc>
                <a:spcPct val="100000"/>
              </a:lnSpc>
              <a:spcBef>
                <a:spcPts val="0"/>
              </a:spcBef>
              <a:spcAft>
                <a:spcPts val="0"/>
              </a:spcAft>
              <a:buClr>
                <a:schemeClr val="dk1"/>
              </a:buClr>
              <a:buSzPts val="1200"/>
              <a:buFont typeface="Arial"/>
              <a:buChar char="•"/>
            </a:pPr>
            <a:r>
              <a:rPr lang="en-US" b="0"/>
              <a:t>The </a:t>
            </a:r>
            <a:r>
              <a:rPr lang="en-US" b="1"/>
              <a:t>HOOK</a:t>
            </a:r>
            <a:r>
              <a:rPr lang="en-US" b="0"/>
              <a:t> shows satisfaction for all 5 data sources.</a:t>
            </a:r>
            <a:endParaRPr/>
          </a:p>
          <a:p>
            <a:pPr marL="628650" marR="0" lvl="1" indent="-171450" algn="l" rtl="0">
              <a:lnSpc>
                <a:spcPct val="100000"/>
              </a:lnSpc>
              <a:spcBef>
                <a:spcPts val="0"/>
              </a:spcBef>
              <a:spcAft>
                <a:spcPts val="0"/>
              </a:spcAft>
              <a:buClr>
                <a:schemeClr val="dk1"/>
              </a:buClr>
              <a:buSzPts val="1200"/>
              <a:buFont typeface="Arial"/>
              <a:buChar char="•"/>
            </a:pPr>
            <a:r>
              <a:rPr lang="en-US" b="0"/>
              <a:t>The </a:t>
            </a:r>
            <a:r>
              <a:rPr lang="en-US" b="1"/>
              <a:t>FIRST BEAT</a:t>
            </a:r>
            <a:r>
              <a:rPr lang="en-US" b="0"/>
              <a:t> highlights low satisfaction for two data sources.</a:t>
            </a:r>
            <a:endParaRPr/>
          </a:p>
          <a:p>
            <a:pPr marL="628650" marR="0" lvl="1" indent="-171450" algn="l" rtl="0">
              <a:lnSpc>
                <a:spcPct val="100000"/>
              </a:lnSpc>
              <a:spcBef>
                <a:spcPts val="0"/>
              </a:spcBef>
              <a:spcAft>
                <a:spcPts val="0"/>
              </a:spcAft>
              <a:buClr>
                <a:schemeClr val="dk1"/>
              </a:buClr>
              <a:buSzPts val="1200"/>
              <a:buFont typeface="Arial"/>
              <a:buChar char="•"/>
            </a:pPr>
            <a:r>
              <a:rPr lang="en-US" b="0"/>
              <a:t>The </a:t>
            </a:r>
            <a:r>
              <a:rPr lang="en-US" b="1"/>
              <a:t>SECOND BEAT</a:t>
            </a:r>
            <a:r>
              <a:rPr lang="en-US" b="0"/>
              <a:t> highlights high satisfaction for employment level and taxable business income.</a:t>
            </a:r>
            <a:endParaRPr/>
          </a:p>
          <a:p>
            <a:pPr marL="628650" marR="0" lvl="1" indent="-171450" algn="l" rtl="0">
              <a:lnSpc>
                <a:spcPct val="100000"/>
              </a:lnSpc>
              <a:spcBef>
                <a:spcPts val="0"/>
              </a:spcBef>
              <a:spcAft>
                <a:spcPts val="0"/>
              </a:spcAft>
              <a:buClr>
                <a:schemeClr val="dk1"/>
              </a:buClr>
              <a:buSzPts val="1200"/>
              <a:buFont typeface="Arial"/>
              <a:buChar char="•"/>
            </a:pPr>
            <a:r>
              <a:rPr lang="en-US" b="0"/>
              <a:t>The </a:t>
            </a:r>
            <a:r>
              <a:rPr lang="en-US" b="1"/>
              <a:t>INSIGHT / OUTCOME</a:t>
            </a:r>
            <a:r>
              <a:rPr lang="en-US" b="0"/>
              <a:t> focuses on housing data as least used.</a:t>
            </a:r>
            <a:endParaRPr/>
          </a:p>
          <a:p>
            <a:pPr marL="171450" marR="0" lvl="0" indent="-171450" algn="l" rtl="0">
              <a:lnSpc>
                <a:spcPct val="100000"/>
              </a:lnSpc>
              <a:spcBef>
                <a:spcPts val="0"/>
              </a:spcBef>
              <a:spcAft>
                <a:spcPts val="0"/>
              </a:spcAft>
              <a:buClr>
                <a:schemeClr val="dk1"/>
              </a:buClr>
              <a:buSzPts val="1200"/>
              <a:buFont typeface="Arial"/>
              <a:buChar char="•"/>
            </a:pPr>
            <a:r>
              <a:rPr lang="en-US" b="0"/>
              <a:t>Storyboarding allows you to quickly and easily swap data points when there might be a more compelling sequence. </a:t>
            </a:r>
            <a:r>
              <a:rPr lang="en-US" b="1"/>
              <a:t>NOTE</a:t>
            </a:r>
            <a:r>
              <a:rPr lang="en-US" b="0"/>
              <a:t> what happens to the urgency here – it looks like it wavers a little bit.</a:t>
            </a:r>
            <a:endParaRPr b="1"/>
          </a:p>
        </p:txBody>
      </p:sp>
      <p:sp>
        <p:nvSpPr>
          <p:cNvPr id="2759" name="Google Shape;2759;p3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128</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8"/>
        <p:cNvGrpSpPr/>
        <p:nvPr/>
      </p:nvGrpSpPr>
      <p:grpSpPr>
        <a:xfrm>
          <a:off x="0" y="0"/>
          <a:ext cx="0" cy="0"/>
          <a:chOff x="0" y="0"/>
          <a:chExt cx="0" cy="0"/>
        </a:xfrm>
      </p:grpSpPr>
      <p:sp>
        <p:nvSpPr>
          <p:cNvPr id="2779" name="Google Shape;2779;p3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0" name="Google Shape;2780;p3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improve upon the previous diagram by changing the order of the two beats between the hook and the climax.</a:t>
            </a:r>
            <a:endParaRPr/>
          </a:p>
          <a:p>
            <a:pPr marL="171450" marR="0" lvl="0" indent="-171450" algn="l" rtl="0">
              <a:lnSpc>
                <a:spcPct val="100000"/>
              </a:lnSpc>
              <a:spcBef>
                <a:spcPts val="0"/>
              </a:spcBef>
              <a:spcAft>
                <a:spcPts val="0"/>
              </a:spcAft>
              <a:buClr>
                <a:schemeClr val="dk1"/>
              </a:buClr>
              <a:buSzPts val="1200"/>
              <a:buFont typeface="Arial"/>
              <a:buChar char="•"/>
            </a:pPr>
            <a:r>
              <a:rPr lang="en-US" b="1"/>
              <a:t>EXPLAIN </a:t>
            </a:r>
            <a:r>
              <a:rPr lang="en-US" b="0"/>
              <a:t>that because the outcome concerns what happens with </a:t>
            </a:r>
            <a:r>
              <a:rPr lang="en-US" b="0" i="1"/>
              <a:t>unsatisfying</a:t>
            </a:r>
            <a:r>
              <a:rPr lang="en-US" b="0" i="0"/>
              <a:t>, even </a:t>
            </a:r>
            <a:r>
              <a:rPr lang="en-US" b="0" i="1"/>
              <a:t>comparatively unused </a:t>
            </a:r>
            <a:r>
              <a:rPr lang="en-US" b="0" i="0"/>
              <a:t>data, it is more compelling to build a narrative about data that becomes less satisfying and less useful</a:t>
            </a:r>
            <a:r>
              <a:rPr lang="en-US" b="0"/>
              <a:t>. Interrupting the story with satisfying data breaks the momentum.</a:t>
            </a:r>
            <a:endParaRPr b="1"/>
          </a:p>
        </p:txBody>
      </p:sp>
      <p:sp>
        <p:nvSpPr>
          <p:cNvPr id="2781" name="Google Shape;2781;p37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129</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1" name="Google Shape;1511;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The purpose of this slide is to describe the theory behind the tip and how it can be enacted.</a:t>
            </a:r>
            <a:endParaRPr/>
          </a:p>
          <a:p>
            <a:pPr marL="171450" lvl="0" indent="-171450" algn="l" rtl="0">
              <a:lnSpc>
                <a:spcPct val="100000"/>
              </a:lnSpc>
              <a:spcBef>
                <a:spcPts val="0"/>
              </a:spcBef>
              <a:spcAft>
                <a:spcPts val="0"/>
              </a:spcAft>
              <a:buClr>
                <a:schemeClr val="dk1"/>
              </a:buClr>
              <a:buSzPts val="1200"/>
              <a:buFont typeface="Arial"/>
              <a:buChar char="•"/>
            </a:pPr>
            <a:r>
              <a:rPr lang="en-US"/>
              <a:t>In the right visual, we removed elements like the chart borders and background shading, but our graph still appears as a cohesive entity. Also observe that, when data is missing for few months, our mind automatically imagine a line connecting the 2 broken lines even though in reality it may be different</a:t>
            </a:r>
            <a:endParaRPr/>
          </a:p>
          <a:p>
            <a:pPr marL="171450" lvl="0" indent="-171450" algn="l" rtl="0">
              <a:lnSpc>
                <a:spcPct val="100000"/>
              </a:lnSpc>
              <a:spcBef>
                <a:spcPts val="0"/>
              </a:spcBef>
              <a:spcAft>
                <a:spcPts val="0"/>
              </a:spcAft>
              <a:buClr>
                <a:schemeClr val="dk1"/>
              </a:buClr>
              <a:buSzPts val="1200"/>
              <a:buFont typeface="Arial"/>
              <a:buChar char="•"/>
            </a:pPr>
            <a:r>
              <a:rPr lang="en-US" i="1"/>
              <a:t>Optional chat question: How might you address a gap in data? </a:t>
            </a:r>
            <a:endParaRPr/>
          </a:p>
        </p:txBody>
      </p:sp>
      <p:sp>
        <p:nvSpPr>
          <p:cNvPr id="1512" name="Google Shape;1512;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13</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0"/>
        <p:cNvGrpSpPr/>
        <p:nvPr/>
      </p:nvGrpSpPr>
      <p:grpSpPr>
        <a:xfrm>
          <a:off x="0" y="0"/>
          <a:ext cx="0" cy="0"/>
          <a:chOff x="0" y="0"/>
          <a:chExt cx="0" cy="0"/>
        </a:xfrm>
      </p:grpSpPr>
      <p:sp>
        <p:nvSpPr>
          <p:cNvPr id="2801" name="Google Shape;2801;p3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2" name="Google Shape;2802;p3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The purpose of this slide is to describe the fifth step of building a storyboard, outlining a course of action.</a:t>
            </a:r>
            <a:endParaRPr/>
          </a:p>
          <a:p>
            <a:pPr marL="171450" marR="0" lvl="0" indent="-171450" algn="l" rtl="0">
              <a:lnSpc>
                <a:spcPct val="100000"/>
              </a:lnSpc>
              <a:spcBef>
                <a:spcPts val="0"/>
              </a:spcBef>
              <a:spcAft>
                <a:spcPts val="0"/>
              </a:spcAft>
              <a:buClr>
                <a:schemeClr val="dk1"/>
              </a:buClr>
              <a:buSzPts val="1200"/>
              <a:buFont typeface="Arial"/>
              <a:buChar char="•"/>
            </a:pPr>
            <a:r>
              <a:rPr lang="en-US" sz="1200" b="1" i="0">
                <a:solidFill>
                  <a:schemeClr val="dk1"/>
                </a:solidFill>
                <a:latin typeface="Lato"/>
                <a:ea typeface="Lato"/>
                <a:cs typeface="Lato"/>
                <a:sym typeface="Lato"/>
              </a:rPr>
              <a:t>EXPLAIN</a:t>
            </a:r>
            <a:r>
              <a:rPr lang="en-US" sz="1200" b="0" i="0">
                <a:solidFill>
                  <a:schemeClr val="dk1"/>
                </a:solidFill>
                <a:latin typeface="Lato"/>
                <a:ea typeface="Lato"/>
                <a:cs typeface="Lato"/>
                <a:sym typeface="Lato"/>
              </a:rPr>
              <a:t> that a well-defined course of action will often take the form of a series of steps and sub-steps, as well as the </a:t>
            </a:r>
            <a:r>
              <a:rPr lang="en-US" sz="1200" b="1" i="0">
                <a:solidFill>
                  <a:schemeClr val="dk1"/>
                </a:solidFill>
                <a:latin typeface="Lato"/>
                <a:ea typeface="Lato"/>
                <a:cs typeface="Lato"/>
                <a:sym typeface="Lato"/>
              </a:rPr>
              <a:t>measures</a:t>
            </a:r>
            <a:r>
              <a:rPr lang="en-US" sz="1200" b="0" i="0">
                <a:solidFill>
                  <a:schemeClr val="dk1"/>
                </a:solidFill>
                <a:latin typeface="Lato"/>
                <a:ea typeface="Lato"/>
                <a:cs typeface="Lato"/>
                <a:sym typeface="Lato"/>
              </a:rPr>
              <a:t> that the audience should use to gauge their progress.</a:t>
            </a:r>
            <a:endParaRPr sz="1200" b="1" i="0">
              <a:solidFill>
                <a:schemeClr val="dk1"/>
              </a:solidFill>
              <a:latin typeface="Lato"/>
              <a:ea typeface="Lato"/>
              <a:cs typeface="Lato"/>
              <a:sym typeface="Lato"/>
            </a:endParaRPr>
          </a:p>
          <a:p>
            <a:pPr marL="628650" marR="0" lvl="1" indent="-171450" algn="l" rtl="0">
              <a:lnSpc>
                <a:spcPct val="100000"/>
              </a:lnSpc>
              <a:spcBef>
                <a:spcPts val="0"/>
              </a:spcBef>
              <a:spcAft>
                <a:spcPts val="0"/>
              </a:spcAft>
              <a:buClr>
                <a:schemeClr val="dk1"/>
              </a:buClr>
              <a:buSzPts val="1200"/>
              <a:buFont typeface="Arial"/>
              <a:buChar char="•"/>
            </a:pPr>
            <a:r>
              <a:rPr lang="en-US"/>
              <a:t>Sometimes the best solution is to just open the lines of communication. If you’re telling a data story face-to-face, your only goal may be to solicit feedback or answer questions that arise.</a:t>
            </a:r>
            <a:endParaRPr/>
          </a:p>
          <a:p>
            <a:pPr marL="628650" marR="0" lvl="1" indent="-171450" algn="l" rtl="0">
              <a:lnSpc>
                <a:spcPct val="100000"/>
              </a:lnSpc>
              <a:spcBef>
                <a:spcPts val="0"/>
              </a:spcBef>
              <a:spcAft>
                <a:spcPts val="0"/>
              </a:spcAft>
              <a:buClr>
                <a:schemeClr val="dk1"/>
              </a:buClr>
              <a:buSzPts val="1200"/>
              <a:buFont typeface="Arial"/>
              <a:buChar char="•"/>
            </a:pPr>
            <a:r>
              <a:rPr lang="en-US"/>
              <a:t>The ultimate goal is to </a:t>
            </a:r>
            <a:r>
              <a:rPr lang="en-US" b="1"/>
              <a:t>reduce, but not eliminate, urgency</a:t>
            </a:r>
            <a:r>
              <a:rPr lang="en-US" b="0"/>
              <a:t>.</a:t>
            </a:r>
            <a:endParaRPr/>
          </a:p>
        </p:txBody>
      </p:sp>
      <p:sp>
        <p:nvSpPr>
          <p:cNvPr id="2803" name="Google Shape;2803;p3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130</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9"/>
        <p:cNvGrpSpPr/>
        <p:nvPr/>
      </p:nvGrpSpPr>
      <p:grpSpPr>
        <a:xfrm>
          <a:off x="0" y="0"/>
          <a:ext cx="0" cy="0"/>
          <a:chOff x="0" y="0"/>
          <a:chExt cx="0" cy="0"/>
        </a:xfrm>
      </p:grpSpPr>
      <p:sp>
        <p:nvSpPr>
          <p:cNvPr id="2820" name="Google Shape;2820;p3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1" name="Google Shape;2821;p3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The purpose of this slide is to describe the sixth and final step of building a storyboard, formatting the data story. That means crafting and tailoring the narrative – and the visuals – to a specific communicative situation.</a:t>
            </a:r>
            <a:endParaRPr/>
          </a:p>
          <a:p>
            <a:pPr marL="171450" marR="0" lvl="0" indent="-171450" algn="l" rtl="0">
              <a:lnSpc>
                <a:spcPct val="100000"/>
              </a:lnSpc>
              <a:spcBef>
                <a:spcPts val="0"/>
              </a:spcBef>
              <a:spcAft>
                <a:spcPts val="0"/>
              </a:spcAft>
              <a:buClr>
                <a:schemeClr val="dk1"/>
              </a:buClr>
              <a:buSzPts val="1200"/>
              <a:buFont typeface="Arial"/>
              <a:buChar char="•"/>
            </a:pPr>
            <a:r>
              <a:rPr lang="en-US" sz="1200" b="1" i="0">
                <a:solidFill>
                  <a:schemeClr val="dk1"/>
                </a:solidFill>
                <a:latin typeface="Lato"/>
                <a:ea typeface="Lato"/>
                <a:cs typeface="Lato"/>
                <a:sym typeface="Lato"/>
              </a:rPr>
              <a:t>EXPLAIN</a:t>
            </a:r>
            <a:r>
              <a:rPr lang="en-US" sz="1200" b="0" i="0">
                <a:solidFill>
                  <a:schemeClr val="dk1"/>
                </a:solidFill>
                <a:latin typeface="Lato"/>
                <a:ea typeface="Lato"/>
                <a:cs typeface="Lato"/>
                <a:sym typeface="Lato"/>
              </a:rPr>
              <a:t> that virtually all of this storyboarding process has taken place without creating data visualizations – and that’s a good thing! Sinking time into visuals or getting overly wedded to specific tools </a:t>
            </a:r>
            <a:r>
              <a:rPr lang="en-US" sz="1200" b="1" i="0">
                <a:solidFill>
                  <a:schemeClr val="dk1"/>
                </a:solidFill>
                <a:latin typeface="Lato"/>
                <a:ea typeface="Lato"/>
                <a:cs typeface="Lato"/>
                <a:sym typeface="Lato"/>
              </a:rPr>
              <a:t>before</a:t>
            </a:r>
            <a:r>
              <a:rPr lang="en-US" sz="1200" b="0" i="0">
                <a:solidFill>
                  <a:schemeClr val="dk1"/>
                </a:solidFill>
                <a:latin typeface="Lato"/>
                <a:ea typeface="Lato"/>
                <a:cs typeface="Lato"/>
                <a:sym typeface="Lato"/>
              </a:rPr>
              <a:t> thinking about the communicative situation can make for lots of wasted time.</a:t>
            </a:r>
            <a:endParaRPr/>
          </a:p>
        </p:txBody>
      </p:sp>
      <p:sp>
        <p:nvSpPr>
          <p:cNvPr id="2822" name="Google Shape;2822;p3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131</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8"/>
        <p:cNvGrpSpPr/>
        <p:nvPr/>
      </p:nvGrpSpPr>
      <p:grpSpPr>
        <a:xfrm>
          <a:off x="0" y="0"/>
          <a:ext cx="0" cy="0"/>
          <a:chOff x="0" y="0"/>
          <a:chExt cx="0" cy="0"/>
        </a:xfrm>
      </p:grpSpPr>
      <p:sp>
        <p:nvSpPr>
          <p:cNvPr id="2839" name="Google Shape;2839;p38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171450" marR="0" lvl="0" indent="-171450" algn="l" rtl="0">
              <a:lnSpc>
                <a:spcPct val="100000"/>
              </a:lnSpc>
              <a:spcBef>
                <a:spcPts val="0"/>
              </a:spcBef>
              <a:spcAft>
                <a:spcPts val="0"/>
              </a:spcAft>
              <a:buClr>
                <a:srgbClr val="000000"/>
              </a:buClr>
              <a:buSzPts val="1400"/>
              <a:buFont typeface="Arial"/>
              <a:buChar char="•"/>
            </a:pPr>
            <a:r>
              <a:rPr lang="en-US"/>
              <a:t>The purpose of this slide is to introduce the next section on formatting.</a:t>
            </a:r>
            <a:endParaRPr/>
          </a:p>
          <a:p>
            <a:pPr marL="171450" marR="0" lvl="0" indent="-171450" algn="l" rtl="0">
              <a:lnSpc>
                <a:spcPct val="100000"/>
              </a:lnSpc>
              <a:spcBef>
                <a:spcPts val="0"/>
              </a:spcBef>
              <a:spcAft>
                <a:spcPts val="0"/>
              </a:spcAft>
              <a:buClr>
                <a:srgbClr val="000000"/>
              </a:buClr>
              <a:buSzPts val="1400"/>
              <a:buFont typeface="Arial"/>
              <a:buChar char="•"/>
            </a:pPr>
            <a:r>
              <a:rPr lang="en-US" b="1"/>
              <a:t>EXPLAIN</a:t>
            </a:r>
            <a:r>
              <a:rPr lang="en-US" b="0"/>
              <a:t> that the term “story” is pretty vague. Stories can happen in books, in movies, as a string of text messages, or as conversations over dinner. And in each of those different </a:t>
            </a:r>
            <a:r>
              <a:rPr lang="en-US" b="1"/>
              <a:t>formats</a:t>
            </a:r>
            <a:r>
              <a:rPr lang="en-US" b="0"/>
              <a:t>, your expectations about how a story is structured, and what kind of participation you can count on, is different.</a:t>
            </a:r>
            <a:endParaRPr b="1"/>
          </a:p>
          <a:p>
            <a:pPr marL="0" lvl="0" indent="0" algn="l" rtl="0">
              <a:lnSpc>
                <a:spcPct val="100000"/>
              </a:lnSpc>
              <a:spcBef>
                <a:spcPts val="0"/>
              </a:spcBef>
              <a:spcAft>
                <a:spcPts val="0"/>
              </a:spcAft>
              <a:buSzPts val="1400"/>
              <a:buNone/>
            </a:pPr>
            <a:endParaRPr/>
          </a:p>
        </p:txBody>
      </p:sp>
      <p:sp>
        <p:nvSpPr>
          <p:cNvPr id="2840" name="Google Shape;2840;p3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4"/>
        <p:cNvGrpSpPr/>
        <p:nvPr/>
      </p:nvGrpSpPr>
      <p:grpSpPr>
        <a:xfrm>
          <a:off x="0" y="0"/>
          <a:ext cx="0" cy="0"/>
          <a:chOff x="0" y="0"/>
          <a:chExt cx="0" cy="0"/>
        </a:xfrm>
      </p:grpSpPr>
      <p:sp>
        <p:nvSpPr>
          <p:cNvPr id="2845" name="Google Shape;2845;p3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6" name="Google Shape;2846;p3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is to introduce the fifth and final step in crafting a data story, FORMATTING FOR DELIVERY.</a:t>
            </a:r>
            <a:endParaRPr/>
          </a:p>
          <a:p>
            <a:pPr marL="171450" marR="0" lvl="0" indent="-171450" algn="l" rtl="0">
              <a:lnSpc>
                <a:spcPct val="100000"/>
              </a:lnSpc>
              <a:spcBef>
                <a:spcPts val="0"/>
              </a:spcBef>
              <a:spcAft>
                <a:spcPts val="0"/>
              </a:spcAft>
              <a:buClr>
                <a:schemeClr val="dk1"/>
              </a:buClr>
              <a:buSzPts val="1200"/>
              <a:buFont typeface="Arial"/>
              <a:buChar char="•"/>
            </a:pPr>
            <a:r>
              <a:rPr lang="en-US" b="1"/>
              <a:t>EXPLAIN</a:t>
            </a:r>
            <a:r>
              <a:rPr lang="en-US" b="0"/>
              <a:t> that the word “delivery” doesn’t just mean how you’re going to send a file off to someone. It means how you’re going to present the story. Is it live, in front of an audience? Is it printed and disseminated by mail? Is it on a website that anyone can access at any time?</a:t>
            </a:r>
            <a:endParaRPr b="1"/>
          </a:p>
        </p:txBody>
      </p:sp>
      <p:sp>
        <p:nvSpPr>
          <p:cNvPr id="2847" name="Google Shape;2847;p3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133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6"/>
        <p:cNvGrpSpPr/>
        <p:nvPr/>
      </p:nvGrpSpPr>
      <p:grpSpPr>
        <a:xfrm>
          <a:off x="0" y="0"/>
          <a:ext cx="0" cy="0"/>
          <a:chOff x="0" y="0"/>
          <a:chExt cx="0" cy="0"/>
        </a:xfrm>
      </p:grpSpPr>
      <p:sp>
        <p:nvSpPr>
          <p:cNvPr id="2867" name="Google Shape;2867;p3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8" name="Google Shape;2868;p3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The purpose of this slide is to explain the difference between two kinds of communicative situations: direct and indirect.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1" i="0">
                <a:solidFill>
                  <a:schemeClr val="dk1"/>
                </a:solidFill>
                <a:latin typeface="Lato"/>
                <a:ea typeface="Lato"/>
                <a:cs typeface="Lato"/>
                <a:sym typeface="Lato"/>
              </a:rPr>
              <a:t>EXPLAIN</a:t>
            </a:r>
            <a:r>
              <a:rPr lang="en-US" sz="1200" b="0" i="0">
                <a:solidFill>
                  <a:schemeClr val="dk1"/>
                </a:solidFill>
                <a:latin typeface="Lato"/>
                <a:ea typeface="Lato"/>
                <a:cs typeface="Lato"/>
                <a:sym typeface="Lato"/>
              </a:rPr>
              <a:t> that the degree to which you will be able to interact with your audience has a direct effect on how you design your visuals and craft your accompanying explanatory text.</a:t>
            </a:r>
            <a:endParaRPr/>
          </a:p>
          <a:p>
            <a:pPr marL="628650" marR="0" lvl="1" indent="-171450" algn="l" rtl="0">
              <a:lnSpc>
                <a:spcPct val="100000"/>
              </a:lnSpc>
              <a:spcBef>
                <a:spcPts val="0"/>
              </a:spcBef>
              <a:spcAft>
                <a:spcPts val="0"/>
              </a:spcAft>
              <a:buClr>
                <a:schemeClr val="dk1"/>
              </a:buClr>
              <a:buSzPts val="1200"/>
              <a:buFont typeface="Arial"/>
              <a:buChar char="•"/>
            </a:pPr>
            <a:r>
              <a:rPr lang="en-US" b="1" i="0">
                <a:solidFill>
                  <a:schemeClr val="dk1"/>
                </a:solidFill>
                <a:latin typeface="Lato"/>
                <a:ea typeface="Lato"/>
                <a:cs typeface="Lato"/>
                <a:sym typeface="Lato"/>
              </a:rPr>
              <a:t>Affordance</a:t>
            </a:r>
            <a:r>
              <a:rPr lang="en-US" b="0" i="0">
                <a:solidFill>
                  <a:schemeClr val="dk1"/>
                </a:solidFill>
                <a:latin typeface="Lato"/>
                <a:ea typeface="Lato"/>
                <a:cs typeface="Lato"/>
                <a:sym typeface="Lato"/>
              </a:rPr>
              <a:t> is a term borrowed from design theory to describe the property of an object or environment relating to its potential use.</a:t>
            </a:r>
            <a:endParaRPr/>
          </a:p>
          <a:p>
            <a:pPr marL="457200" marR="0" lvl="0" indent="-228600" algn="l" rtl="0">
              <a:lnSpc>
                <a:spcPct val="100000"/>
              </a:lnSpc>
              <a:spcBef>
                <a:spcPts val="0"/>
              </a:spcBef>
              <a:spcAft>
                <a:spcPts val="0"/>
              </a:spcAft>
              <a:buSzPts val="1400"/>
              <a:buNone/>
            </a:pPr>
            <a:endParaRPr/>
          </a:p>
        </p:txBody>
      </p:sp>
      <p:sp>
        <p:nvSpPr>
          <p:cNvPr id="2869" name="Google Shape;2869;p3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134</a:t>
            </a:fld>
            <a:endParaRPr kumimoji="0" sz="12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4"/>
        <p:cNvGrpSpPr/>
        <p:nvPr/>
      </p:nvGrpSpPr>
      <p:grpSpPr>
        <a:xfrm>
          <a:off x="0" y="0"/>
          <a:ext cx="0" cy="0"/>
          <a:chOff x="0" y="0"/>
          <a:chExt cx="0" cy="0"/>
        </a:xfrm>
      </p:grpSpPr>
      <p:sp>
        <p:nvSpPr>
          <p:cNvPr id="2875" name="Google Shape;2875;p3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6" name="Google Shape;2876;p3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400"/>
              <a:buFont typeface="Arial"/>
              <a:buChar char="•"/>
            </a:pPr>
            <a:r>
              <a:rPr lang="en-US"/>
              <a:t>The purpose of this slide is to outline some of the main considerations in approaching the formatting stage of data storytelling.</a:t>
            </a:r>
            <a:endParaRPr/>
          </a:p>
          <a:p>
            <a:pPr marL="171450" lvl="0" indent="-171450" algn="l" rtl="0">
              <a:lnSpc>
                <a:spcPct val="100000"/>
              </a:lnSpc>
              <a:spcBef>
                <a:spcPts val="0"/>
              </a:spcBef>
              <a:spcAft>
                <a:spcPts val="0"/>
              </a:spcAft>
              <a:buSzPts val="1400"/>
              <a:buFont typeface="Arial"/>
              <a:buChar char="•"/>
            </a:pPr>
            <a:r>
              <a:rPr lang="en-US"/>
              <a:t>Example formats include slide decks, documents, interactives, and hybrid. Each of these formats could easily be its own course, but the purpose today is just to mention them:</a:t>
            </a:r>
            <a:endParaRPr/>
          </a:p>
          <a:p>
            <a:pPr marL="628650" lvl="1" indent="-171450" algn="l" rtl="0">
              <a:lnSpc>
                <a:spcPct val="100000"/>
              </a:lnSpc>
              <a:spcBef>
                <a:spcPts val="0"/>
              </a:spcBef>
              <a:spcAft>
                <a:spcPts val="0"/>
              </a:spcAft>
              <a:buSzPts val="1400"/>
              <a:buFont typeface="Arial"/>
              <a:buChar char="•"/>
            </a:pPr>
            <a:r>
              <a:rPr lang="en-US" b="1"/>
              <a:t>Slide decks</a:t>
            </a:r>
            <a:r>
              <a:rPr lang="en-US" b="0"/>
              <a:t> are often used in a direct communication context.</a:t>
            </a:r>
            <a:endParaRPr/>
          </a:p>
          <a:p>
            <a:pPr marL="628650" lvl="1" indent="-171450" algn="l" rtl="0">
              <a:lnSpc>
                <a:spcPct val="100000"/>
              </a:lnSpc>
              <a:spcBef>
                <a:spcPts val="0"/>
              </a:spcBef>
              <a:spcAft>
                <a:spcPts val="0"/>
              </a:spcAft>
              <a:buSzPts val="1400"/>
              <a:buFont typeface="Arial"/>
              <a:buChar char="•"/>
            </a:pPr>
            <a:r>
              <a:rPr lang="en-US" b="1"/>
              <a:t>Documents and interactives</a:t>
            </a:r>
            <a:r>
              <a:rPr lang="en-US" b="0"/>
              <a:t> tend to be used in indirect communication environments.</a:t>
            </a:r>
            <a:endParaRPr/>
          </a:p>
          <a:p>
            <a:pPr marL="628650" lvl="1" indent="-171450" algn="l" rtl="0">
              <a:lnSpc>
                <a:spcPct val="100000"/>
              </a:lnSpc>
              <a:spcBef>
                <a:spcPts val="0"/>
              </a:spcBef>
              <a:spcAft>
                <a:spcPts val="0"/>
              </a:spcAft>
              <a:buSzPts val="1400"/>
              <a:buFont typeface="Arial"/>
              <a:buChar char="•"/>
            </a:pPr>
            <a:r>
              <a:rPr lang="en-US" b="1"/>
              <a:t>Hybrid forms</a:t>
            </a:r>
            <a:r>
              <a:rPr lang="en-US" b="0"/>
              <a:t> are often designed to be flexibly used in both contexts.</a:t>
            </a:r>
            <a:endParaRPr/>
          </a:p>
          <a:p>
            <a:pPr marL="171450" marR="0" lvl="0" indent="-82550" algn="l" rtl="0">
              <a:lnSpc>
                <a:spcPct val="100000"/>
              </a:lnSpc>
              <a:spcBef>
                <a:spcPts val="0"/>
              </a:spcBef>
              <a:spcAft>
                <a:spcPts val="0"/>
              </a:spcAft>
              <a:buClr>
                <a:srgbClr val="000000"/>
              </a:buClr>
              <a:buSzPts val="1400"/>
              <a:buFont typeface="Arial"/>
              <a:buNone/>
            </a:pPr>
            <a:endParaRPr/>
          </a:p>
          <a:p>
            <a:pPr marL="171450" marR="0" lvl="0" indent="-82550" algn="l" rtl="0">
              <a:lnSpc>
                <a:spcPct val="100000"/>
              </a:lnSpc>
              <a:spcBef>
                <a:spcPts val="0"/>
              </a:spcBef>
              <a:spcAft>
                <a:spcPts val="0"/>
              </a:spcAft>
              <a:buClr>
                <a:srgbClr val="000000"/>
              </a:buClr>
              <a:buSzPts val="1400"/>
              <a:buFont typeface="Arial"/>
              <a:buNone/>
            </a:pPr>
            <a:endParaRPr/>
          </a:p>
          <a:p>
            <a:pPr marL="171450" marR="0" lvl="0" indent="-82550" algn="l" rtl="0">
              <a:lnSpc>
                <a:spcPct val="100000"/>
              </a:lnSpc>
              <a:spcBef>
                <a:spcPts val="0"/>
              </a:spcBef>
              <a:spcAft>
                <a:spcPts val="0"/>
              </a:spcAft>
              <a:buClr>
                <a:srgbClr val="000000"/>
              </a:buClr>
              <a:buSzPts val="1400"/>
              <a:buFont typeface="Arial"/>
              <a:buNone/>
            </a:pPr>
            <a:endParaRPr/>
          </a:p>
        </p:txBody>
      </p:sp>
      <p:sp>
        <p:nvSpPr>
          <p:cNvPr id="2877" name="Google Shape;2877;p3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135</a:t>
            </a:fld>
            <a:endParaRPr kumimoji="0" sz="12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3"/>
        <p:cNvGrpSpPr/>
        <p:nvPr/>
      </p:nvGrpSpPr>
      <p:grpSpPr>
        <a:xfrm>
          <a:off x="0" y="0"/>
          <a:ext cx="0" cy="0"/>
          <a:chOff x="0" y="0"/>
          <a:chExt cx="0" cy="0"/>
        </a:xfrm>
      </p:grpSpPr>
      <p:sp>
        <p:nvSpPr>
          <p:cNvPr id="2884" name="Google Shape;288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5" name="Google Shape;2885;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400"/>
              <a:buFont typeface="Arial"/>
              <a:buChar char="•"/>
            </a:pPr>
            <a:r>
              <a:rPr lang="en-US"/>
              <a:t>The purpose of this slide is to explain the structure of the next several slides.</a:t>
            </a:r>
            <a:endParaRPr/>
          </a:p>
          <a:p>
            <a:pPr marL="171450" marR="0" lvl="0" indent="-171450" algn="l" rtl="0">
              <a:lnSpc>
                <a:spcPct val="100000"/>
              </a:lnSpc>
              <a:spcBef>
                <a:spcPts val="0"/>
              </a:spcBef>
              <a:spcAft>
                <a:spcPts val="0"/>
              </a:spcAft>
              <a:buClr>
                <a:srgbClr val="000000"/>
              </a:buClr>
              <a:buSzPts val="1400"/>
              <a:buFont typeface="Arial"/>
              <a:buChar char="•"/>
            </a:pPr>
            <a:r>
              <a:rPr lang="en-US" b="1"/>
              <a:t>EXPLAIN</a:t>
            </a:r>
            <a:r>
              <a:rPr lang="en-US" b="0"/>
              <a:t> that for the sake of seeing why formatting matters, and for ease of visualizing the different affordances of various formats, all of the examples are taken from the same source, a project called SELFIECITY.</a:t>
            </a:r>
            <a:endParaRPr/>
          </a:p>
          <a:p>
            <a:pPr marL="171450" marR="0" lvl="0" indent="-171450" algn="l" rtl="0">
              <a:lnSpc>
                <a:spcPct val="100000"/>
              </a:lnSpc>
              <a:spcBef>
                <a:spcPts val="0"/>
              </a:spcBef>
              <a:spcAft>
                <a:spcPts val="0"/>
              </a:spcAft>
              <a:buClr>
                <a:srgbClr val="000000"/>
              </a:buClr>
              <a:buSzPts val="1400"/>
              <a:buFont typeface="Arial"/>
              <a:buChar char="•"/>
            </a:pPr>
            <a:r>
              <a:rPr lang="en-US" b="1"/>
              <a:t>DESCRIBE</a:t>
            </a:r>
            <a:r>
              <a:rPr lang="en-US" b="0"/>
              <a:t> how Selfiecity’s researchers gathered a set of photographs from five major cities worldwide in order to draw conclusions about demographics, poses, and expressions.</a:t>
            </a:r>
            <a:endParaRPr b="1"/>
          </a:p>
        </p:txBody>
      </p:sp>
      <p:sp>
        <p:nvSpPr>
          <p:cNvPr id="2886" name="Google Shape;2886;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136</a:t>
            </a:fld>
            <a:endParaRPr kumimoji="0" sz="12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3"/>
        <p:cNvGrpSpPr/>
        <p:nvPr/>
      </p:nvGrpSpPr>
      <p:grpSpPr>
        <a:xfrm>
          <a:off x="0" y="0"/>
          <a:ext cx="0" cy="0"/>
          <a:chOff x="0" y="0"/>
          <a:chExt cx="0" cy="0"/>
        </a:xfrm>
      </p:grpSpPr>
      <p:sp>
        <p:nvSpPr>
          <p:cNvPr id="2894" name="Google Shape;2894;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400"/>
              <a:buFont typeface="Arial"/>
              <a:buChar char="•"/>
            </a:pPr>
            <a:r>
              <a:rPr lang="en-US"/>
              <a:t>The purpose of this slide is to show off a sample slide from a slide deck.</a:t>
            </a:r>
            <a:endParaRPr/>
          </a:p>
          <a:p>
            <a:pPr marL="171450" marR="0" lvl="0" indent="-171450" algn="l" rtl="0">
              <a:lnSpc>
                <a:spcPct val="100000"/>
              </a:lnSpc>
              <a:spcBef>
                <a:spcPts val="0"/>
              </a:spcBef>
              <a:spcAft>
                <a:spcPts val="0"/>
              </a:spcAft>
              <a:buClr>
                <a:srgbClr val="000000"/>
              </a:buClr>
              <a:buSzPts val="1400"/>
              <a:buFont typeface="Arial"/>
              <a:buChar char="•"/>
            </a:pPr>
            <a:r>
              <a:rPr lang="en-US" b="1"/>
              <a:t>NOTE</a:t>
            </a:r>
            <a:r>
              <a:rPr lang="en-US" b="0"/>
              <a:t> that it only represents a single data point and offers limited clarification. </a:t>
            </a:r>
            <a:r>
              <a:rPr lang="en-US" b="1"/>
              <a:t>EXPLAIN</a:t>
            </a:r>
            <a:r>
              <a:rPr lang="en-US" b="0"/>
              <a:t> that it probably doesn’t even make much sense just on its own. That’s because for a slide deck, what appears on screen is only a fraction of the overall communicative situation.</a:t>
            </a:r>
            <a:endParaRPr b="1"/>
          </a:p>
        </p:txBody>
      </p:sp>
      <p:sp>
        <p:nvSpPr>
          <p:cNvPr id="2895" name="Google Shape;289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1"/>
        <p:cNvGrpSpPr/>
        <p:nvPr/>
      </p:nvGrpSpPr>
      <p:grpSpPr>
        <a:xfrm>
          <a:off x="0" y="0"/>
          <a:ext cx="0" cy="0"/>
          <a:chOff x="0" y="0"/>
          <a:chExt cx="0" cy="0"/>
        </a:xfrm>
      </p:grpSpPr>
      <p:sp>
        <p:nvSpPr>
          <p:cNvPr id="2902" name="Google Shape;2902;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3" name="Google Shape;2903;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marR="0" lvl="0" indent="-171450" algn="l" rtl="0">
              <a:lnSpc>
                <a:spcPct val="100000"/>
              </a:lnSpc>
              <a:spcBef>
                <a:spcPts val="0"/>
              </a:spcBef>
              <a:spcAft>
                <a:spcPts val="0"/>
              </a:spcAft>
              <a:buClr>
                <a:srgbClr val="000000"/>
              </a:buClr>
              <a:buSzPts val="1400"/>
              <a:buFont typeface="Arial"/>
              <a:buChar char="•"/>
            </a:pPr>
            <a:r>
              <a:rPr lang="en-US"/>
              <a:t>The purpose of this slide is to emphasize the relative importance of the narration script that accompanies a slide.</a:t>
            </a:r>
            <a:endParaRPr/>
          </a:p>
          <a:p>
            <a:pPr marL="171450" marR="0" lvl="0" indent="-171450" algn="l" rtl="0">
              <a:lnSpc>
                <a:spcPct val="100000"/>
              </a:lnSpc>
              <a:spcBef>
                <a:spcPts val="0"/>
              </a:spcBef>
              <a:spcAft>
                <a:spcPts val="0"/>
              </a:spcAft>
              <a:buClr>
                <a:srgbClr val="000000"/>
              </a:buClr>
              <a:buSzPts val="1400"/>
              <a:buFont typeface="Arial"/>
              <a:buChar char="•"/>
            </a:pPr>
            <a:r>
              <a:rPr lang="en-US" b="1"/>
              <a:t>EXPLAIN</a:t>
            </a:r>
            <a:r>
              <a:rPr lang="en-US" b="0"/>
              <a:t> that the data point itself is represented by the orange text. The rest of the contextualizing information is narrative.</a:t>
            </a:r>
            <a:endParaRPr/>
          </a:p>
          <a:p>
            <a:pPr marL="171450" marR="0" lvl="0" indent="-171450" algn="l" rtl="0">
              <a:lnSpc>
                <a:spcPct val="100000"/>
              </a:lnSpc>
              <a:spcBef>
                <a:spcPts val="0"/>
              </a:spcBef>
              <a:spcAft>
                <a:spcPts val="0"/>
              </a:spcAft>
              <a:buClr>
                <a:srgbClr val="000000"/>
              </a:buClr>
              <a:buSzPts val="1400"/>
              <a:buFont typeface="Arial"/>
              <a:buChar char="•"/>
            </a:pPr>
            <a:r>
              <a:rPr lang="en-US" b="0"/>
              <a:t>The narrative prose includes some information about beliefs and expectations (“media stereotypes”), a clear replacement of those false beliefs with a new data-based belief, and even a joke in the final sentence.</a:t>
            </a:r>
            <a:endParaRPr b="1"/>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9"/>
        <p:cNvGrpSpPr/>
        <p:nvPr/>
      </p:nvGrpSpPr>
      <p:grpSpPr>
        <a:xfrm>
          <a:off x="0" y="0"/>
          <a:ext cx="0" cy="0"/>
          <a:chOff x="0" y="0"/>
          <a:chExt cx="0" cy="0"/>
        </a:xfrm>
      </p:grpSpPr>
      <p:sp>
        <p:nvSpPr>
          <p:cNvPr id="2910" name="Google Shape;2910;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400"/>
              <a:buFont typeface="Arial"/>
              <a:buChar char="•"/>
            </a:pPr>
            <a:r>
              <a:rPr lang="en-US"/>
              <a:t>The purpose of this slide is to show that the script might synthesize data differently than the accompanying visual on a slide.</a:t>
            </a:r>
            <a:endParaRPr/>
          </a:p>
          <a:p>
            <a:pPr marL="171450" marR="0" lvl="0" indent="-171450" algn="l" rtl="0">
              <a:lnSpc>
                <a:spcPct val="100000"/>
              </a:lnSpc>
              <a:spcBef>
                <a:spcPts val="0"/>
              </a:spcBef>
              <a:spcAft>
                <a:spcPts val="0"/>
              </a:spcAft>
              <a:buClr>
                <a:srgbClr val="000000"/>
              </a:buClr>
              <a:buSzPts val="1400"/>
              <a:buFont typeface="Arial"/>
              <a:buChar char="•"/>
            </a:pPr>
            <a:r>
              <a:rPr lang="en-US" b="1"/>
              <a:t>EXPLAIN</a:t>
            </a:r>
            <a:r>
              <a:rPr lang="en-US"/>
              <a:t> that, again, the main data takeaway is in orange. But rather than reading out the sequence of percentages, the script allows the speaker to explain the relationships between different subsets (1.3 times, 1.9 times, 4.6 times, 5:1 ratio).</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2911" name="Google Shape;291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1" name="Google Shape;1521;p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The purpose of this slide is to describe the theory behind the tip and how it can be enacted.</a:t>
            </a:r>
            <a:endParaRPr/>
          </a:p>
          <a:p>
            <a:pPr marL="171450" lvl="0" indent="-171450" algn="l" rtl="0">
              <a:lnSpc>
                <a:spcPct val="100000"/>
              </a:lnSpc>
              <a:spcBef>
                <a:spcPts val="0"/>
              </a:spcBef>
              <a:spcAft>
                <a:spcPts val="0"/>
              </a:spcAft>
              <a:buClr>
                <a:schemeClr val="dk1"/>
              </a:buClr>
              <a:buSzPts val="1200"/>
              <a:buFont typeface="Arial"/>
              <a:buChar char="•"/>
            </a:pPr>
            <a:r>
              <a:rPr lang="en-US" b="1"/>
              <a:t>TELL</a:t>
            </a:r>
            <a:r>
              <a:rPr lang="en-US"/>
              <a:t> students that this is true in cultures that read left to right. It may differ in other cultures.</a:t>
            </a:r>
            <a:endParaRPr/>
          </a:p>
        </p:txBody>
      </p:sp>
      <p:sp>
        <p:nvSpPr>
          <p:cNvPr id="1522" name="Google Shape;1522;p1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14</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9"/>
        <p:cNvGrpSpPr/>
        <p:nvPr/>
      </p:nvGrpSpPr>
      <p:grpSpPr>
        <a:xfrm>
          <a:off x="0" y="0"/>
          <a:ext cx="0" cy="0"/>
          <a:chOff x="0" y="0"/>
          <a:chExt cx="0" cy="0"/>
        </a:xfrm>
      </p:grpSpPr>
      <p:sp>
        <p:nvSpPr>
          <p:cNvPr id="2920" name="Google Shape;292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1" name="Google Shape;2921;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marR="0" lvl="0" indent="-171450" algn="l" rtl="0">
              <a:lnSpc>
                <a:spcPct val="100000"/>
              </a:lnSpc>
              <a:spcBef>
                <a:spcPts val="0"/>
              </a:spcBef>
              <a:spcAft>
                <a:spcPts val="0"/>
              </a:spcAft>
              <a:buClr>
                <a:srgbClr val="000000"/>
              </a:buClr>
              <a:buSzPts val="1400"/>
              <a:buFont typeface="Arial"/>
              <a:buChar char="•"/>
            </a:pPr>
            <a:r>
              <a:rPr lang="en-US"/>
              <a:t>The purpose of this slide is to outline some of the distinctive </a:t>
            </a:r>
            <a:r>
              <a:rPr lang="en-US" b="1"/>
              <a:t>affordances </a:t>
            </a:r>
            <a:r>
              <a:rPr lang="en-US" b="0"/>
              <a:t>and </a:t>
            </a:r>
            <a:r>
              <a:rPr lang="en-US" b="1"/>
              <a:t>constraints</a:t>
            </a:r>
            <a:r>
              <a:rPr lang="en-US" b="0"/>
              <a:t> of slide deck design.</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7"/>
        <p:cNvGrpSpPr/>
        <p:nvPr/>
      </p:nvGrpSpPr>
      <p:grpSpPr>
        <a:xfrm>
          <a:off x="0" y="0"/>
          <a:ext cx="0" cy="0"/>
          <a:chOff x="0" y="0"/>
          <a:chExt cx="0" cy="0"/>
        </a:xfrm>
      </p:grpSpPr>
      <p:sp>
        <p:nvSpPr>
          <p:cNvPr id="2928" name="Google Shape;292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9" name="Google Shape;2929;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400"/>
              <a:buFont typeface="Arial"/>
              <a:buChar char="•"/>
            </a:pPr>
            <a:r>
              <a:rPr lang="en-US"/>
              <a:t>The purpose of this slide is to explain how slide decks focus audience attention, as well as to reinforce that not every slide needs to be (nor should be!) a data visualization.</a:t>
            </a:r>
            <a:endParaRPr/>
          </a:p>
          <a:p>
            <a:pPr marL="171450" marR="0" lvl="0" indent="-171450" algn="l" rtl="0">
              <a:lnSpc>
                <a:spcPct val="100000"/>
              </a:lnSpc>
              <a:spcBef>
                <a:spcPts val="0"/>
              </a:spcBef>
              <a:spcAft>
                <a:spcPts val="0"/>
              </a:spcAft>
              <a:buClr>
                <a:srgbClr val="000000"/>
              </a:buClr>
              <a:buSzPts val="1400"/>
              <a:buFont typeface="Arial"/>
              <a:buChar char="•"/>
            </a:pPr>
            <a:r>
              <a:rPr lang="en-US"/>
              <a:t>The image represents a transitional slide that allows the presenter to focus on the next topic in the presentation, guiding audience attention and building urgency.</a:t>
            </a:r>
            <a:endParaRPr/>
          </a:p>
        </p:txBody>
      </p:sp>
      <p:sp>
        <p:nvSpPr>
          <p:cNvPr id="2930" name="Google Shape;2930;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141</a:t>
            </a:fld>
            <a:endParaRPr kumimoji="0" sz="12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7"/>
        <p:cNvGrpSpPr/>
        <p:nvPr/>
      </p:nvGrpSpPr>
      <p:grpSpPr>
        <a:xfrm>
          <a:off x="0" y="0"/>
          <a:ext cx="0" cy="0"/>
          <a:chOff x="0" y="0"/>
          <a:chExt cx="0" cy="0"/>
        </a:xfrm>
      </p:grpSpPr>
      <p:sp>
        <p:nvSpPr>
          <p:cNvPr id="2938" name="Google Shape;2938;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9" name="Google Shape;29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marR="0" lvl="0" indent="-171450" algn="l" rtl="0">
              <a:lnSpc>
                <a:spcPct val="100000"/>
              </a:lnSpc>
              <a:spcBef>
                <a:spcPts val="0"/>
              </a:spcBef>
              <a:spcAft>
                <a:spcPts val="0"/>
              </a:spcAft>
              <a:buClr>
                <a:srgbClr val="000000"/>
              </a:buClr>
              <a:buSzPts val="1400"/>
              <a:buFont typeface="Arial"/>
              <a:buChar char="•"/>
            </a:pPr>
            <a:r>
              <a:rPr lang="en-US"/>
              <a:t>The purpose of this slide is to show off a sample infographic derived from the same dataset.</a:t>
            </a:r>
            <a:endParaRPr/>
          </a:p>
          <a:p>
            <a:pPr marL="171450" marR="0" lvl="0" indent="-171450" algn="l" rtl="0">
              <a:lnSpc>
                <a:spcPct val="100000"/>
              </a:lnSpc>
              <a:spcBef>
                <a:spcPts val="0"/>
              </a:spcBef>
              <a:spcAft>
                <a:spcPts val="0"/>
              </a:spcAft>
              <a:buClr>
                <a:srgbClr val="000000"/>
              </a:buClr>
              <a:buSzPts val="1400"/>
              <a:buFont typeface="Arial"/>
              <a:buChar char="•"/>
            </a:pPr>
            <a:r>
              <a:rPr lang="en-US" b="1"/>
              <a:t>NOTE </a:t>
            </a:r>
            <a:r>
              <a:rPr lang="en-US" b="0"/>
              <a:t>how explanatory text needs to accompany each visualization. Note also that the text is organized under headings, that certain takeaways are in boldface, and that the colors of header text and body text are subtly different.</a:t>
            </a:r>
            <a:endParaRPr b="1"/>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5"/>
        <p:cNvGrpSpPr/>
        <p:nvPr/>
      </p:nvGrpSpPr>
      <p:grpSpPr>
        <a:xfrm>
          <a:off x="0" y="0"/>
          <a:ext cx="0" cy="0"/>
          <a:chOff x="0" y="0"/>
          <a:chExt cx="0" cy="0"/>
        </a:xfrm>
      </p:grpSpPr>
      <p:sp>
        <p:nvSpPr>
          <p:cNvPr id="2946" name="Google Shape;2946;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7" name="Google Shape;2947;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marR="0" lvl="0" indent="-171450" algn="l" rtl="0">
              <a:lnSpc>
                <a:spcPct val="100000"/>
              </a:lnSpc>
              <a:spcBef>
                <a:spcPts val="0"/>
              </a:spcBef>
              <a:spcAft>
                <a:spcPts val="0"/>
              </a:spcAft>
              <a:buClr>
                <a:srgbClr val="000000"/>
              </a:buClr>
              <a:buSzPts val="1400"/>
              <a:buFont typeface="Arial"/>
              <a:buChar char="•"/>
            </a:pPr>
            <a:r>
              <a:rPr lang="en-US"/>
              <a:t>The purpose of this slide is to outline some of the distinctive affordances and constraints of infographic documents.</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3"/>
        <p:cNvGrpSpPr/>
        <p:nvPr/>
      </p:nvGrpSpPr>
      <p:grpSpPr>
        <a:xfrm>
          <a:off x="0" y="0"/>
          <a:ext cx="0" cy="0"/>
          <a:chOff x="0" y="0"/>
          <a:chExt cx="0" cy="0"/>
        </a:xfrm>
      </p:grpSpPr>
      <p:sp>
        <p:nvSpPr>
          <p:cNvPr id="2954" name="Google Shape;2954;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5" name="Google Shape;2955;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400"/>
              <a:buFont typeface="Arial"/>
              <a:buChar char="•"/>
            </a:pPr>
            <a:r>
              <a:rPr lang="en-US"/>
              <a:t>The purpose of this slide is to outline some of the distinctive affordances and constraints of infographic documents.</a:t>
            </a:r>
            <a:endParaRPr/>
          </a:p>
          <a:p>
            <a:pPr marL="171450" marR="0" lvl="0" indent="-171450" algn="l" rtl="0">
              <a:lnSpc>
                <a:spcPct val="100000"/>
              </a:lnSpc>
              <a:spcBef>
                <a:spcPts val="0"/>
              </a:spcBef>
              <a:spcAft>
                <a:spcPts val="0"/>
              </a:spcAft>
              <a:buClr>
                <a:srgbClr val="000000"/>
              </a:buClr>
              <a:buSzPts val="1400"/>
              <a:buFont typeface="Arial"/>
              <a:buChar char="•"/>
            </a:pPr>
            <a:r>
              <a:rPr lang="en-US" b="1"/>
              <a:t>EXPLAIN</a:t>
            </a:r>
            <a:r>
              <a:rPr lang="en-US" b="0"/>
              <a:t> that not every visual in an infographic needs to be a chart or graph. Sometimes annotated iconography, like this image, is entirely sufficient.</a:t>
            </a:r>
            <a:endParaRPr b="1"/>
          </a:p>
        </p:txBody>
      </p:sp>
      <p:sp>
        <p:nvSpPr>
          <p:cNvPr id="2956" name="Google Shape;2956;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144</a:t>
            </a:fld>
            <a:endParaRPr kumimoji="0" sz="12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6" name="Google Shape;2966;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marR="0" lvl="0" indent="-171450" algn="l" rtl="0">
              <a:lnSpc>
                <a:spcPct val="100000"/>
              </a:lnSpc>
              <a:spcBef>
                <a:spcPts val="0"/>
              </a:spcBef>
              <a:spcAft>
                <a:spcPts val="0"/>
              </a:spcAft>
              <a:buClr>
                <a:srgbClr val="000000"/>
              </a:buClr>
              <a:buSzPts val="1400"/>
              <a:buFont typeface="Arial"/>
              <a:buChar char="•"/>
            </a:pPr>
            <a:r>
              <a:rPr lang="en-US"/>
              <a:t>The purpose of this slide is to show off a sample report.</a:t>
            </a:r>
            <a:endParaRPr/>
          </a:p>
          <a:p>
            <a:pPr marL="171450" marR="0" lvl="0" indent="-171450" algn="l" rtl="0">
              <a:lnSpc>
                <a:spcPct val="100000"/>
              </a:lnSpc>
              <a:spcBef>
                <a:spcPts val="0"/>
              </a:spcBef>
              <a:spcAft>
                <a:spcPts val="0"/>
              </a:spcAft>
              <a:buClr>
                <a:srgbClr val="000000"/>
              </a:buClr>
              <a:buSzPts val="1400"/>
              <a:buFont typeface="Arial"/>
              <a:buChar char="•"/>
            </a:pPr>
            <a:r>
              <a:rPr lang="en-US" b="1"/>
              <a:t>EXPLAIN</a:t>
            </a:r>
            <a:r>
              <a:rPr lang="en-US" b="0"/>
              <a:t> that text is organized and sequenced into paragraphs that appear under headings. The accompanying visualization is also relatively complex.</a:t>
            </a:r>
            <a:endParaRPr b="1"/>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4"/>
        <p:cNvGrpSpPr/>
        <p:nvPr/>
      </p:nvGrpSpPr>
      <p:grpSpPr>
        <a:xfrm>
          <a:off x="0" y="0"/>
          <a:ext cx="0" cy="0"/>
          <a:chOff x="0" y="0"/>
          <a:chExt cx="0" cy="0"/>
        </a:xfrm>
      </p:grpSpPr>
      <p:sp>
        <p:nvSpPr>
          <p:cNvPr id="2975" name="Google Shape;2975;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6" name="Google Shape;2976;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marR="0" lvl="0" indent="-171450" algn="l" rtl="0">
              <a:lnSpc>
                <a:spcPct val="100000"/>
              </a:lnSpc>
              <a:spcBef>
                <a:spcPts val="0"/>
              </a:spcBef>
              <a:spcAft>
                <a:spcPts val="0"/>
              </a:spcAft>
              <a:buClr>
                <a:srgbClr val="000000"/>
              </a:buClr>
              <a:buSzPts val="1400"/>
              <a:buFont typeface="Arial"/>
              <a:buChar char="•"/>
            </a:pPr>
            <a:r>
              <a:rPr lang="en-US"/>
              <a:t>The purpose of this slide is to outline some of the distinctive affordances and constraints of report documents.</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2"/>
        <p:cNvGrpSpPr/>
        <p:nvPr/>
      </p:nvGrpSpPr>
      <p:grpSpPr>
        <a:xfrm>
          <a:off x="0" y="0"/>
          <a:ext cx="0" cy="0"/>
          <a:chOff x="0" y="0"/>
          <a:chExt cx="0" cy="0"/>
        </a:xfrm>
      </p:grpSpPr>
      <p:sp>
        <p:nvSpPr>
          <p:cNvPr id="2983" name="Google Shape;2983;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4" name="Google Shape;2984;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400"/>
              <a:buFont typeface="Arial"/>
              <a:buChar char="•"/>
            </a:pPr>
            <a:r>
              <a:rPr lang="en-US"/>
              <a:t>The purpose of this slide is to outline some of the distinctive affordances and constraints of report documents.</a:t>
            </a:r>
            <a:endParaRPr/>
          </a:p>
          <a:p>
            <a:pPr marL="171450" marR="0" lvl="0" indent="-171450" algn="l" rtl="0">
              <a:lnSpc>
                <a:spcPct val="100000"/>
              </a:lnSpc>
              <a:spcBef>
                <a:spcPts val="0"/>
              </a:spcBef>
              <a:spcAft>
                <a:spcPts val="0"/>
              </a:spcAft>
              <a:buClr>
                <a:srgbClr val="000000"/>
              </a:buClr>
              <a:buSzPts val="1400"/>
              <a:buFont typeface="Arial"/>
              <a:buChar char="•"/>
            </a:pPr>
            <a:r>
              <a:rPr lang="en-US"/>
              <a:t>The image represents a table of contents, which might also be modified to include page numbers if the report appears in a printable format.</a:t>
            </a:r>
            <a:endParaRPr/>
          </a:p>
        </p:txBody>
      </p:sp>
      <p:sp>
        <p:nvSpPr>
          <p:cNvPr id="2985" name="Google Shape;2985;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147</a:t>
            </a:fld>
            <a:endParaRPr kumimoji="0" sz="12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2"/>
        <p:cNvGrpSpPr/>
        <p:nvPr/>
      </p:nvGrpSpPr>
      <p:grpSpPr>
        <a:xfrm>
          <a:off x="0" y="0"/>
          <a:ext cx="0" cy="0"/>
          <a:chOff x="0" y="0"/>
          <a:chExt cx="0" cy="0"/>
        </a:xfrm>
      </p:grpSpPr>
      <p:sp>
        <p:nvSpPr>
          <p:cNvPr id="2993" name="Google Shape;2993;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4" name="Google Shape;2994;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marR="0" lvl="0" indent="-171450" algn="l" rtl="0">
              <a:lnSpc>
                <a:spcPct val="100000"/>
              </a:lnSpc>
              <a:spcBef>
                <a:spcPts val="0"/>
              </a:spcBef>
              <a:spcAft>
                <a:spcPts val="0"/>
              </a:spcAft>
              <a:buClr>
                <a:srgbClr val="000000"/>
              </a:buClr>
              <a:buSzPts val="1400"/>
              <a:buFont typeface="Arial"/>
              <a:buChar char="•"/>
            </a:pPr>
            <a:r>
              <a:rPr lang="en-US"/>
              <a:t>The purpose of this slide is to highlight the difficulty of producing a </a:t>
            </a:r>
            <a:r>
              <a:rPr lang="en-US" b="1"/>
              <a:t>hybrid</a:t>
            </a:r>
            <a:r>
              <a:rPr lang="en-US" b="0"/>
              <a:t> document, like a slide deck intended for reading in lieu of a report.</a:t>
            </a:r>
            <a:endParaRPr/>
          </a:p>
          <a:p>
            <a:pPr marL="171450" marR="0" lvl="0" indent="-171450" algn="l" rtl="0">
              <a:lnSpc>
                <a:spcPct val="100000"/>
              </a:lnSpc>
              <a:spcBef>
                <a:spcPts val="0"/>
              </a:spcBef>
              <a:spcAft>
                <a:spcPts val="0"/>
              </a:spcAft>
              <a:buClr>
                <a:srgbClr val="000000"/>
              </a:buClr>
              <a:buSzPts val="1400"/>
              <a:buFont typeface="Arial"/>
              <a:buChar char="•"/>
            </a:pPr>
            <a:r>
              <a:rPr lang="en-US" b="1"/>
              <a:t>EXPLAIN</a:t>
            </a:r>
            <a:r>
              <a:rPr lang="en-US" b="0"/>
              <a:t> that hybrid documents must try to blend the affordances and constraints of different formats. It takes extra effort to make sure that the blending doesn’t compromise the efficiency of its parts.</a:t>
            </a:r>
            <a:endParaRPr/>
          </a:p>
          <a:p>
            <a:pPr marL="171450" marR="0" lvl="0" indent="-171450" algn="l" rtl="0">
              <a:lnSpc>
                <a:spcPct val="100000"/>
              </a:lnSpc>
              <a:spcBef>
                <a:spcPts val="0"/>
              </a:spcBef>
              <a:spcAft>
                <a:spcPts val="0"/>
              </a:spcAft>
              <a:buClr>
                <a:srgbClr val="000000"/>
              </a:buClr>
              <a:buSzPts val="1400"/>
              <a:buFont typeface="Arial"/>
              <a:buChar char="•"/>
            </a:pPr>
            <a:r>
              <a:rPr lang="en-US" b="1"/>
              <a:t>OBSERVE </a:t>
            </a:r>
            <a:r>
              <a:rPr lang="en-US" b="0"/>
              <a:t>that this frame from a slide document has far too much text to be an effective slide. The dimensions of the document also require readers’ eyes to bounce from top to bottom, between data and narrative, in a non-intuitive way.</a:t>
            </a:r>
            <a:endParaRPr/>
          </a:p>
          <a:p>
            <a:pPr marL="171450" marR="0" lvl="0" indent="-171450" algn="l" rtl="0">
              <a:lnSpc>
                <a:spcPct val="100000"/>
              </a:lnSpc>
              <a:spcBef>
                <a:spcPts val="0"/>
              </a:spcBef>
              <a:spcAft>
                <a:spcPts val="0"/>
              </a:spcAft>
              <a:buClr>
                <a:srgbClr val="000000"/>
              </a:buClr>
              <a:buSzPts val="1400"/>
              <a:buFont typeface="Arial"/>
              <a:buChar char="•"/>
            </a:pPr>
            <a:r>
              <a:rPr lang="en-US" b="1"/>
              <a:t>REMIND</a:t>
            </a:r>
            <a:r>
              <a:rPr lang="en-US" b="0"/>
              <a:t> students that slide decks, documents, and hybrids are three entirely different and </a:t>
            </a:r>
            <a:r>
              <a:rPr lang="en-US" b="1"/>
              <a:t>non-substitutable </a:t>
            </a:r>
            <a:r>
              <a:rPr lang="en-US" b="0"/>
              <a:t>formats.</a:t>
            </a:r>
            <a:endParaRPr b="1"/>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0"/>
        <p:cNvGrpSpPr/>
        <p:nvPr/>
      </p:nvGrpSpPr>
      <p:grpSpPr>
        <a:xfrm>
          <a:off x="0" y="0"/>
          <a:ext cx="0" cy="0"/>
          <a:chOff x="0" y="0"/>
          <a:chExt cx="0" cy="0"/>
        </a:xfrm>
      </p:grpSpPr>
      <p:sp>
        <p:nvSpPr>
          <p:cNvPr id="3001" name="Google Shape;3001;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2" name="Google Shape;3002;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marR="0" lvl="0" indent="-171450" algn="l" rtl="0">
              <a:lnSpc>
                <a:spcPct val="100000"/>
              </a:lnSpc>
              <a:spcBef>
                <a:spcPts val="0"/>
              </a:spcBef>
              <a:spcAft>
                <a:spcPts val="0"/>
              </a:spcAft>
              <a:buClr>
                <a:srgbClr val="000000"/>
              </a:buClr>
              <a:buSzPts val="1400"/>
              <a:buFont typeface="Arial"/>
              <a:buChar char="•"/>
            </a:pPr>
            <a:r>
              <a:rPr lang="en-US"/>
              <a:t>The purpose of this slide is to show off a sample interactive device.</a:t>
            </a:r>
            <a:endParaRPr/>
          </a:p>
          <a:p>
            <a:pPr marL="171450" marR="0" lvl="0" indent="-171450" algn="l" rtl="0">
              <a:lnSpc>
                <a:spcPct val="100000"/>
              </a:lnSpc>
              <a:spcBef>
                <a:spcPts val="0"/>
              </a:spcBef>
              <a:spcAft>
                <a:spcPts val="0"/>
              </a:spcAft>
              <a:buClr>
                <a:srgbClr val="000000"/>
              </a:buClr>
              <a:buSzPts val="1400"/>
              <a:buFont typeface="Arial"/>
              <a:buChar char="•"/>
            </a:pPr>
            <a:r>
              <a:rPr lang="en-US" b="1"/>
              <a:t>EXPLAIN</a:t>
            </a:r>
            <a:r>
              <a:rPr lang="en-US" b="0"/>
              <a:t> that it is organized in two halves. The top half features a variety of filters based on the different variables observed in the dataset. The bottom half features a photo stream of the visual data that responds when the user manipulates the various filters. There are also buttons for getting help, sharing the experience, and resetting the device.</a:t>
            </a:r>
            <a:endParaRPr b="1"/>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1" name="Google Shape;1531;p1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The purpose of this slide is to describe the theory behind the tip and how it can be enacted.</a:t>
            </a:r>
            <a:endParaRPr/>
          </a:p>
          <a:p>
            <a:pPr marL="0" lvl="0" indent="0" algn="l" rtl="0">
              <a:lnSpc>
                <a:spcPct val="100000"/>
              </a:lnSpc>
              <a:spcBef>
                <a:spcPts val="0"/>
              </a:spcBef>
              <a:spcAft>
                <a:spcPts val="0"/>
              </a:spcAft>
              <a:buSzPts val="1400"/>
              <a:buNone/>
            </a:pPr>
            <a:endParaRPr/>
          </a:p>
        </p:txBody>
      </p:sp>
      <p:sp>
        <p:nvSpPr>
          <p:cNvPr id="1532" name="Google Shape;1532;p1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15</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8"/>
        <p:cNvGrpSpPr/>
        <p:nvPr/>
      </p:nvGrpSpPr>
      <p:grpSpPr>
        <a:xfrm>
          <a:off x="0" y="0"/>
          <a:ext cx="0" cy="0"/>
          <a:chOff x="0" y="0"/>
          <a:chExt cx="0" cy="0"/>
        </a:xfrm>
      </p:grpSpPr>
      <p:sp>
        <p:nvSpPr>
          <p:cNvPr id="3009" name="Google Shape;3009;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0" name="Google Shape;3010;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marR="0" lvl="0" indent="-171450" algn="l" rtl="0">
              <a:lnSpc>
                <a:spcPct val="100000"/>
              </a:lnSpc>
              <a:spcBef>
                <a:spcPts val="0"/>
              </a:spcBef>
              <a:spcAft>
                <a:spcPts val="0"/>
              </a:spcAft>
              <a:buClr>
                <a:srgbClr val="000000"/>
              </a:buClr>
              <a:buSzPts val="1400"/>
              <a:buFont typeface="Arial"/>
              <a:buChar char="•"/>
            </a:pPr>
            <a:r>
              <a:rPr lang="en-US"/>
              <a:t>The purpose of this slide is to outline some of the distinctive affordances and constraints of interactive devices and tools.</a:t>
            </a:r>
            <a:endParaRPr/>
          </a:p>
          <a:p>
            <a:pPr marL="171450" marR="0" lvl="0" indent="-171450" algn="l" rtl="0">
              <a:lnSpc>
                <a:spcPct val="100000"/>
              </a:lnSpc>
              <a:spcBef>
                <a:spcPts val="0"/>
              </a:spcBef>
              <a:spcAft>
                <a:spcPts val="0"/>
              </a:spcAft>
              <a:buClr>
                <a:srgbClr val="000000"/>
              </a:buClr>
              <a:buSzPts val="1400"/>
              <a:buFont typeface="Arial"/>
              <a:buChar char="•"/>
            </a:pPr>
            <a:r>
              <a:rPr lang="en-US" b="1"/>
              <a:t>HIGHLIGHT</a:t>
            </a:r>
            <a:r>
              <a:rPr lang="en-US" b="0"/>
              <a:t> bullet number 3, that the “storytelling” component of an interactive device is very dependent on the choices that users make. This is the “choose-your-own-adventure” of data storytelling. That makes it difficult to make sure your key insight is actually the climax of the experience.</a:t>
            </a:r>
            <a:endParaRPr/>
          </a:p>
          <a:p>
            <a:pPr marL="171450" marR="0" lvl="0" indent="-171450" algn="l" rtl="0">
              <a:lnSpc>
                <a:spcPct val="100000"/>
              </a:lnSpc>
              <a:spcBef>
                <a:spcPts val="0"/>
              </a:spcBef>
              <a:spcAft>
                <a:spcPts val="0"/>
              </a:spcAft>
              <a:buClr>
                <a:srgbClr val="000000"/>
              </a:buClr>
              <a:buSzPts val="1400"/>
              <a:buFont typeface="Arial"/>
              <a:buChar char="•"/>
            </a:pPr>
            <a:r>
              <a:rPr lang="en-US" b="1"/>
              <a:t>EXPLAIN</a:t>
            </a:r>
            <a:r>
              <a:rPr lang="en-US" b="0"/>
              <a:t> that interactives are a great way to turn the work of storytelling over to the audience – by turning the data over to the user.</a:t>
            </a:r>
            <a:endParaRPr b="1"/>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7"/>
        <p:cNvGrpSpPr/>
        <p:nvPr/>
      </p:nvGrpSpPr>
      <p:grpSpPr>
        <a:xfrm>
          <a:off x="0" y="0"/>
          <a:ext cx="0" cy="0"/>
          <a:chOff x="0" y="0"/>
          <a:chExt cx="0" cy="0"/>
        </a:xfrm>
      </p:grpSpPr>
      <p:sp>
        <p:nvSpPr>
          <p:cNvPr id="3018" name="Google Shape;3018;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9" name="Google Shape;3019;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400"/>
              <a:buFont typeface="Arial"/>
              <a:buChar char="•"/>
            </a:pPr>
            <a:r>
              <a:rPr lang="en-US"/>
              <a:t>The purpose of this slide is to outline some of the distinctive affordances and constraints of interactive devices and tools.</a:t>
            </a:r>
            <a:endParaRPr/>
          </a:p>
          <a:p>
            <a:pPr marL="171450" marR="0" lvl="0" indent="-171450" algn="l" rtl="0">
              <a:lnSpc>
                <a:spcPct val="100000"/>
              </a:lnSpc>
              <a:spcBef>
                <a:spcPts val="0"/>
              </a:spcBef>
              <a:spcAft>
                <a:spcPts val="0"/>
              </a:spcAft>
              <a:buClr>
                <a:srgbClr val="000000"/>
              </a:buClr>
              <a:buSzPts val="1400"/>
              <a:buFont typeface="Arial"/>
              <a:buChar char="•"/>
            </a:pPr>
            <a:r>
              <a:rPr lang="en-US" b="1"/>
              <a:t>EXPLAIN</a:t>
            </a:r>
            <a:r>
              <a:rPr lang="en-US" b="0"/>
              <a:t> that users may need to be taught or instructed in how to navigate the device. Directions and help text are vital to success. In contrast, we can generally take for granted that the audience will understand how a document or a slide deck “works” without needing to explain the basics of flipping pages or scrolling.</a:t>
            </a:r>
            <a:endParaRPr b="1"/>
          </a:p>
        </p:txBody>
      </p:sp>
      <p:sp>
        <p:nvSpPr>
          <p:cNvPr id="3020" name="Google Shape;3020;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151</a:t>
            </a:fld>
            <a:endParaRPr kumimoji="0" sz="12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6"/>
        <p:cNvGrpSpPr/>
        <p:nvPr/>
      </p:nvGrpSpPr>
      <p:grpSpPr>
        <a:xfrm>
          <a:off x="0" y="0"/>
          <a:ext cx="0" cy="0"/>
          <a:chOff x="0" y="0"/>
          <a:chExt cx="0" cy="0"/>
        </a:xfrm>
      </p:grpSpPr>
      <p:sp>
        <p:nvSpPr>
          <p:cNvPr id="3027" name="Google Shape;3027;p3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8" name="Google Shape;3028;p3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introduce the overall process we will encourage students to use to develop data stories.</a:t>
            </a:r>
            <a:endParaRPr/>
          </a:p>
          <a:p>
            <a:pPr marL="171450" marR="0" lvl="0" indent="-171450" algn="l" rtl="0">
              <a:lnSpc>
                <a:spcPct val="100000"/>
              </a:lnSpc>
              <a:spcBef>
                <a:spcPts val="0"/>
              </a:spcBef>
              <a:spcAft>
                <a:spcPts val="0"/>
              </a:spcAft>
              <a:buClr>
                <a:schemeClr val="dk1"/>
              </a:buClr>
              <a:buSzPts val="1200"/>
              <a:buFont typeface="Arial"/>
              <a:buChar char="•"/>
            </a:pPr>
            <a:r>
              <a:rPr lang="en-US" b="1"/>
              <a:t>EXPLAIN</a:t>
            </a:r>
            <a:r>
              <a:rPr lang="en-US" b="0"/>
              <a:t> that data storytelling blends the science of data visualization with the art of narrative communication.</a:t>
            </a:r>
            <a:endParaRPr/>
          </a:p>
          <a:p>
            <a:pPr marL="171450" marR="0" lvl="0" indent="-171450" algn="l" rtl="0">
              <a:lnSpc>
                <a:spcPct val="100000"/>
              </a:lnSpc>
              <a:spcBef>
                <a:spcPts val="0"/>
              </a:spcBef>
              <a:spcAft>
                <a:spcPts val="0"/>
              </a:spcAft>
              <a:buClr>
                <a:schemeClr val="dk1"/>
              </a:buClr>
              <a:buSzPts val="1200"/>
              <a:buFont typeface="Arial"/>
              <a:buChar char="•"/>
            </a:pPr>
            <a:r>
              <a:rPr lang="en-US" b="1"/>
              <a:t>REASSURE </a:t>
            </a:r>
            <a:r>
              <a:rPr lang="en-US" b="0"/>
              <a:t>students that following these five steps will help them to create data stories efficiently, focusing on one building block at a time.</a:t>
            </a:r>
            <a:endParaRPr/>
          </a:p>
          <a:p>
            <a:pPr marL="171450" marR="0" lvl="0" indent="-171450" algn="l" rtl="0">
              <a:lnSpc>
                <a:spcPct val="100000"/>
              </a:lnSpc>
              <a:spcBef>
                <a:spcPts val="0"/>
              </a:spcBef>
              <a:spcAft>
                <a:spcPts val="0"/>
              </a:spcAft>
              <a:buClr>
                <a:schemeClr val="dk1"/>
              </a:buClr>
              <a:buSzPts val="1200"/>
              <a:buFont typeface="Arial"/>
              <a:buChar char="•"/>
            </a:pPr>
            <a:r>
              <a:rPr lang="en-US" b="1"/>
              <a:t>CLARIFY </a:t>
            </a:r>
            <a:r>
              <a:rPr lang="en-US" b="0"/>
              <a:t>that the </a:t>
            </a:r>
            <a:r>
              <a:rPr lang="en-US" b="1" i="1"/>
              <a:t>orange</a:t>
            </a:r>
            <a:r>
              <a:rPr lang="en-US" b="0"/>
              <a:t> arrows represent that sequence. But the </a:t>
            </a:r>
            <a:r>
              <a:rPr lang="en-US" b="1" i="1"/>
              <a:t>light blue</a:t>
            </a:r>
            <a:r>
              <a:rPr lang="en-US" b="0"/>
              <a:t> arrows are important too. If at any point in the process you need to return to a previous step to help get more clarity on the story you’re trying to tell, that’s okay. Just be sure to follow back through in order, rather than try to skip around.</a:t>
            </a:r>
            <a:endParaRPr b="1"/>
          </a:p>
        </p:txBody>
      </p:sp>
      <p:sp>
        <p:nvSpPr>
          <p:cNvPr id="3029" name="Google Shape;3029;p3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152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6"/>
        <p:cNvGrpSpPr/>
        <p:nvPr/>
      </p:nvGrpSpPr>
      <p:grpSpPr>
        <a:xfrm>
          <a:off x="0" y="0"/>
          <a:ext cx="0" cy="0"/>
          <a:chOff x="0" y="0"/>
          <a:chExt cx="0" cy="0"/>
        </a:xfrm>
      </p:grpSpPr>
      <p:sp>
        <p:nvSpPr>
          <p:cNvPr id="3047" name="Google Shape;3047;p3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8" name="Google Shape;3048;p3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Char char="•"/>
            </a:pPr>
            <a:r>
              <a:rPr lang="en-US"/>
              <a:t>The purpose of this slide is to recap the section.</a:t>
            </a:r>
            <a:endParaRPr/>
          </a:p>
          <a:p>
            <a:pPr marL="457200" marR="0" lvl="0" indent="-228600" algn="l" rtl="0">
              <a:lnSpc>
                <a:spcPct val="100000"/>
              </a:lnSpc>
              <a:spcBef>
                <a:spcPts val="0"/>
              </a:spcBef>
              <a:spcAft>
                <a:spcPts val="0"/>
              </a:spcAft>
              <a:buSzPts val="1400"/>
              <a:buNone/>
            </a:pPr>
            <a:endParaRPr/>
          </a:p>
        </p:txBody>
      </p:sp>
      <p:sp>
        <p:nvSpPr>
          <p:cNvPr id="3049" name="Google Shape;3049;p3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153</a:t>
            </a:fld>
            <a:endParaRPr kumimoji="0" sz="12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5"/>
        <p:cNvGrpSpPr/>
        <p:nvPr/>
      </p:nvGrpSpPr>
      <p:grpSpPr>
        <a:xfrm>
          <a:off x="0" y="0"/>
          <a:ext cx="0" cy="0"/>
          <a:chOff x="0" y="0"/>
          <a:chExt cx="0" cy="0"/>
        </a:xfrm>
      </p:grpSpPr>
      <p:sp>
        <p:nvSpPr>
          <p:cNvPr id="3056" name="Google Shape;3056;p3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7" name="Google Shape;3057;p3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b="1"/>
              <a:t>GIVE </a:t>
            </a:r>
            <a:r>
              <a:rPr lang="en-US"/>
              <a:t>students approximately 15 minutes to create their storyboards. </a:t>
            </a:r>
            <a:endParaRPr/>
          </a:p>
          <a:p>
            <a:pPr marL="171450" lvl="0" indent="-171450" algn="l" rtl="0">
              <a:lnSpc>
                <a:spcPct val="100000"/>
              </a:lnSpc>
              <a:spcBef>
                <a:spcPts val="0"/>
              </a:spcBef>
              <a:spcAft>
                <a:spcPts val="0"/>
              </a:spcAft>
              <a:buClr>
                <a:schemeClr val="dk1"/>
              </a:buClr>
              <a:buSzPts val="1200"/>
              <a:buFont typeface="Arial"/>
              <a:buChar char="•"/>
            </a:pPr>
            <a:r>
              <a:rPr lang="en-US" b="1"/>
              <a:t>LINK: https://youtu.be/5Zg-C8AAIGg?t=165</a:t>
            </a:r>
            <a:endParaRPr b="1"/>
          </a:p>
        </p:txBody>
      </p:sp>
      <p:sp>
        <p:nvSpPr>
          <p:cNvPr id="3058" name="Google Shape;3058;p3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154</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3"/>
        <p:cNvGrpSpPr/>
        <p:nvPr/>
      </p:nvGrpSpPr>
      <p:grpSpPr>
        <a:xfrm>
          <a:off x="0" y="0"/>
          <a:ext cx="0" cy="0"/>
          <a:chOff x="0" y="0"/>
          <a:chExt cx="0" cy="0"/>
        </a:xfrm>
      </p:grpSpPr>
      <p:sp>
        <p:nvSpPr>
          <p:cNvPr id="3064" name="Google Shape;3064;p3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5" name="Google Shape;3065;p3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b="0"/>
              <a:t>The purpose of this slide is to begin the debrief on the activity, starting with the video clip’s setting. </a:t>
            </a:r>
            <a:r>
              <a:rPr lang="en-US" b="1"/>
              <a:t>REMIND </a:t>
            </a:r>
            <a:r>
              <a:rPr lang="en-US" b="0"/>
              <a:t>students that their answers may vary slightly, but should mostly look similar.</a:t>
            </a:r>
            <a:endParaRPr/>
          </a:p>
          <a:p>
            <a:pPr marL="171450" marR="0" lvl="0" indent="-171450" algn="l" rtl="0">
              <a:lnSpc>
                <a:spcPct val="100000"/>
              </a:lnSpc>
              <a:spcBef>
                <a:spcPts val="0"/>
              </a:spcBef>
              <a:spcAft>
                <a:spcPts val="0"/>
              </a:spcAft>
              <a:buClr>
                <a:schemeClr val="dk1"/>
              </a:buClr>
              <a:buSzPts val="1200"/>
              <a:buFont typeface="Arial"/>
              <a:buChar char="•"/>
            </a:pPr>
            <a:r>
              <a:rPr lang="en-US" b="1"/>
              <a:t>NOTICE</a:t>
            </a:r>
            <a:r>
              <a:rPr lang="en-US" b="0"/>
              <a:t> how many data points are actually part of the setting in explaining this visualization. </a:t>
            </a:r>
            <a:r>
              <a:rPr lang="en-US" sz="1200" b="0" i="0" u="none" strike="noStrike" cap="none">
                <a:solidFill>
                  <a:schemeClr val="dk1"/>
                </a:solidFill>
                <a:latin typeface="Lato"/>
                <a:ea typeface="Lato"/>
                <a:cs typeface="Lato"/>
                <a:sym typeface="Lato"/>
              </a:rPr>
              <a:t>McCandless</a:t>
            </a:r>
            <a:r>
              <a:rPr lang="en-US" b="0"/>
              <a:t> takes quite a long time just to set the scene.</a:t>
            </a:r>
            <a:endParaRPr/>
          </a:p>
          <a:p>
            <a:pPr marL="171450" lvl="0" indent="-171450" algn="l" rtl="0">
              <a:lnSpc>
                <a:spcPct val="100000"/>
              </a:lnSpc>
              <a:spcBef>
                <a:spcPts val="0"/>
              </a:spcBef>
              <a:spcAft>
                <a:spcPts val="0"/>
              </a:spcAft>
              <a:buClr>
                <a:schemeClr val="dk1"/>
              </a:buClr>
              <a:buSzPts val="1200"/>
              <a:buFont typeface="Arial"/>
              <a:buChar char="•"/>
            </a:pPr>
            <a:r>
              <a:rPr lang="en-US" b="1"/>
              <a:t>EXPLAIN</a:t>
            </a:r>
            <a:r>
              <a:rPr lang="en-US" b="0"/>
              <a:t> that the purpose of the setting is to make the audience feel a certain way and buy into his premise: that the news media really does often make mountains out of molehills, and with surprising regularity.</a:t>
            </a:r>
            <a:endParaRPr b="1"/>
          </a:p>
        </p:txBody>
      </p:sp>
      <p:sp>
        <p:nvSpPr>
          <p:cNvPr id="3066" name="Google Shape;3066;p3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155</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3"/>
        <p:cNvGrpSpPr/>
        <p:nvPr/>
      </p:nvGrpSpPr>
      <p:grpSpPr>
        <a:xfrm>
          <a:off x="0" y="0"/>
          <a:ext cx="0" cy="0"/>
          <a:chOff x="0" y="0"/>
          <a:chExt cx="0" cy="0"/>
        </a:xfrm>
      </p:grpSpPr>
      <p:sp>
        <p:nvSpPr>
          <p:cNvPr id="3074" name="Google Shape;3074;p3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5" name="Google Shape;3075;p3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b="0"/>
              <a:t>The purpose of this slide is to continue the debrief, focusing on the video clip’s hook.</a:t>
            </a:r>
            <a:endParaRPr/>
          </a:p>
          <a:p>
            <a:pPr marL="171450" marR="0" lvl="0" indent="-171450" algn="l" rtl="0">
              <a:lnSpc>
                <a:spcPct val="100000"/>
              </a:lnSpc>
              <a:spcBef>
                <a:spcPts val="0"/>
              </a:spcBef>
              <a:spcAft>
                <a:spcPts val="0"/>
              </a:spcAft>
              <a:buClr>
                <a:schemeClr val="dk1"/>
              </a:buClr>
              <a:buSzPts val="1200"/>
              <a:buFont typeface="Arial"/>
              <a:buChar char="•"/>
            </a:pPr>
            <a:r>
              <a:rPr lang="en-US" b="1"/>
              <a:t>EXPLAIN </a:t>
            </a:r>
            <a:r>
              <a:rPr lang="en-US" b="0"/>
              <a:t>that one of these periodic cycles caught his interest. </a:t>
            </a:r>
            <a:r>
              <a:rPr lang="en-US" sz="1200" b="0" i="0" u="none" strike="noStrike" cap="none">
                <a:solidFill>
                  <a:schemeClr val="dk1"/>
                </a:solidFill>
                <a:latin typeface="Lato"/>
                <a:ea typeface="Lato"/>
                <a:cs typeface="Lato"/>
                <a:sym typeface="Lato"/>
              </a:rPr>
              <a:t>McCandless</a:t>
            </a:r>
            <a:r>
              <a:rPr lang="en-US" b="0"/>
              <a:t> calls the pattern for stories about violent video games “interesting” and “odd.”</a:t>
            </a:r>
            <a:endParaRPr/>
          </a:p>
          <a:p>
            <a:pPr marL="171450" lvl="0" indent="-171450" algn="l" rtl="0">
              <a:lnSpc>
                <a:spcPct val="100000"/>
              </a:lnSpc>
              <a:spcBef>
                <a:spcPts val="0"/>
              </a:spcBef>
              <a:spcAft>
                <a:spcPts val="0"/>
              </a:spcAft>
              <a:buClr>
                <a:schemeClr val="dk1"/>
              </a:buClr>
              <a:buSzPts val="1200"/>
              <a:buFont typeface="Arial"/>
              <a:buChar char="•"/>
            </a:pPr>
            <a:r>
              <a:rPr lang="en-US" b="1"/>
              <a:t>REMIND </a:t>
            </a:r>
            <a:r>
              <a:rPr lang="en-US" b="0"/>
              <a:t>students that anomalies often make for good hooks. But now he needs to explain </a:t>
            </a:r>
            <a:r>
              <a:rPr lang="en-US" b="0" i="1"/>
              <a:t>why</a:t>
            </a:r>
            <a:r>
              <a:rPr lang="en-US" b="0" i="0"/>
              <a:t> it seems odd.</a:t>
            </a:r>
            <a:endParaRPr b="1"/>
          </a:p>
        </p:txBody>
      </p:sp>
      <p:sp>
        <p:nvSpPr>
          <p:cNvPr id="3076" name="Google Shape;3076;p3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156</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5"/>
        <p:cNvGrpSpPr/>
        <p:nvPr/>
      </p:nvGrpSpPr>
      <p:grpSpPr>
        <a:xfrm>
          <a:off x="0" y="0"/>
          <a:ext cx="0" cy="0"/>
          <a:chOff x="0" y="0"/>
          <a:chExt cx="0" cy="0"/>
        </a:xfrm>
      </p:grpSpPr>
      <p:sp>
        <p:nvSpPr>
          <p:cNvPr id="3086" name="Google Shape;3086;p3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7" name="Google Shape;3087;p3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b="0"/>
              <a:t>The purpose of this slide is to continue the debrief, focusing on the video clip’s first major beat. </a:t>
            </a:r>
            <a:r>
              <a:rPr lang="en-US" b="1"/>
              <a:t>EXPLAIN</a:t>
            </a:r>
            <a:r>
              <a:rPr lang="en-US" b="0"/>
              <a:t> to students that their number and definition of beats might look a little different, but should mostly reflect the same increase in tension.</a:t>
            </a:r>
            <a:endParaRPr/>
          </a:p>
          <a:p>
            <a:pPr marL="171450" lvl="0" indent="-171450" algn="l" rtl="0">
              <a:lnSpc>
                <a:spcPct val="100000"/>
              </a:lnSpc>
              <a:spcBef>
                <a:spcPts val="0"/>
              </a:spcBef>
              <a:spcAft>
                <a:spcPts val="0"/>
              </a:spcAft>
              <a:buClr>
                <a:schemeClr val="dk1"/>
              </a:buClr>
              <a:buSzPts val="1200"/>
              <a:buFont typeface="Arial"/>
              <a:buChar char="•"/>
            </a:pPr>
            <a:r>
              <a:rPr lang="en-US" b="1"/>
              <a:t>EXPLAIN</a:t>
            </a:r>
            <a:r>
              <a:rPr lang="en-US" b="0"/>
              <a:t> that his first beat is essentially noticing a pattern and pointing it out to the audience.</a:t>
            </a:r>
            <a:endParaRPr b="1"/>
          </a:p>
        </p:txBody>
      </p:sp>
      <p:sp>
        <p:nvSpPr>
          <p:cNvPr id="3088" name="Google Shape;3088;p3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157</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p3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2" name="Google Shape;3102;p3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b="0"/>
              <a:t>The purpose of this slide is to continue the debrief, focusing on the video clip’s second major beat.</a:t>
            </a:r>
            <a:endParaRPr/>
          </a:p>
          <a:p>
            <a:pPr marL="171450" lvl="0" indent="-171450" algn="l" rtl="0">
              <a:lnSpc>
                <a:spcPct val="100000"/>
              </a:lnSpc>
              <a:spcBef>
                <a:spcPts val="0"/>
              </a:spcBef>
              <a:spcAft>
                <a:spcPts val="0"/>
              </a:spcAft>
              <a:buClr>
                <a:schemeClr val="dk1"/>
              </a:buClr>
              <a:buSzPts val="1200"/>
              <a:buFont typeface="Arial"/>
              <a:buChar char="•"/>
            </a:pPr>
            <a:r>
              <a:rPr lang="en-US" b="1"/>
              <a:t>EXPLAIN</a:t>
            </a:r>
            <a:r>
              <a:rPr lang="en-US" b="0"/>
              <a:t> that the second beat drills down a bit to provide more information about the pattern. Specifically, he labels the same chart with the months of the peaks, April and November. He also explains why November is unsurprising, given sales of video games during the holiday season. So why April?</a:t>
            </a:r>
            <a:endParaRPr b="1"/>
          </a:p>
        </p:txBody>
      </p:sp>
      <p:sp>
        <p:nvSpPr>
          <p:cNvPr id="3103" name="Google Shape;3103;p3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158</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6"/>
        <p:cNvGrpSpPr/>
        <p:nvPr/>
      </p:nvGrpSpPr>
      <p:grpSpPr>
        <a:xfrm>
          <a:off x="0" y="0"/>
          <a:ext cx="0" cy="0"/>
          <a:chOff x="0" y="0"/>
          <a:chExt cx="0" cy="0"/>
        </a:xfrm>
      </p:grpSpPr>
      <p:sp>
        <p:nvSpPr>
          <p:cNvPr id="3117" name="Google Shape;3117;p3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8" name="Google Shape;3118;p3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b="0"/>
              <a:t>The purpose of this slide is to continue the debrief, focusing on the video clip’s third major beat.</a:t>
            </a:r>
            <a:endParaRPr/>
          </a:p>
          <a:p>
            <a:pPr marL="171450" lvl="0" indent="-171450" algn="l" rtl="0">
              <a:lnSpc>
                <a:spcPct val="100000"/>
              </a:lnSpc>
              <a:spcBef>
                <a:spcPts val="0"/>
              </a:spcBef>
              <a:spcAft>
                <a:spcPts val="0"/>
              </a:spcAft>
              <a:buClr>
                <a:schemeClr val="dk1"/>
              </a:buClr>
              <a:buSzPts val="1200"/>
              <a:buFont typeface="Arial"/>
              <a:buChar char="•"/>
            </a:pPr>
            <a:r>
              <a:rPr lang="en-US" b="1"/>
              <a:t>EXPLAIN</a:t>
            </a:r>
            <a:r>
              <a:rPr lang="en-US" b="0"/>
              <a:t> that the third beat doesn’t involve a visualization at all. It’s the bit of context that he provides about the stories themselves, which deal with the anniversary of the Columbine school shooting.</a:t>
            </a:r>
            <a:endParaRPr b="1"/>
          </a:p>
        </p:txBody>
      </p:sp>
      <p:sp>
        <p:nvSpPr>
          <p:cNvPr id="3119" name="Google Shape;3119;p3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159</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2" name="Google Shape;1542;p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The purpose of this slide is to describe the theory behind the tip and how it can be enacted.</a:t>
            </a:r>
            <a:endParaRPr/>
          </a:p>
          <a:p>
            <a:pPr marL="0" lvl="0" indent="0" algn="l" rtl="0">
              <a:lnSpc>
                <a:spcPct val="100000"/>
              </a:lnSpc>
              <a:spcBef>
                <a:spcPts val="0"/>
              </a:spcBef>
              <a:spcAft>
                <a:spcPts val="0"/>
              </a:spcAft>
              <a:buSzPts val="1400"/>
              <a:buNone/>
            </a:pPr>
            <a:endParaRPr/>
          </a:p>
        </p:txBody>
      </p:sp>
      <p:sp>
        <p:nvSpPr>
          <p:cNvPr id="1543" name="Google Shape;1543;p1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16</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3"/>
        <p:cNvGrpSpPr/>
        <p:nvPr/>
      </p:nvGrpSpPr>
      <p:grpSpPr>
        <a:xfrm>
          <a:off x="0" y="0"/>
          <a:ext cx="0" cy="0"/>
          <a:chOff x="0" y="0"/>
          <a:chExt cx="0" cy="0"/>
        </a:xfrm>
      </p:grpSpPr>
      <p:sp>
        <p:nvSpPr>
          <p:cNvPr id="3134" name="Google Shape;3134;p3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5" name="Google Shape;3135;p3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b="0"/>
              <a:t>The purpose of this slide is to continue the debrief, focusing on the video clip’s final major beat.</a:t>
            </a:r>
            <a:endParaRPr/>
          </a:p>
          <a:p>
            <a:pPr marL="171450" lvl="0" indent="-171450" algn="l" rtl="0">
              <a:lnSpc>
                <a:spcPct val="100000"/>
              </a:lnSpc>
              <a:spcBef>
                <a:spcPts val="0"/>
              </a:spcBef>
              <a:spcAft>
                <a:spcPts val="0"/>
              </a:spcAft>
              <a:buClr>
                <a:schemeClr val="dk1"/>
              </a:buClr>
              <a:buSzPts val="1200"/>
              <a:buFont typeface="Arial"/>
              <a:buChar char="•"/>
            </a:pPr>
            <a:r>
              <a:rPr lang="en-US" b="1"/>
              <a:t>EXPLAIN</a:t>
            </a:r>
            <a:r>
              <a:rPr lang="en-US" b="0"/>
              <a:t> that the only period since 1999 in which none of these usual molehills are made into mountains was around 2001, since much of the usual media landscape was dominated by reporting on the September 11 attacks and the fallout.</a:t>
            </a:r>
            <a:endParaRPr b="1"/>
          </a:p>
        </p:txBody>
      </p:sp>
      <p:sp>
        <p:nvSpPr>
          <p:cNvPr id="3136" name="Google Shape;3136;p3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160</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1"/>
        <p:cNvGrpSpPr/>
        <p:nvPr/>
      </p:nvGrpSpPr>
      <p:grpSpPr>
        <a:xfrm>
          <a:off x="0" y="0"/>
          <a:ext cx="0" cy="0"/>
          <a:chOff x="0" y="0"/>
          <a:chExt cx="0" cy="0"/>
        </a:xfrm>
      </p:grpSpPr>
      <p:sp>
        <p:nvSpPr>
          <p:cNvPr id="3152" name="Google Shape;3152;p3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3" name="Google Shape;3153;p3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b="0"/>
              <a:t>The purpose of this slide is to continue the debrief, focusing on the video clip’s insight / outcome.</a:t>
            </a:r>
            <a:endParaRPr/>
          </a:p>
          <a:p>
            <a:pPr marL="171450" lvl="0" indent="-171450" algn="l" rtl="0">
              <a:lnSpc>
                <a:spcPct val="100000"/>
              </a:lnSpc>
              <a:spcBef>
                <a:spcPts val="0"/>
              </a:spcBef>
              <a:spcAft>
                <a:spcPts val="0"/>
              </a:spcAft>
              <a:buClr>
                <a:schemeClr val="dk1"/>
              </a:buClr>
              <a:buSzPts val="1200"/>
              <a:buFont typeface="Arial"/>
              <a:buChar char="•"/>
            </a:pPr>
            <a:r>
              <a:rPr lang="en-US" b="1"/>
              <a:t>REMIND </a:t>
            </a:r>
            <a:r>
              <a:rPr lang="en-US" b="0"/>
              <a:t>students that this is the story’s climax, as well as the central insight that McCandless wants to convey. If you’re trying to reverse storyboard, making sure you recognize the climax is probably the most important element, since everything else is structured </a:t>
            </a:r>
            <a:r>
              <a:rPr lang="en-US" b="0" i="1"/>
              <a:t>around</a:t>
            </a:r>
            <a:r>
              <a:rPr lang="en-US" b="0" i="0"/>
              <a:t> it.</a:t>
            </a:r>
            <a:endParaRPr b="1"/>
          </a:p>
          <a:p>
            <a:pPr marL="171450" lvl="0" indent="-171450" algn="l" rtl="0">
              <a:lnSpc>
                <a:spcPct val="100000"/>
              </a:lnSpc>
              <a:spcBef>
                <a:spcPts val="0"/>
              </a:spcBef>
              <a:spcAft>
                <a:spcPts val="0"/>
              </a:spcAft>
              <a:buClr>
                <a:schemeClr val="dk1"/>
              </a:buClr>
              <a:buSzPts val="1200"/>
              <a:buFont typeface="Arial"/>
              <a:buChar char="•"/>
            </a:pPr>
            <a:r>
              <a:rPr lang="en-US" b="1"/>
              <a:t>EXPLAIN</a:t>
            </a:r>
            <a:r>
              <a:rPr lang="en-US" b="0"/>
              <a:t> that McCandless’s central insight is pretty meta: that perhaps the way we’re thinking of data, as an extractable resource, isn’t the best metaphor. Using his data story as a model, he wants to change the basis of comparison.</a:t>
            </a:r>
            <a:endParaRPr b="1"/>
          </a:p>
        </p:txBody>
      </p:sp>
      <p:sp>
        <p:nvSpPr>
          <p:cNvPr id="3154" name="Google Shape;3154;p3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161</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9"/>
        <p:cNvGrpSpPr/>
        <p:nvPr/>
      </p:nvGrpSpPr>
      <p:grpSpPr>
        <a:xfrm>
          <a:off x="0" y="0"/>
          <a:ext cx="0" cy="0"/>
          <a:chOff x="0" y="0"/>
          <a:chExt cx="0" cy="0"/>
        </a:xfrm>
      </p:grpSpPr>
      <p:sp>
        <p:nvSpPr>
          <p:cNvPr id="3170" name="Google Shape;3170;p3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1" name="Google Shape;3171;p3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b="0"/>
              <a:t>The purpose of this slide is to conclude the debrief, focusing on the video clip’s course of action. The course of action in this case is to shift the mindset of the audience. They should think of data not as raw material to be mined, but as fertile ground that can be moved, shifted, and manipulated. It is only by playing around with data visualization, as he has, that actionable insights can be produced.</a:t>
            </a:r>
            <a:endParaRPr/>
          </a:p>
          <a:p>
            <a:pPr marL="171450" lvl="0" indent="-171450" algn="l" rtl="0">
              <a:lnSpc>
                <a:spcPct val="100000"/>
              </a:lnSpc>
              <a:spcBef>
                <a:spcPts val="0"/>
              </a:spcBef>
              <a:spcAft>
                <a:spcPts val="0"/>
              </a:spcAft>
              <a:buClr>
                <a:schemeClr val="dk1"/>
              </a:buClr>
              <a:buSzPts val="1200"/>
              <a:buFont typeface="Arial"/>
              <a:buChar char="•"/>
            </a:pPr>
            <a:r>
              <a:rPr lang="en-US" b="1"/>
              <a:t>OBSERVE</a:t>
            </a:r>
            <a:r>
              <a:rPr lang="en-US" b="0"/>
              <a:t> that this course of action is somewhat vague. In part, that’s because he’s not done telling his longer story. But it’s also because he’s trying to make a huge, speculative point and model what this mindset shift might look like through his own data viz.</a:t>
            </a:r>
            <a:endParaRPr b="1"/>
          </a:p>
        </p:txBody>
      </p:sp>
      <p:sp>
        <p:nvSpPr>
          <p:cNvPr id="3172" name="Google Shape;3172;p3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162</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8"/>
        <p:cNvGrpSpPr/>
        <p:nvPr/>
      </p:nvGrpSpPr>
      <p:grpSpPr>
        <a:xfrm>
          <a:off x="0" y="0"/>
          <a:ext cx="0" cy="0"/>
          <a:chOff x="0" y="0"/>
          <a:chExt cx="0" cy="0"/>
        </a:xfrm>
      </p:grpSpPr>
      <p:sp>
        <p:nvSpPr>
          <p:cNvPr id="3189" name="Google Shape;3189;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90" name="Google Shape;3190;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5"/>
        <p:cNvGrpSpPr/>
        <p:nvPr/>
      </p:nvGrpSpPr>
      <p:grpSpPr>
        <a:xfrm>
          <a:off x="0" y="0"/>
          <a:ext cx="0" cy="0"/>
          <a:chOff x="0" y="0"/>
          <a:chExt cx="0" cy="0"/>
        </a:xfrm>
      </p:grpSpPr>
      <p:sp>
        <p:nvSpPr>
          <p:cNvPr id="3196" name="Google Shape;3196;p3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7" name="Google Shape;3197;p3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latin typeface="Century Gothic"/>
              <a:ea typeface="Century Gothic"/>
              <a:cs typeface="Century Gothic"/>
              <a:sym typeface="Century Gothic"/>
            </a:endParaRPr>
          </a:p>
        </p:txBody>
      </p:sp>
      <p:sp>
        <p:nvSpPr>
          <p:cNvPr id="3198" name="Google Shape;3198;p3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164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4" name="Google Shape;1554;p1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The purpose of this slide is to describe the theory behind the tip and how it can be enacted.</a:t>
            </a:r>
            <a:endParaRPr/>
          </a:p>
          <a:p>
            <a:pPr marL="0" lvl="0" indent="0" algn="l" rtl="0">
              <a:lnSpc>
                <a:spcPct val="100000"/>
              </a:lnSpc>
              <a:spcBef>
                <a:spcPts val="0"/>
              </a:spcBef>
              <a:spcAft>
                <a:spcPts val="0"/>
              </a:spcAft>
              <a:buSzPts val="1400"/>
              <a:buNone/>
            </a:pPr>
            <a:endParaRPr/>
          </a:p>
        </p:txBody>
      </p:sp>
      <p:sp>
        <p:nvSpPr>
          <p:cNvPr id="1555" name="Google Shape;1555;p1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17</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3" name="Google Shape;1593;p1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The purpose of this slide is to describe the theory behind the tip and how it can be enacted.</a:t>
            </a:r>
            <a:endParaRPr/>
          </a:p>
          <a:p>
            <a:pPr marL="171450" lvl="0" indent="-95250" algn="l" rtl="0">
              <a:lnSpc>
                <a:spcPct val="100000"/>
              </a:lnSpc>
              <a:spcBef>
                <a:spcPts val="0"/>
              </a:spcBef>
              <a:spcAft>
                <a:spcPts val="0"/>
              </a:spcAft>
              <a:buClr>
                <a:schemeClr val="dk1"/>
              </a:buClr>
              <a:buSzPts val="1200"/>
              <a:buFont typeface="Arial"/>
              <a:buNone/>
            </a:pPr>
            <a:endParaRPr/>
          </a:p>
        </p:txBody>
      </p:sp>
      <p:sp>
        <p:nvSpPr>
          <p:cNvPr id="1594" name="Google Shape;1594;p1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18</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4" name="Google Shape;1604;p1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The purpose of this slide is to describe the theory behind the tip and how it can be enacted.</a:t>
            </a:r>
            <a:endParaRPr/>
          </a:p>
          <a:p>
            <a:pPr marL="171450" lvl="0" indent="-95250" algn="l" rtl="0">
              <a:lnSpc>
                <a:spcPct val="100000"/>
              </a:lnSpc>
              <a:spcBef>
                <a:spcPts val="0"/>
              </a:spcBef>
              <a:spcAft>
                <a:spcPts val="0"/>
              </a:spcAft>
              <a:buClr>
                <a:schemeClr val="dk1"/>
              </a:buClr>
              <a:buSzPts val="1200"/>
              <a:buFont typeface="Arial"/>
              <a:buNone/>
            </a:pPr>
            <a:endParaRPr/>
          </a:p>
        </p:txBody>
      </p:sp>
      <p:sp>
        <p:nvSpPr>
          <p:cNvPr id="1605" name="Google Shape;1605;p1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19</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p3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5" name="Google Shape;1365;p3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Lato"/>
              <a:buChar char="•"/>
            </a:pPr>
            <a:r>
              <a:rPr lang="en-US">
                <a:latin typeface="Century Gothic"/>
                <a:ea typeface="Century Gothic"/>
                <a:cs typeface="Century Gothic"/>
                <a:sym typeface="Century Gothic"/>
              </a:rPr>
              <a:t>The purpose of this slide is to indicate the start of the section.</a:t>
            </a:r>
            <a:endParaRPr/>
          </a:p>
        </p:txBody>
      </p:sp>
      <p:sp>
        <p:nvSpPr>
          <p:cNvPr id="1366" name="Google Shape;1366;p30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8" name="Google Shape;1618;p1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The purpose of this slide is to describe the theory behind the tip and how it can be enacted.</a:t>
            </a:r>
            <a:endParaRPr/>
          </a:p>
          <a:p>
            <a:pPr marL="0" lvl="0" indent="0" algn="l" rtl="0">
              <a:lnSpc>
                <a:spcPct val="100000"/>
              </a:lnSpc>
              <a:spcBef>
                <a:spcPts val="0"/>
              </a:spcBef>
              <a:spcAft>
                <a:spcPts val="0"/>
              </a:spcAft>
              <a:buSzPts val="1400"/>
              <a:buNone/>
            </a:pPr>
            <a:endParaRPr/>
          </a:p>
        </p:txBody>
      </p:sp>
      <p:sp>
        <p:nvSpPr>
          <p:cNvPr id="1619" name="Google Shape;1619;p1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20</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8" name="Google Shape;1628;p1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describe sequential color schemes. </a:t>
            </a:r>
            <a:endParaRPr/>
          </a:p>
        </p:txBody>
      </p:sp>
      <p:sp>
        <p:nvSpPr>
          <p:cNvPr id="1629" name="Google Shape;1629;p1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21</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7" name="Google Shape;1637;p1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describe diverging color schemes. </a:t>
            </a:r>
            <a:endParaRPr/>
          </a:p>
          <a:p>
            <a:pPr marL="0" lvl="0" indent="0" algn="l" rtl="0">
              <a:lnSpc>
                <a:spcPct val="100000"/>
              </a:lnSpc>
              <a:spcBef>
                <a:spcPts val="0"/>
              </a:spcBef>
              <a:spcAft>
                <a:spcPts val="0"/>
              </a:spcAft>
              <a:buSzPts val="1400"/>
              <a:buNone/>
            </a:pPr>
            <a:endParaRPr/>
          </a:p>
        </p:txBody>
      </p:sp>
      <p:sp>
        <p:nvSpPr>
          <p:cNvPr id="1638" name="Google Shape;1638;p1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22</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6" name="Google Shape;1646;p1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describe categorical color schemes. </a:t>
            </a:r>
            <a:endParaRPr/>
          </a:p>
          <a:p>
            <a:pPr marL="171450" lvl="0" indent="-171450" algn="l" rtl="0">
              <a:lnSpc>
                <a:spcPct val="100000"/>
              </a:lnSpc>
              <a:spcBef>
                <a:spcPts val="0"/>
              </a:spcBef>
              <a:spcAft>
                <a:spcPts val="0"/>
              </a:spcAft>
              <a:buClr>
                <a:schemeClr val="dk1"/>
              </a:buClr>
              <a:buSzPts val="1200"/>
              <a:buFont typeface="Arial"/>
              <a:buChar char="•"/>
            </a:pPr>
            <a:r>
              <a:rPr lang="en-US"/>
              <a:t>Image source: </a:t>
            </a:r>
            <a:r>
              <a:rPr lang="en-US" u="sng">
                <a:solidFill>
                  <a:schemeClr val="hlink"/>
                </a:solidFill>
                <a:hlinkClick r:id="rId3"/>
              </a:rPr>
              <a:t>https://www.britannica.com/topic/United-States-presidential-election-of-2016</a:t>
            </a:r>
            <a:endParaRPr/>
          </a:p>
        </p:txBody>
      </p:sp>
      <p:sp>
        <p:nvSpPr>
          <p:cNvPr id="1647" name="Google Shape;1647;p1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23</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p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5" name="Google Shape;1655;p1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The purpose of this slide is to describe the theory behind the tip and how it can be enacted.</a:t>
            </a:r>
            <a:endParaRPr/>
          </a:p>
          <a:p>
            <a:pPr marL="171450" lvl="0" indent="-95250" algn="l" rtl="0">
              <a:lnSpc>
                <a:spcPct val="100000"/>
              </a:lnSpc>
              <a:spcBef>
                <a:spcPts val="0"/>
              </a:spcBef>
              <a:spcAft>
                <a:spcPts val="0"/>
              </a:spcAft>
              <a:buClr>
                <a:schemeClr val="dk1"/>
              </a:buClr>
              <a:buSzPts val="1200"/>
              <a:buFont typeface="Arial"/>
              <a:buNone/>
            </a:pPr>
            <a:endParaRPr/>
          </a:p>
        </p:txBody>
      </p:sp>
      <p:sp>
        <p:nvSpPr>
          <p:cNvPr id="1656" name="Google Shape;1656;p1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24</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p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5" name="Google Shape;1665;p1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say (or reinforce) that these guidelines can be broken in certain situations since visualization isn’t an exact science. </a:t>
            </a:r>
            <a:endParaRPr/>
          </a:p>
        </p:txBody>
      </p:sp>
      <p:sp>
        <p:nvSpPr>
          <p:cNvPr id="1666" name="Google Shape;1666;p1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25</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4" name="Google Shape;1674;p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5" name="Google Shape;1675;p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2" name="Google Shape;1682;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Font typeface="Arial"/>
              <a:buChar char="•"/>
            </a:pPr>
            <a:r>
              <a:rPr lang="en-US"/>
              <a:t>This is a spiral chart displaying the progression of Covid-19 cases in the U.S. from January 2020 (which is at 0) to January 2022. </a:t>
            </a:r>
            <a:endParaRPr/>
          </a:p>
          <a:p>
            <a:pPr marL="457200" lvl="0" indent="-228600" algn="l" rtl="0">
              <a:lnSpc>
                <a:spcPct val="100000"/>
              </a:lnSpc>
              <a:spcBef>
                <a:spcPts val="0"/>
              </a:spcBef>
              <a:spcAft>
                <a:spcPts val="0"/>
              </a:spcAft>
              <a:buSzPts val="1400"/>
              <a:buFont typeface="Arial"/>
              <a:buChar char="•"/>
            </a:pPr>
            <a:r>
              <a:rPr lang="en-US"/>
              <a:t>The Covid cases increased from March 2020 and were high between November 2020 to Jan 2021. </a:t>
            </a:r>
            <a:endParaRPr/>
          </a:p>
          <a:p>
            <a:pPr marL="457200" lvl="0" indent="-228600" algn="l" rtl="0">
              <a:lnSpc>
                <a:spcPct val="100000"/>
              </a:lnSpc>
              <a:spcBef>
                <a:spcPts val="0"/>
              </a:spcBef>
              <a:spcAft>
                <a:spcPts val="0"/>
              </a:spcAft>
              <a:buSzPts val="1400"/>
              <a:buFont typeface="Arial"/>
              <a:buChar char="•"/>
            </a:pPr>
            <a:r>
              <a:rPr lang="en-US"/>
              <a:t>However, there was a decline in the number of cases after that till it again started rising in July 2021. </a:t>
            </a:r>
            <a:endParaRPr/>
          </a:p>
          <a:p>
            <a:pPr marL="457200" lvl="0" indent="-228600" algn="l" rtl="0">
              <a:lnSpc>
                <a:spcPct val="100000"/>
              </a:lnSpc>
              <a:spcBef>
                <a:spcPts val="0"/>
              </a:spcBef>
              <a:spcAft>
                <a:spcPts val="0"/>
              </a:spcAft>
              <a:buSzPts val="1400"/>
              <a:buFont typeface="Arial"/>
              <a:buChar char="•"/>
            </a:pPr>
            <a:r>
              <a:rPr lang="en-US"/>
              <a:t>Also, according to the last update, the cases were still increasing in Jan 2022.</a:t>
            </a:r>
            <a:endParaRPr/>
          </a:p>
          <a:p>
            <a:pPr marL="457200" lvl="0" indent="-139700" algn="l" rtl="0">
              <a:lnSpc>
                <a:spcPct val="100000"/>
              </a:lnSpc>
              <a:spcBef>
                <a:spcPts val="0"/>
              </a:spcBef>
              <a:spcAft>
                <a:spcPts val="0"/>
              </a:spcAft>
              <a:buSzPts val="1400"/>
              <a:buFont typeface="Arial"/>
              <a:buNone/>
            </a:pPr>
            <a:endParaRPr/>
          </a:p>
          <a:p>
            <a:pPr marL="457200" lvl="0" indent="-228600" algn="l" rtl="0">
              <a:lnSpc>
                <a:spcPct val="100000"/>
              </a:lnSpc>
              <a:spcBef>
                <a:spcPts val="0"/>
              </a:spcBef>
              <a:spcAft>
                <a:spcPts val="0"/>
              </a:spcAft>
              <a:buSzPts val="1400"/>
              <a:buFont typeface="Arial"/>
              <a:buChar char="•"/>
            </a:pPr>
            <a:r>
              <a:rPr lang="en-US"/>
              <a:t>Link to the New York Times article: https://www.nytimes.com/2022/01/06/opinion/omicron-covid-us.html</a:t>
            </a:r>
            <a:endParaRPr/>
          </a:p>
          <a:p>
            <a:pPr marL="457200" lvl="0" indent="-139700" algn="l" rtl="0">
              <a:lnSpc>
                <a:spcPct val="100000"/>
              </a:lnSpc>
              <a:spcBef>
                <a:spcPts val="0"/>
              </a:spcBef>
              <a:spcAft>
                <a:spcPts val="0"/>
              </a:spcAft>
              <a:buSzPts val="1400"/>
              <a:buFont typeface="Arial"/>
              <a:buNone/>
            </a:pPr>
            <a:endParaRPr/>
          </a:p>
        </p:txBody>
      </p:sp>
      <p:sp>
        <p:nvSpPr>
          <p:cNvPr id="1683" name="Google Shape;1683;p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27</a:t>
            </a:fld>
            <a:endParaRPr kumimoji="0" sz="12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2" name="Google Shape;1692;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Char char="●"/>
            </a:pPr>
            <a:r>
              <a:rPr lang="en-US"/>
              <a:t>The purpose of this slide is to present the revised chart by Kaiser Fung, who thought a time-series graph would better represent the data.</a:t>
            </a:r>
            <a:endParaRPr/>
          </a:p>
          <a:p>
            <a:pPr marL="457200" lvl="0" indent="-317500" algn="l" rtl="0">
              <a:lnSpc>
                <a:spcPct val="100000"/>
              </a:lnSpc>
              <a:spcBef>
                <a:spcPts val="0"/>
              </a:spcBef>
              <a:spcAft>
                <a:spcPts val="0"/>
              </a:spcAft>
              <a:buSzPts val="1400"/>
              <a:buChar char="●"/>
            </a:pPr>
            <a:r>
              <a:rPr lang="en-US"/>
              <a:t>This visualization represents data from the beginning of the pandemic to January 3, 2022. Hence it displays an appropriate timeline.</a:t>
            </a:r>
            <a:endParaRPr/>
          </a:p>
          <a:p>
            <a:pPr marL="457200" lvl="0" indent="-317500" algn="l" rtl="0">
              <a:lnSpc>
                <a:spcPct val="100000"/>
              </a:lnSpc>
              <a:spcBef>
                <a:spcPts val="0"/>
              </a:spcBef>
              <a:spcAft>
                <a:spcPts val="0"/>
              </a:spcAft>
              <a:buSzPts val="1400"/>
              <a:buChar char="●"/>
            </a:pPr>
            <a:r>
              <a:rPr lang="en-US"/>
              <a:t>However, some expert did have critical feedback on the revised version.</a:t>
            </a:r>
            <a:endParaRPr/>
          </a:p>
          <a:p>
            <a:pPr marL="457200" lvl="0" indent="-317500" algn="l" rtl="0">
              <a:lnSpc>
                <a:spcPct val="100000"/>
              </a:lnSpc>
              <a:spcBef>
                <a:spcPts val="0"/>
              </a:spcBef>
              <a:spcAft>
                <a:spcPts val="0"/>
              </a:spcAft>
              <a:buSzPts val="1400"/>
              <a:buChar char="●"/>
            </a:pPr>
            <a:r>
              <a:rPr lang="en-US"/>
              <a:t>Go to the next slide as it has the tasks/questions that the students will work on in the breakout room.</a:t>
            </a:r>
            <a:endParaRPr/>
          </a:p>
          <a:p>
            <a:pPr marL="457200" lvl="0" indent="-139700" algn="l" rtl="0">
              <a:lnSpc>
                <a:spcPct val="100000"/>
              </a:lnSpc>
              <a:spcBef>
                <a:spcPts val="0"/>
              </a:spcBef>
              <a:spcAft>
                <a:spcPts val="0"/>
              </a:spcAft>
              <a:buSzPts val="1400"/>
              <a:buFont typeface="Arial"/>
              <a:buNone/>
            </a:pPr>
            <a:endParaRPr/>
          </a:p>
        </p:txBody>
      </p:sp>
      <p:sp>
        <p:nvSpPr>
          <p:cNvPr id="1693" name="Google Shape;1693;p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28</a:t>
            </a:fld>
            <a:endParaRPr kumimoji="0" sz="12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3" name="Google Shape;1703;p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92100" algn="l" rtl="0">
              <a:lnSpc>
                <a:spcPct val="100000"/>
              </a:lnSpc>
              <a:spcBef>
                <a:spcPts val="0"/>
              </a:spcBef>
              <a:spcAft>
                <a:spcPts val="0"/>
              </a:spcAft>
              <a:buSzPts val="1000"/>
              <a:buFont typeface="Century Gothic"/>
              <a:buChar char="●"/>
            </a:pPr>
            <a:r>
              <a:rPr lang="en-US" sz="1000">
                <a:latin typeface="Century Gothic"/>
                <a:ea typeface="Century Gothic"/>
                <a:cs typeface="Century Gothic"/>
                <a:sym typeface="Century Gothic"/>
              </a:rPr>
              <a:t>Mention we will review answers at the beginning of the next session</a:t>
            </a:r>
            <a:endParaRPr sz="1000" i="0">
              <a:latin typeface="Century Gothic"/>
              <a:ea typeface="Century Gothic"/>
              <a:cs typeface="Century Gothic"/>
              <a:sym typeface="Century Gothic"/>
            </a:endParaRPr>
          </a:p>
        </p:txBody>
      </p:sp>
      <p:sp>
        <p:nvSpPr>
          <p:cNvPr id="1704" name="Google Shape;1704;p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29</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3" name="Google Shape;1373;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introduce the concept of working memory / cognitive load. </a:t>
            </a:r>
            <a:endParaRPr/>
          </a:p>
        </p:txBody>
      </p:sp>
      <p:sp>
        <p:nvSpPr>
          <p:cNvPr id="1374" name="Google Shape;1374;p1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3</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1" name="Google Shape;1711;p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92100" algn="l" rtl="0">
              <a:lnSpc>
                <a:spcPct val="100000"/>
              </a:lnSpc>
              <a:spcBef>
                <a:spcPts val="0"/>
              </a:spcBef>
              <a:spcAft>
                <a:spcPts val="0"/>
              </a:spcAft>
              <a:buSzPts val="1000"/>
              <a:buFont typeface="Century Gothic"/>
              <a:buChar char="●"/>
            </a:pPr>
            <a:r>
              <a:rPr lang="en-US" sz="1000">
                <a:latin typeface="Century Gothic"/>
                <a:ea typeface="Century Gothic"/>
                <a:cs typeface="Century Gothic"/>
                <a:sym typeface="Century Gothic"/>
              </a:rPr>
              <a:t>Mention we will review answers at the beginning of the next session</a:t>
            </a:r>
            <a:endParaRPr sz="1000" i="0">
              <a:latin typeface="Century Gothic"/>
              <a:ea typeface="Century Gothic"/>
              <a:cs typeface="Century Gothic"/>
              <a:sym typeface="Century Gothic"/>
            </a:endParaRPr>
          </a:p>
        </p:txBody>
      </p:sp>
      <p:sp>
        <p:nvSpPr>
          <p:cNvPr id="1712" name="Google Shape;1712;p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30</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p3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9" name="Google Shape;1719;p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3"/>
        <p:cNvGrpSpPr/>
        <p:nvPr/>
      </p:nvGrpSpPr>
      <p:grpSpPr>
        <a:xfrm>
          <a:off x="0" y="0"/>
          <a:ext cx="0" cy="0"/>
          <a:chOff x="0" y="0"/>
          <a:chExt cx="0" cy="0"/>
        </a:xfrm>
      </p:grpSpPr>
      <p:sp>
        <p:nvSpPr>
          <p:cNvPr id="1724" name="Google Shape;1724;p3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5" name="Google Shape;1725;p3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Lato"/>
              <a:buChar char="•"/>
            </a:pPr>
            <a:r>
              <a:rPr lang="en-US">
                <a:latin typeface="Century Gothic"/>
                <a:ea typeface="Century Gothic"/>
                <a:cs typeface="Century Gothic"/>
                <a:sym typeface="Century Gothic"/>
              </a:rPr>
              <a:t>The purpose of this slide is to indicate the start of the section.</a:t>
            </a:r>
            <a:endParaRPr/>
          </a:p>
        </p:txBody>
      </p:sp>
      <p:sp>
        <p:nvSpPr>
          <p:cNvPr id="1726" name="Google Shape;1726;p3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32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p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3" name="Google Shape;1733;p1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introduce the section. </a:t>
            </a:r>
            <a:endParaRPr/>
          </a:p>
        </p:txBody>
      </p:sp>
      <p:sp>
        <p:nvSpPr>
          <p:cNvPr id="1734" name="Google Shape;1734;p1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33</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p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2" name="Google Shape;1742;p1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reinforce that visualizations are only as good as the data behind them. </a:t>
            </a:r>
            <a:endParaRPr/>
          </a:p>
        </p:txBody>
      </p:sp>
      <p:sp>
        <p:nvSpPr>
          <p:cNvPr id="1743" name="Google Shape;1743;p1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34</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p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2" name="Google Shape;1752;p1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The purpose of this slide is to talk about the misuse of pie charts. </a:t>
            </a:r>
            <a:endParaRPr/>
          </a:p>
          <a:p>
            <a:pPr marL="171450" marR="0" lvl="0" indent="-171450" algn="l" rtl="0">
              <a:lnSpc>
                <a:spcPct val="100000"/>
              </a:lnSpc>
              <a:spcBef>
                <a:spcPts val="0"/>
              </a:spcBef>
              <a:spcAft>
                <a:spcPts val="0"/>
              </a:spcAft>
              <a:buClr>
                <a:schemeClr val="dk1"/>
              </a:buClr>
              <a:buSzPts val="1200"/>
              <a:buFont typeface="Arial"/>
              <a:buChar char="•"/>
            </a:pPr>
            <a:r>
              <a:rPr lang="en-US" sz="1200" b="1" i="0">
                <a:solidFill>
                  <a:schemeClr val="dk1"/>
                </a:solidFill>
                <a:latin typeface="Lato"/>
                <a:ea typeface="Lato"/>
                <a:cs typeface="Lato"/>
                <a:sym typeface="Lato"/>
              </a:rPr>
              <a:t>ASK</a:t>
            </a:r>
            <a:r>
              <a:rPr lang="en-US" sz="1200" b="0" i="0">
                <a:solidFill>
                  <a:schemeClr val="dk1"/>
                </a:solidFill>
                <a:latin typeface="Lato"/>
                <a:ea typeface="Lato"/>
                <a:cs typeface="Lato"/>
                <a:sym typeface="Lato"/>
              </a:rPr>
              <a:t> students to think about the first pie chart. </a:t>
            </a:r>
            <a:r>
              <a:rPr lang="en-US" sz="1200" b="1" i="0">
                <a:solidFill>
                  <a:schemeClr val="dk1"/>
                </a:solidFill>
                <a:latin typeface="Lato"/>
                <a:ea typeface="Lato"/>
                <a:cs typeface="Lato"/>
                <a:sym typeface="Lato"/>
              </a:rPr>
              <a:t>STATE</a:t>
            </a:r>
            <a:r>
              <a:rPr lang="en-US" sz="1200" b="0" i="0">
                <a:solidFill>
                  <a:schemeClr val="dk1"/>
                </a:solidFill>
                <a:latin typeface="Lato"/>
                <a:ea typeface="Lato"/>
                <a:cs typeface="Lato"/>
                <a:sym typeface="Lato"/>
              </a:rPr>
              <a:t> that there are too many segments make the pie chart difficult to read. </a:t>
            </a:r>
            <a:endParaRPr/>
          </a:p>
          <a:p>
            <a:pPr marL="628650" marR="0" lvl="1" indent="-171450" algn="l" rtl="0">
              <a:lnSpc>
                <a:spcPct val="100000"/>
              </a:lnSpc>
              <a:spcBef>
                <a:spcPts val="0"/>
              </a:spcBef>
              <a:spcAft>
                <a:spcPts val="0"/>
              </a:spcAft>
              <a:buClr>
                <a:schemeClr val="dk1"/>
              </a:buClr>
              <a:buSzPts val="1200"/>
              <a:buFont typeface="Arial"/>
              <a:buChar char="•"/>
            </a:pPr>
            <a:r>
              <a:rPr lang="en-US"/>
              <a:t>The viewer quickly loses interest when encountering a visualization that is challenging to read and interpret</a:t>
            </a:r>
            <a:endParaRPr/>
          </a:p>
          <a:p>
            <a:pPr marL="628650" marR="0" lvl="1" indent="-171450" algn="l" rtl="0">
              <a:lnSpc>
                <a:spcPct val="100000"/>
              </a:lnSpc>
              <a:spcBef>
                <a:spcPts val="0"/>
              </a:spcBef>
              <a:spcAft>
                <a:spcPts val="0"/>
              </a:spcAft>
              <a:buClr>
                <a:schemeClr val="dk1"/>
              </a:buClr>
              <a:buSzPts val="1200"/>
              <a:buFont typeface="Arial"/>
              <a:buChar char="•"/>
            </a:pPr>
            <a:r>
              <a:rPr lang="en-US"/>
              <a:t>We can improve this pie chart by using a bar chart and avoiding multiple colors for each department</a:t>
            </a:r>
            <a:endParaRPr sz="1200" b="0" i="0">
              <a:solidFill>
                <a:schemeClr val="dk1"/>
              </a:solidFill>
              <a:latin typeface="Lato"/>
              <a:ea typeface="Lato"/>
              <a:cs typeface="Lato"/>
              <a:sym typeface="Lato"/>
            </a:endParaRPr>
          </a:p>
          <a:p>
            <a:pPr marL="171450" marR="0" lvl="0" indent="-171450" algn="l" rtl="0">
              <a:lnSpc>
                <a:spcPct val="100000"/>
              </a:lnSpc>
              <a:spcBef>
                <a:spcPts val="0"/>
              </a:spcBef>
              <a:spcAft>
                <a:spcPts val="0"/>
              </a:spcAft>
              <a:buClr>
                <a:schemeClr val="dk1"/>
              </a:buClr>
              <a:buSzPts val="1200"/>
              <a:buFont typeface="Arial"/>
              <a:buChar char="•"/>
            </a:pPr>
            <a:r>
              <a:rPr lang="en-US" sz="1200" b="1" i="0">
                <a:solidFill>
                  <a:schemeClr val="dk1"/>
                </a:solidFill>
                <a:latin typeface="Lato"/>
                <a:ea typeface="Lato"/>
                <a:cs typeface="Lato"/>
                <a:sym typeface="Lato"/>
              </a:rPr>
              <a:t>ASK</a:t>
            </a:r>
            <a:r>
              <a:rPr lang="en-US" sz="1200" b="0" i="0">
                <a:solidFill>
                  <a:schemeClr val="dk1"/>
                </a:solidFill>
                <a:latin typeface="Lato"/>
                <a:ea typeface="Lato"/>
                <a:cs typeface="Lato"/>
                <a:sym typeface="Lato"/>
              </a:rPr>
              <a:t> students to think about the second pie chart. </a:t>
            </a:r>
            <a:r>
              <a:rPr lang="en-US" sz="1200" b="1" i="0">
                <a:solidFill>
                  <a:schemeClr val="dk1"/>
                </a:solidFill>
                <a:latin typeface="Lato"/>
                <a:ea typeface="Lato"/>
                <a:cs typeface="Lato"/>
                <a:sym typeface="Lato"/>
              </a:rPr>
              <a:t>STATE THE OBVIOUS </a:t>
            </a:r>
            <a:r>
              <a:rPr lang="en-US" sz="1200" b="0" i="0">
                <a:solidFill>
                  <a:schemeClr val="dk1"/>
                </a:solidFill>
                <a:latin typeface="Lato"/>
                <a:ea typeface="Lato"/>
                <a:cs typeface="Lato"/>
                <a:sym typeface="Lato"/>
              </a:rPr>
              <a:t>that there is only one segment. </a:t>
            </a:r>
            <a:endParaRPr/>
          </a:p>
          <a:p>
            <a:pPr marL="628650" marR="0" lvl="1"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Could have used text. (Though maybe this is a case where intentionally breaking the rule makes a point.)</a:t>
            </a:r>
            <a:endParaRPr/>
          </a:p>
          <a:p>
            <a:pPr marL="171450" marR="0" lvl="0" indent="-171450" algn="l" rtl="0">
              <a:lnSpc>
                <a:spcPct val="100000"/>
              </a:lnSpc>
              <a:spcBef>
                <a:spcPts val="0"/>
              </a:spcBef>
              <a:spcAft>
                <a:spcPts val="0"/>
              </a:spcAft>
              <a:buClr>
                <a:schemeClr val="dk1"/>
              </a:buClr>
              <a:buSzPts val="1200"/>
              <a:buFont typeface="Arial"/>
              <a:buChar char="•"/>
            </a:pPr>
            <a:r>
              <a:rPr lang="en-US" b="1"/>
              <a:t>TELL</a:t>
            </a:r>
            <a:r>
              <a:rPr lang="en-US"/>
              <a:t> students that pie charts work best with about 3 segments. </a:t>
            </a:r>
            <a:endParaRPr/>
          </a:p>
        </p:txBody>
      </p:sp>
      <p:sp>
        <p:nvSpPr>
          <p:cNvPr id="1753" name="Google Shape;1753;p1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35</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p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4" name="Google Shape;1764;p1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discuss that people often think it doesn’t matter if they use a column chart or a bar chart and give a few examples of when it does matter. </a:t>
            </a:r>
            <a:endParaRPr/>
          </a:p>
          <a:p>
            <a:pPr marL="171450" lvl="0" indent="-171450" algn="l" rtl="0">
              <a:lnSpc>
                <a:spcPct val="100000"/>
              </a:lnSpc>
              <a:spcBef>
                <a:spcPts val="0"/>
              </a:spcBef>
              <a:spcAft>
                <a:spcPts val="0"/>
              </a:spcAft>
              <a:buClr>
                <a:schemeClr val="dk1"/>
              </a:buClr>
              <a:buSzPts val="1200"/>
              <a:buFont typeface="Arial"/>
              <a:buChar char="•"/>
            </a:pPr>
            <a:r>
              <a:rPr lang="en-US"/>
              <a:t>In the images the blue chart is less cluttered than the orange chart.</a:t>
            </a:r>
            <a:endParaRPr/>
          </a:p>
        </p:txBody>
      </p:sp>
      <p:sp>
        <p:nvSpPr>
          <p:cNvPr id="1765" name="Google Shape;1765;p1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36</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p1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4" name="Google Shape;1774;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7" name="Google Shape;1787;p1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reinforce that simple is best to get points across. </a:t>
            </a:r>
            <a:endParaRPr/>
          </a:p>
        </p:txBody>
      </p:sp>
      <p:sp>
        <p:nvSpPr>
          <p:cNvPr id="1788" name="Google Shape;1788;p1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38</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p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3" name="Google Shape;1803;p1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warn against plotting too much data. </a:t>
            </a:r>
            <a:endParaRPr/>
          </a:p>
        </p:txBody>
      </p:sp>
      <p:sp>
        <p:nvSpPr>
          <p:cNvPr id="1804" name="Google Shape;1804;p1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39</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2" name="Google Shape;1382;p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give a relatable example of how the brain works when trying to figure out visual information. </a:t>
            </a:r>
            <a:endParaRPr/>
          </a:p>
        </p:txBody>
      </p:sp>
      <p:sp>
        <p:nvSpPr>
          <p:cNvPr id="1383" name="Google Shape;1383;p10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p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3" name="Google Shape;1813;p1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The purpose of this slide is to warn against creating charts that don’t follow convention.</a:t>
            </a:r>
            <a:endParaRPr/>
          </a:p>
          <a:p>
            <a:pPr marL="17145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In the chart shown, the bars for “Contractual” staff move down and to the right—as if they are negative values. This makes it difficult for our brains to process. A stacked bar chart may be more effective. </a:t>
            </a:r>
            <a:endParaRPr/>
          </a:p>
        </p:txBody>
      </p:sp>
      <p:sp>
        <p:nvSpPr>
          <p:cNvPr id="1814" name="Google Shape;1814;p1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40</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p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3" name="Google Shape;1823;p1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Give the class about 10-15 minutes for this activity.</a:t>
            </a:r>
            <a:endParaRPr/>
          </a:p>
          <a:p>
            <a:pPr marL="171450" lvl="0" indent="-171450" algn="l" rtl="0">
              <a:lnSpc>
                <a:spcPct val="100000"/>
              </a:lnSpc>
              <a:spcBef>
                <a:spcPts val="0"/>
              </a:spcBef>
              <a:spcAft>
                <a:spcPts val="0"/>
              </a:spcAft>
              <a:buClr>
                <a:schemeClr val="dk1"/>
              </a:buClr>
              <a:buSzPts val="1200"/>
              <a:buFont typeface="Arial"/>
              <a:buChar char="•"/>
            </a:pPr>
            <a:r>
              <a:rPr lang="en-US"/>
              <a:t>The slides that follow will help with debriefing the activity. </a:t>
            </a:r>
            <a:endParaRPr/>
          </a:p>
        </p:txBody>
      </p:sp>
      <p:sp>
        <p:nvSpPr>
          <p:cNvPr id="1824" name="Google Shape;1824;p1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41</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1" name="Google Shape;1831;p1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2" name="Google Shape;1832;p1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42</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p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0" name="Google Shape;1840;p1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1" name="Google Shape;1841;p1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43</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p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9" name="Google Shape;1849;p1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i="1"/>
              <a:t>Optional chat question: What if we had collected the data in a different way (e.g., as multiple choice instead of a short answers)--would that have changed the types of visualizations that were possible? </a:t>
            </a:r>
            <a:endParaRPr/>
          </a:p>
          <a:p>
            <a:pPr marL="0" lvl="0" indent="0" algn="l" rtl="0">
              <a:lnSpc>
                <a:spcPct val="100000"/>
              </a:lnSpc>
              <a:spcBef>
                <a:spcPts val="0"/>
              </a:spcBef>
              <a:spcAft>
                <a:spcPts val="0"/>
              </a:spcAft>
              <a:buSzPts val="1400"/>
              <a:buNone/>
            </a:pPr>
            <a:endParaRPr/>
          </a:p>
        </p:txBody>
      </p:sp>
      <p:sp>
        <p:nvSpPr>
          <p:cNvPr id="1850" name="Google Shape;1850;p1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44</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p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8" name="Google Shape;1858;p1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9" name="Google Shape;1859;p1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p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7" name="Google Shape;1867;p1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8" name="Google Shape;1868;p1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46</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p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6" name="Google Shape;1876;p1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i="1"/>
              <a:t>Optional chat question: What would you have done differently during data collection to make this information easier to visualize? EXPECTED ANSWER: require a certain format or make multiple choice</a:t>
            </a:r>
            <a:endParaRPr/>
          </a:p>
          <a:p>
            <a:pPr marL="0" lvl="0" indent="0" algn="l" rtl="0">
              <a:lnSpc>
                <a:spcPct val="100000"/>
              </a:lnSpc>
              <a:spcBef>
                <a:spcPts val="0"/>
              </a:spcBef>
              <a:spcAft>
                <a:spcPts val="0"/>
              </a:spcAft>
              <a:buSzPts val="1400"/>
              <a:buNone/>
            </a:pPr>
            <a:endParaRPr/>
          </a:p>
        </p:txBody>
      </p:sp>
      <p:sp>
        <p:nvSpPr>
          <p:cNvPr id="1877" name="Google Shape;1877;p1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47</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p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5" name="Google Shape;1885;p1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6" name="Google Shape;1886;p1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48</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p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4" name="Google Shape;1894;p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5" name="Google Shape;1895;p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49</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1" name="Google Shape;1391;p1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introduce the idea that visual clues and clutter-free visuals help the brain to “get” a visualization. </a:t>
            </a:r>
            <a:endParaRPr/>
          </a:p>
          <a:p>
            <a:pPr marL="171450" lvl="0" indent="-171450" algn="l" rtl="0">
              <a:lnSpc>
                <a:spcPct val="100000"/>
              </a:lnSpc>
              <a:spcBef>
                <a:spcPts val="0"/>
              </a:spcBef>
              <a:spcAft>
                <a:spcPts val="0"/>
              </a:spcAft>
              <a:buClr>
                <a:schemeClr val="dk1"/>
              </a:buClr>
              <a:buSzPts val="1200"/>
              <a:buFont typeface="Arial"/>
              <a:buChar char="•"/>
            </a:pPr>
            <a:r>
              <a:rPr lang="en-US"/>
              <a:t>Note that reducing visual clutter was covered the previous day. </a:t>
            </a:r>
            <a:endParaRPr/>
          </a:p>
        </p:txBody>
      </p:sp>
      <p:sp>
        <p:nvSpPr>
          <p:cNvPr id="1392" name="Google Shape;1392;p10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5</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p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3" name="Google Shape;1903;p1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4" name="Google Shape;1904;p1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50</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p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2" name="Google Shape;1912;p1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3" name="Google Shape;1913;p1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51</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9"/>
        <p:cNvGrpSpPr/>
        <p:nvPr/>
      </p:nvGrpSpPr>
      <p:grpSpPr>
        <a:xfrm>
          <a:off x="0" y="0"/>
          <a:ext cx="0" cy="0"/>
          <a:chOff x="0" y="0"/>
          <a:chExt cx="0" cy="0"/>
        </a:xfrm>
      </p:grpSpPr>
      <p:sp>
        <p:nvSpPr>
          <p:cNvPr id="1920" name="Google Shape;1920;p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1" name="Google Shape;1921;p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recap the last couple of sections section.</a:t>
            </a:r>
            <a:endParaRPr/>
          </a:p>
          <a:p>
            <a:pPr marL="171450" lvl="0" indent="-9525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SzPts val="1400"/>
              <a:buNone/>
            </a:pPr>
            <a:endParaRPr/>
          </a:p>
        </p:txBody>
      </p:sp>
      <p:sp>
        <p:nvSpPr>
          <p:cNvPr id="1922" name="Google Shape;1922;p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52</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p3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0" name="Google Shape;1930;p3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Lato"/>
              <a:buChar char="•"/>
            </a:pPr>
            <a:r>
              <a:rPr lang="en-US">
                <a:latin typeface="Century Gothic"/>
                <a:ea typeface="Century Gothic"/>
                <a:cs typeface="Century Gothic"/>
                <a:sym typeface="Century Gothic"/>
              </a:rPr>
              <a:t>The purpose of this slide is to indicate the start of the section.</a:t>
            </a:r>
            <a:endParaRPr/>
          </a:p>
        </p:txBody>
      </p:sp>
      <p:sp>
        <p:nvSpPr>
          <p:cNvPr id="1931" name="Google Shape;1931;p3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53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Google Shape;1937;p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8" name="Google Shape;1938;p1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introduce the section</a:t>
            </a:r>
            <a:endParaRPr/>
          </a:p>
        </p:txBody>
      </p:sp>
      <p:sp>
        <p:nvSpPr>
          <p:cNvPr id="1939" name="Google Shape;1939;p1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54</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7" name="Google Shape;1947;p1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indicate that we will talk about misleading statistics first. </a:t>
            </a:r>
            <a:endParaRPr/>
          </a:p>
        </p:txBody>
      </p:sp>
      <p:sp>
        <p:nvSpPr>
          <p:cNvPr id="1948" name="Google Shape;1948;p1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55</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2"/>
        <p:cNvGrpSpPr/>
        <p:nvPr/>
      </p:nvGrpSpPr>
      <p:grpSpPr>
        <a:xfrm>
          <a:off x="0" y="0"/>
          <a:ext cx="0" cy="0"/>
          <a:chOff x="0" y="0"/>
          <a:chExt cx="0" cy="0"/>
        </a:xfrm>
      </p:grpSpPr>
      <p:sp>
        <p:nvSpPr>
          <p:cNvPr id="1953" name="Google Shape;1953;p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4" name="Google Shape;1954;p1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introduce the idea that not all summary statistics give an accurate picture.</a:t>
            </a:r>
            <a:endParaRPr/>
          </a:p>
          <a:p>
            <a:pPr marL="171450" marR="0" lvl="0" indent="-171450" algn="l" rtl="0">
              <a:lnSpc>
                <a:spcPct val="100000"/>
              </a:lnSpc>
              <a:spcBef>
                <a:spcPts val="0"/>
              </a:spcBef>
              <a:spcAft>
                <a:spcPts val="0"/>
              </a:spcAft>
              <a:buClr>
                <a:schemeClr val="dk1"/>
              </a:buClr>
              <a:buSzPts val="1200"/>
              <a:buFont typeface="Arial"/>
              <a:buChar char="•"/>
            </a:pPr>
            <a:r>
              <a:rPr lang="en-US"/>
              <a:t>Source: </a:t>
            </a:r>
            <a:r>
              <a:rPr lang="en-US" u="sng">
                <a:solidFill>
                  <a:schemeClr val="hlink"/>
                </a:solidFill>
                <a:hlinkClick r:id="rId3"/>
              </a:rPr>
              <a:t>https://www.nytimes.com/2013/05/26/opinion/sunday/when-numbers-mislead.html</a:t>
            </a:r>
            <a:endParaRPr/>
          </a:p>
          <a:p>
            <a:pPr marL="0" lvl="0" indent="0" algn="l" rtl="0">
              <a:lnSpc>
                <a:spcPct val="100000"/>
              </a:lnSpc>
              <a:spcBef>
                <a:spcPts val="0"/>
              </a:spcBef>
              <a:spcAft>
                <a:spcPts val="0"/>
              </a:spcAft>
              <a:buSzPts val="1400"/>
              <a:buNone/>
            </a:pPr>
            <a:endParaRPr/>
          </a:p>
        </p:txBody>
      </p:sp>
      <p:sp>
        <p:nvSpPr>
          <p:cNvPr id="1955" name="Google Shape;1955;p1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56</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p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3" name="Google Shape;1963;p1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introduce the idea that data doesn’t have to be made up for a visualization to be misleading.</a:t>
            </a:r>
            <a:endParaRPr/>
          </a:p>
        </p:txBody>
      </p:sp>
      <p:sp>
        <p:nvSpPr>
          <p:cNvPr id="1964" name="Google Shape;1964;p1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57</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p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2" name="Google Shape;1972;p1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describe ways that statistics can become misleading.</a:t>
            </a:r>
            <a:endParaRPr/>
          </a:p>
        </p:txBody>
      </p:sp>
      <p:sp>
        <p:nvSpPr>
          <p:cNvPr id="1973" name="Google Shape;1973;p1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58</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p3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1" name="Google Shape;1981;p3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US"/>
              <a:t>The purpose of this slide is to give the instructor a space to discuss Bem’s research and its flaws. </a:t>
            </a:r>
            <a:endParaRPr/>
          </a:p>
          <a:p>
            <a:pPr marL="171450" lvl="0" indent="-171450" algn="l" rtl="0">
              <a:lnSpc>
                <a:spcPct val="100000"/>
              </a:lnSpc>
              <a:spcBef>
                <a:spcPts val="0"/>
              </a:spcBef>
              <a:spcAft>
                <a:spcPts val="0"/>
              </a:spcAft>
              <a:buSzPts val="1400"/>
              <a:buFont typeface="Arial"/>
              <a:buChar char="•"/>
            </a:pPr>
            <a:r>
              <a:rPr lang="en-US"/>
              <a:t>Source: </a:t>
            </a:r>
            <a:r>
              <a:rPr lang="en-US" u="sng">
                <a:solidFill>
                  <a:schemeClr val="hlink"/>
                </a:solidFill>
                <a:hlinkClick r:id="rId3"/>
              </a:rPr>
              <a:t>https://theness.com/neurologicablog/index.php/follow-up-on-bems-psi-research/</a:t>
            </a:r>
            <a:endParaRPr/>
          </a:p>
          <a:p>
            <a:pPr marL="171450" lvl="0" indent="-171450" algn="l" rtl="0">
              <a:lnSpc>
                <a:spcPct val="100000"/>
              </a:lnSpc>
              <a:spcBef>
                <a:spcPts val="0"/>
              </a:spcBef>
              <a:spcAft>
                <a:spcPts val="0"/>
              </a:spcAft>
              <a:buSzPts val="1400"/>
              <a:buFont typeface="Arial"/>
              <a:buChar char="•"/>
            </a:pPr>
            <a:r>
              <a:rPr lang="en-US"/>
              <a:t>Source: </a:t>
            </a:r>
            <a:r>
              <a:rPr lang="en-US" u="sng">
                <a:solidFill>
                  <a:schemeClr val="hlink"/>
                </a:solidFill>
                <a:hlinkClick r:id="rId4"/>
              </a:rPr>
              <a:t>https://replicationindex.com/2018/01/05/bem-retraction/</a:t>
            </a:r>
            <a:endParaRPr/>
          </a:p>
          <a:p>
            <a:pPr marL="171450" lvl="0" indent="-82550" algn="l" rtl="0">
              <a:lnSpc>
                <a:spcPct val="100000"/>
              </a:lnSpc>
              <a:spcBef>
                <a:spcPts val="0"/>
              </a:spcBef>
              <a:spcAft>
                <a:spcPts val="0"/>
              </a:spcAft>
              <a:buSzPts val="1400"/>
              <a:buFont typeface="Arial"/>
              <a:buNone/>
            </a:pPr>
            <a:endParaRPr/>
          </a:p>
          <a:p>
            <a:pPr marL="457200" marR="0" lvl="0" indent="-228600" algn="l" rtl="0">
              <a:lnSpc>
                <a:spcPct val="100000"/>
              </a:lnSpc>
              <a:spcBef>
                <a:spcPts val="0"/>
              </a:spcBef>
              <a:spcAft>
                <a:spcPts val="0"/>
              </a:spcAft>
              <a:buSzPts val="1400"/>
              <a:buNone/>
            </a:pPr>
            <a:br>
              <a:rPr lang="en-US"/>
            </a:br>
            <a:endParaRPr/>
          </a:p>
          <a:p>
            <a:pPr marL="457200" marR="0" lvl="0" indent="-228600" algn="l" rtl="0">
              <a:lnSpc>
                <a:spcPct val="100000"/>
              </a:lnSpc>
              <a:spcBef>
                <a:spcPts val="0"/>
              </a:spcBef>
              <a:spcAft>
                <a:spcPts val="0"/>
              </a:spcAft>
              <a:buSzPts val="1400"/>
              <a:buNone/>
            </a:pPr>
            <a:br>
              <a:rPr lang="en-US"/>
            </a:br>
            <a:endParaRPr/>
          </a:p>
          <a:p>
            <a:pPr marL="171450" lvl="0" indent="-82550" algn="l" rtl="0">
              <a:lnSpc>
                <a:spcPct val="100000"/>
              </a:lnSpc>
              <a:spcBef>
                <a:spcPts val="0"/>
              </a:spcBef>
              <a:spcAft>
                <a:spcPts val="0"/>
              </a:spcAft>
              <a:buSzPts val="1400"/>
              <a:buFont typeface="Arial"/>
              <a:buNone/>
            </a:pPr>
            <a:endParaRPr/>
          </a:p>
        </p:txBody>
      </p:sp>
      <p:sp>
        <p:nvSpPr>
          <p:cNvPr id="1982" name="Google Shape;1982;p3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59</a:t>
            </a:fld>
            <a:endParaRPr kumimoji="0" sz="12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9" name="Google Shape;1399;p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note that our tips are based in theory. </a:t>
            </a:r>
            <a:endParaRPr/>
          </a:p>
          <a:p>
            <a:pPr marL="171450" lvl="0" indent="-171450" algn="l" rtl="0">
              <a:lnSpc>
                <a:spcPct val="100000"/>
              </a:lnSpc>
              <a:spcBef>
                <a:spcPts val="0"/>
              </a:spcBef>
              <a:spcAft>
                <a:spcPts val="0"/>
              </a:spcAft>
              <a:buClr>
                <a:schemeClr val="dk1"/>
              </a:buClr>
              <a:buSzPts val="1200"/>
              <a:buFont typeface="Arial"/>
              <a:buChar char="•"/>
            </a:pPr>
            <a:r>
              <a:rPr lang="en-US" b="1"/>
              <a:t>TELL</a:t>
            </a:r>
            <a:r>
              <a:rPr lang="en-US"/>
              <a:t> students that additional resources can be found in their participant guide. </a:t>
            </a:r>
            <a:endParaRPr/>
          </a:p>
        </p:txBody>
      </p:sp>
      <p:sp>
        <p:nvSpPr>
          <p:cNvPr id="1400" name="Google Shape;1400;p10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6</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p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0" name="Google Shape;1990;p1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list questions that you should ask if you want to be a good consumer of statistics. </a:t>
            </a:r>
            <a:endParaRPr/>
          </a:p>
        </p:txBody>
      </p:sp>
      <p:sp>
        <p:nvSpPr>
          <p:cNvPr id="1991" name="Google Shape;1991;p1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60</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Google Shape;1997;p3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8" name="Google Shape;1998;p3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indicate that we will talk about misleading statistics first. </a:t>
            </a:r>
            <a:endParaRPr/>
          </a:p>
        </p:txBody>
      </p:sp>
      <p:sp>
        <p:nvSpPr>
          <p:cNvPr id="1999" name="Google Shape;1999;p3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61</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p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5" name="Google Shape;2005;p1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for students to think about what the visual distortion is. </a:t>
            </a:r>
            <a:endParaRPr/>
          </a:p>
          <a:p>
            <a:pPr marL="171450" lvl="0" indent="-171450" algn="l" rtl="0">
              <a:lnSpc>
                <a:spcPct val="100000"/>
              </a:lnSpc>
              <a:spcBef>
                <a:spcPts val="0"/>
              </a:spcBef>
              <a:spcAft>
                <a:spcPts val="0"/>
              </a:spcAft>
              <a:buClr>
                <a:schemeClr val="dk1"/>
              </a:buClr>
              <a:buSzPts val="1200"/>
              <a:buFont typeface="Arial"/>
              <a:buChar char="•"/>
            </a:pPr>
            <a:r>
              <a:rPr lang="en-US"/>
              <a:t>The answer appears on the next slide.</a:t>
            </a:r>
            <a:endParaRPr/>
          </a:p>
        </p:txBody>
      </p:sp>
      <p:sp>
        <p:nvSpPr>
          <p:cNvPr id="2006" name="Google Shape;2006;p1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62</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p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5" name="Google Shape;2015;p1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describe the visual distortion. </a:t>
            </a:r>
            <a:endParaRPr/>
          </a:p>
        </p:txBody>
      </p:sp>
      <p:sp>
        <p:nvSpPr>
          <p:cNvPr id="2016" name="Google Shape;2016;p1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63</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3"/>
        <p:cNvGrpSpPr/>
        <p:nvPr/>
      </p:nvGrpSpPr>
      <p:grpSpPr>
        <a:xfrm>
          <a:off x="0" y="0"/>
          <a:ext cx="0" cy="0"/>
          <a:chOff x="0" y="0"/>
          <a:chExt cx="0" cy="0"/>
        </a:xfrm>
      </p:grpSpPr>
      <p:sp>
        <p:nvSpPr>
          <p:cNvPr id="2024" name="Google Shape;2024;p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5" name="Google Shape;2025;p1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for students to think about what the visual distortion is. </a:t>
            </a:r>
            <a:endParaRPr/>
          </a:p>
          <a:p>
            <a:pPr marL="171450" marR="0" lvl="0" indent="-171450" algn="l" rtl="0">
              <a:lnSpc>
                <a:spcPct val="100000"/>
              </a:lnSpc>
              <a:spcBef>
                <a:spcPts val="0"/>
              </a:spcBef>
              <a:spcAft>
                <a:spcPts val="0"/>
              </a:spcAft>
              <a:buClr>
                <a:schemeClr val="dk1"/>
              </a:buClr>
              <a:buSzPts val="1200"/>
              <a:buFont typeface="Arial"/>
              <a:buChar char="•"/>
            </a:pPr>
            <a:r>
              <a:rPr lang="en-US"/>
              <a:t>The answer appears on the next slide.</a:t>
            </a:r>
            <a:endParaRPr/>
          </a:p>
          <a:p>
            <a:pPr marL="171450" marR="0" lvl="0" indent="-9525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SzPts val="1400"/>
              <a:buNone/>
            </a:pPr>
            <a:endParaRPr/>
          </a:p>
        </p:txBody>
      </p:sp>
      <p:sp>
        <p:nvSpPr>
          <p:cNvPr id="2026" name="Google Shape;2026;p1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64</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p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5" name="Google Shape;2035;p1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describe the visual distortion. </a:t>
            </a:r>
            <a:endParaRPr/>
          </a:p>
          <a:p>
            <a:pPr marL="0" lvl="0" indent="0" algn="l" rtl="0">
              <a:lnSpc>
                <a:spcPct val="100000"/>
              </a:lnSpc>
              <a:spcBef>
                <a:spcPts val="0"/>
              </a:spcBef>
              <a:spcAft>
                <a:spcPts val="0"/>
              </a:spcAft>
              <a:buSzPts val="1400"/>
              <a:buNone/>
            </a:pPr>
            <a:endParaRPr/>
          </a:p>
        </p:txBody>
      </p:sp>
      <p:sp>
        <p:nvSpPr>
          <p:cNvPr id="2036" name="Google Shape;2036;p1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65</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5" name="Google Shape;2045;p1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for students to think about what the visual distortion is. </a:t>
            </a:r>
            <a:endParaRPr/>
          </a:p>
          <a:p>
            <a:pPr marL="171450" marR="0" lvl="0" indent="-171450" algn="l" rtl="0">
              <a:lnSpc>
                <a:spcPct val="100000"/>
              </a:lnSpc>
              <a:spcBef>
                <a:spcPts val="0"/>
              </a:spcBef>
              <a:spcAft>
                <a:spcPts val="0"/>
              </a:spcAft>
              <a:buClr>
                <a:schemeClr val="dk1"/>
              </a:buClr>
              <a:buSzPts val="1200"/>
              <a:buFont typeface="Arial"/>
              <a:buChar char="•"/>
            </a:pPr>
            <a:r>
              <a:rPr lang="en-US"/>
              <a:t>The answer appears on the next slide.</a:t>
            </a:r>
            <a:endParaRPr/>
          </a:p>
          <a:p>
            <a:pPr marL="171450" marR="0" lvl="0" indent="-9525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SzPts val="1400"/>
              <a:buNone/>
            </a:pPr>
            <a:endParaRPr/>
          </a:p>
        </p:txBody>
      </p:sp>
      <p:sp>
        <p:nvSpPr>
          <p:cNvPr id="2046" name="Google Shape;2046;p1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66</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3"/>
        <p:cNvGrpSpPr/>
        <p:nvPr/>
      </p:nvGrpSpPr>
      <p:grpSpPr>
        <a:xfrm>
          <a:off x="0" y="0"/>
          <a:ext cx="0" cy="0"/>
          <a:chOff x="0" y="0"/>
          <a:chExt cx="0" cy="0"/>
        </a:xfrm>
      </p:grpSpPr>
      <p:sp>
        <p:nvSpPr>
          <p:cNvPr id="2054" name="Google Shape;205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5" name="Google Shape;2055;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describe the visual distortion. </a:t>
            </a:r>
            <a:endParaRPr/>
          </a:p>
          <a:p>
            <a:pPr marL="0" lvl="0" indent="0" algn="l" rtl="0">
              <a:lnSpc>
                <a:spcPct val="100000"/>
              </a:lnSpc>
              <a:spcBef>
                <a:spcPts val="0"/>
              </a:spcBef>
              <a:spcAft>
                <a:spcPts val="0"/>
              </a:spcAft>
              <a:buSzPts val="1400"/>
              <a:buNone/>
            </a:pPr>
            <a:endParaRPr/>
          </a:p>
        </p:txBody>
      </p:sp>
      <p:sp>
        <p:nvSpPr>
          <p:cNvPr id="2056" name="Google Shape;2056;p1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67</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5" name="Google Shape;2065;p1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latin typeface="Century Gothic"/>
                <a:ea typeface="Century Gothic"/>
                <a:cs typeface="Century Gothic"/>
                <a:sym typeface="Century Gothic"/>
              </a:rPr>
              <a:t>The purpose of this slide is for students to think about what the visual distortion is. </a:t>
            </a:r>
            <a:endParaRPr>
              <a:latin typeface="Century Gothic"/>
              <a:ea typeface="Century Gothic"/>
              <a:cs typeface="Century Gothic"/>
              <a:sym typeface="Century Gothic"/>
            </a:endParaRPr>
          </a:p>
          <a:p>
            <a:pPr marL="171450" marR="0" lvl="0" indent="-171450" algn="l" rtl="0">
              <a:lnSpc>
                <a:spcPct val="100000"/>
              </a:lnSpc>
              <a:spcBef>
                <a:spcPts val="0"/>
              </a:spcBef>
              <a:spcAft>
                <a:spcPts val="0"/>
              </a:spcAft>
              <a:buClr>
                <a:schemeClr val="dk1"/>
              </a:buClr>
              <a:buSzPts val="1200"/>
              <a:buFont typeface="Arial"/>
              <a:buChar char="•"/>
            </a:pPr>
            <a:r>
              <a:rPr lang="en-US">
                <a:latin typeface="Century Gothic"/>
                <a:ea typeface="Century Gothic"/>
                <a:cs typeface="Century Gothic"/>
                <a:sym typeface="Century Gothic"/>
              </a:rPr>
              <a:t>The answer appears on the next slide.</a:t>
            </a:r>
            <a:endParaRPr>
              <a:latin typeface="Century Gothic"/>
              <a:ea typeface="Century Gothic"/>
              <a:cs typeface="Century Gothic"/>
              <a:sym typeface="Century Gothic"/>
            </a:endParaRPr>
          </a:p>
          <a:p>
            <a:pPr marL="171450" lvl="0" indent="-171450" algn="l" rtl="0">
              <a:lnSpc>
                <a:spcPct val="100000"/>
              </a:lnSpc>
              <a:spcBef>
                <a:spcPts val="0"/>
              </a:spcBef>
              <a:spcAft>
                <a:spcPts val="0"/>
              </a:spcAft>
              <a:buClr>
                <a:schemeClr val="dk1"/>
              </a:buClr>
              <a:buSzPts val="1200"/>
              <a:buFont typeface="Arial"/>
              <a:buChar char="•"/>
            </a:pPr>
            <a:r>
              <a:rPr lang="en-US">
                <a:latin typeface="Century Gothic"/>
                <a:ea typeface="Century Gothic"/>
                <a:cs typeface="Century Gothic"/>
                <a:sym typeface="Century Gothic"/>
              </a:rPr>
              <a:t>Source: https://www.gov.uk/government/publications/a-bite-sized-guide-to-visualising-data-a-dstl-biscuit-book/a-bite-sized-guide-to-visualising-data</a:t>
            </a:r>
            <a:endParaRPr>
              <a:latin typeface="Century Gothic"/>
              <a:ea typeface="Century Gothic"/>
              <a:cs typeface="Century Gothic"/>
              <a:sym typeface="Century Gothic"/>
            </a:endParaRPr>
          </a:p>
        </p:txBody>
      </p:sp>
      <p:sp>
        <p:nvSpPr>
          <p:cNvPr id="2066" name="Google Shape;2066;p1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68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3"/>
        <p:cNvGrpSpPr/>
        <p:nvPr/>
      </p:nvGrpSpPr>
      <p:grpSpPr>
        <a:xfrm>
          <a:off x="0" y="0"/>
          <a:ext cx="0" cy="0"/>
          <a:chOff x="0" y="0"/>
          <a:chExt cx="0" cy="0"/>
        </a:xfrm>
      </p:grpSpPr>
      <p:sp>
        <p:nvSpPr>
          <p:cNvPr id="2074" name="Google Shape;2074;p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5" name="Google Shape;2075;p1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latin typeface="Century Gothic"/>
                <a:ea typeface="Century Gothic"/>
                <a:cs typeface="Century Gothic"/>
                <a:sym typeface="Century Gothic"/>
              </a:rPr>
              <a:t>The purpos</a:t>
            </a:r>
            <a:endParaRPr>
              <a:latin typeface="Century Gothic"/>
              <a:ea typeface="Century Gothic"/>
              <a:cs typeface="Century Gothic"/>
              <a:sym typeface="Century Gothic"/>
            </a:endParaRPr>
          </a:p>
          <a:p>
            <a:pPr marL="171450" marR="0" lvl="0" indent="-171450" algn="l" rtl="0">
              <a:lnSpc>
                <a:spcPct val="100000"/>
              </a:lnSpc>
              <a:spcBef>
                <a:spcPts val="0"/>
              </a:spcBef>
              <a:spcAft>
                <a:spcPts val="0"/>
              </a:spcAft>
              <a:buClr>
                <a:schemeClr val="dk1"/>
              </a:buClr>
              <a:buSzPts val="1200"/>
              <a:buFont typeface="Arial"/>
              <a:buChar char="•"/>
            </a:pPr>
            <a:r>
              <a:rPr lang="en-US">
                <a:latin typeface="Century Gothic"/>
                <a:ea typeface="Century Gothic"/>
                <a:cs typeface="Century Gothic"/>
                <a:sym typeface="Century Gothic"/>
              </a:rPr>
              <a:t>Source; https://www.gov.uk/government/publications/a-bite-sized-guide-to-visualising-data-a-dstl-biscuit-book/a-bite-sized-guide-to-visualising-datae of this slide is to describe the visual distortion. </a:t>
            </a:r>
            <a:endParaRPr>
              <a:latin typeface="Century Gothic"/>
              <a:ea typeface="Century Gothic"/>
              <a:cs typeface="Century Gothic"/>
              <a:sym typeface="Century Gothic"/>
            </a:endParaRPr>
          </a:p>
        </p:txBody>
      </p:sp>
      <p:sp>
        <p:nvSpPr>
          <p:cNvPr id="2076" name="Google Shape;2076;p1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69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9" name="Google Shape;1409;p1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The purpose of this slide is to describe the theory behind the tip and how it can be enacted.</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In the above images, making the background much lighter and washing out other countries makes the viewer not focus on the oceans and other countries in background</a:t>
            </a:r>
            <a:endParaRPr/>
          </a:p>
        </p:txBody>
      </p:sp>
      <p:sp>
        <p:nvSpPr>
          <p:cNvPr id="1410" name="Google Shape;1410;p10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7</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p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5" name="Google Shape;2085;p1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for students to think about what the visual distortion is. </a:t>
            </a:r>
            <a:endParaRPr/>
          </a:p>
          <a:p>
            <a:pPr marL="171450" marR="0" lvl="0" indent="-171450" algn="l" rtl="0">
              <a:lnSpc>
                <a:spcPct val="100000"/>
              </a:lnSpc>
              <a:spcBef>
                <a:spcPts val="0"/>
              </a:spcBef>
              <a:spcAft>
                <a:spcPts val="0"/>
              </a:spcAft>
              <a:buClr>
                <a:schemeClr val="dk1"/>
              </a:buClr>
              <a:buSzPts val="1200"/>
              <a:buFont typeface="Arial"/>
              <a:buChar char="•"/>
            </a:pPr>
            <a:r>
              <a:rPr lang="en-US"/>
              <a:t>The answer appears on the next slide.</a:t>
            </a:r>
            <a:endParaRPr/>
          </a:p>
          <a:p>
            <a:pPr marL="171450" marR="0" lvl="0" indent="-9525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SzPts val="1400"/>
              <a:buNone/>
            </a:pPr>
            <a:endParaRPr/>
          </a:p>
        </p:txBody>
      </p:sp>
      <p:sp>
        <p:nvSpPr>
          <p:cNvPr id="2086" name="Google Shape;2086;p1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70</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p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5" name="Google Shape;2095;p1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describe the visual distortion. </a:t>
            </a:r>
            <a:endParaRPr/>
          </a:p>
          <a:p>
            <a:pPr marL="0" lvl="0" indent="0" algn="l" rtl="0">
              <a:lnSpc>
                <a:spcPct val="100000"/>
              </a:lnSpc>
              <a:spcBef>
                <a:spcPts val="0"/>
              </a:spcBef>
              <a:spcAft>
                <a:spcPts val="0"/>
              </a:spcAft>
              <a:buSzPts val="1400"/>
              <a:buNone/>
            </a:pPr>
            <a:endParaRPr/>
          </a:p>
        </p:txBody>
      </p:sp>
      <p:sp>
        <p:nvSpPr>
          <p:cNvPr id="2096" name="Google Shape;2096;p1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71</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4"/>
        <p:cNvGrpSpPr/>
        <p:nvPr/>
      </p:nvGrpSpPr>
      <p:grpSpPr>
        <a:xfrm>
          <a:off x="0" y="0"/>
          <a:ext cx="0" cy="0"/>
          <a:chOff x="0" y="0"/>
          <a:chExt cx="0" cy="0"/>
        </a:xfrm>
      </p:grpSpPr>
      <p:sp>
        <p:nvSpPr>
          <p:cNvPr id="2105" name="Google Shape;2105;p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6" name="Google Shape;2106;p1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for students to think about what the visual distortion is. </a:t>
            </a:r>
            <a:endParaRPr/>
          </a:p>
          <a:p>
            <a:pPr marL="171450" marR="0" lvl="0" indent="-171450" algn="l" rtl="0">
              <a:lnSpc>
                <a:spcPct val="100000"/>
              </a:lnSpc>
              <a:spcBef>
                <a:spcPts val="0"/>
              </a:spcBef>
              <a:spcAft>
                <a:spcPts val="0"/>
              </a:spcAft>
              <a:buClr>
                <a:schemeClr val="dk1"/>
              </a:buClr>
              <a:buSzPts val="1200"/>
              <a:buFont typeface="Arial"/>
              <a:buChar char="•"/>
            </a:pPr>
            <a:r>
              <a:rPr lang="en-US"/>
              <a:t>The answer appears on the next slide.</a:t>
            </a:r>
            <a:endParaRPr/>
          </a:p>
          <a:p>
            <a:pPr marL="171450" marR="0" lvl="0" indent="-9525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SzPts val="1400"/>
              <a:buNone/>
            </a:pPr>
            <a:endParaRPr/>
          </a:p>
        </p:txBody>
      </p:sp>
      <p:sp>
        <p:nvSpPr>
          <p:cNvPr id="2107" name="Google Shape;2107;p1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72</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p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6" name="Google Shape;2116;p1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describe the visual distortion. </a:t>
            </a:r>
            <a:endParaRPr/>
          </a:p>
          <a:p>
            <a:pPr marL="0" lvl="0" indent="0" algn="l" rtl="0">
              <a:lnSpc>
                <a:spcPct val="100000"/>
              </a:lnSpc>
              <a:spcBef>
                <a:spcPts val="0"/>
              </a:spcBef>
              <a:spcAft>
                <a:spcPts val="0"/>
              </a:spcAft>
              <a:buSzPts val="1400"/>
              <a:buNone/>
            </a:pPr>
            <a:endParaRPr/>
          </a:p>
        </p:txBody>
      </p:sp>
      <p:sp>
        <p:nvSpPr>
          <p:cNvPr id="2117" name="Google Shape;2117;p1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73</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3"/>
        <p:cNvGrpSpPr/>
        <p:nvPr/>
      </p:nvGrpSpPr>
      <p:grpSpPr>
        <a:xfrm>
          <a:off x="0" y="0"/>
          <a:ext cx="0" cy="0"/>
          <a:chOff x="0" y="0"/>
          <a:chExt cx="0" cy="0"/>
        </a:xfrm>
      </p:grpSpPr>
      <p:sp>
        <p:nvSpPr>
          <p:cNvPr id="2124" name="Google Shape;2124;p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5" name="Google Shape;2125;p1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for students to think about what the visual distortion is. </a:t>
            </a:r>
            <a:endParaRPr/>
          </a:p>
          <a:p>
            <a:pPr marL="171450" marR="0" lvl="0" indent="-171450" algn="l" rtl="0">
              <a:lnSpc>
                <a:spcPct val="100000"/>
              </a:lnSpc>
              <a:spcBef>
                <a:spcPts val="0"/>
              </a:spcBef>
              <a:spcAft>
                <a:spcPts val="0"/>
              </a:spcAft>
              <a:buClr>
                <a:schemeClr val="dk1"/>
              </a:buClr>
              <a:buSzPts val="1200"/>
              <a:buFont typeface="Arial"/>
              <a:buChar char="•"/>
            </a:pPr>
            <a:r>
              <a:rPr lang="en-US"/>
              <a:t>The answer appears on the next slide.</a:t>
            </a:r>
            <a:endParaRPr/>
          </a:p>
          <a:p>
            <a:pPr marL="171450" marR="0" lvl="0" indent="-9525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SzPts val="1400"/>
              <a:buNone/>
            </a:pPr>
            <a:endParaRPr/>
          </a:p>
        </p:txBody>
      </p:sp>
      <p:sp>
        <p:nvSpPr>
          <p:cNvPr id="2126" name="Google Shape;2126;p1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74</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p3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4" name="Google Shape;2134;p3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0"/>
        <p:cNvGrpSpPr/>
        <p:nvPr/>
      </p:nvGrpSpPr>
      <p:grpSpPr>
        <a:xfrm>
          <a:off x="0" y="0"/>
          <a:ext cx="0" cy="0"/>
          <a:chOff x="0" y="0"/>
          <a:chExt cx="0" cy="0"/>
        </a:xfrm>
      </p:grpSpPr>
      <p:sp>
        <p:nvSpPr>
          <p:cNvPr id="2141" name="Google Shape;2141;p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2" name="Google Shape;2142;p1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recap the section.</a:t>
            </a:r>
            <a:endParaRPr/>
          </a:p>
          <a:p>
            <a:pPr marL="171450" lvl="0" indent="-9525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SzPts val="1400"/>
              <a:buNone/>
            </a:pPr>
            <a:endParaRPr/>
          </a:p>
        </p:txBody>
      </p:sp>
      <p:sp>
        <p:nvSpPr>
          <p:cNvPr id="2143" name="Google Shape;2143;p1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76</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p3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51" name="Google Shape;2151;p3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Google Shape;2157;p3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58" name="Google Shape;2158;p3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p3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4" name="Google Shape;2164;p3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9" name="Google Shape;1419;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The purpose of this slide is to describe the theory behind the tip and how it can be enacted.</a:t>
            </a:r>
            <a:endParaRPr/>
          </a:p>
          <a:p>
            <a:pPr marL="171450" lvl="0" indent="-171450" algn="l" rtl="0">
              <a:lnSpc>
                <a:spcPct val="100000"/>
              </a:lnSpc>
              <a:spcBef>
                <a:spcPts val="0"/>
              </a:spcBef>
              <a:spcAft>
                <a:spcPts val="0"/>
              </a:spcAft>
              <a:buClr>
                <a:schemeClr val="dk1"/>
              </a:buClr>
              <a:buSzPts val="1200"/>
              <a:buFont typeface="Arial"/>
              <a:buChar char="•"/>
            </a:pPr>
            <a:r>
              <a:rPr lang="en-US" b="1"/>
              <a:t>ASK</a:t>
            </a:r>
            <a:r>
              <a:rPr lang="en-US"/>
              <a:t> students to think about when one chart might be better than the other. ANSWER: if employees need to find their names go A-Z; if management is making decisions, go by value</a:t>
            </a:r>
            <a:endParaRPr/>
          </a:p>
        </p:txBody>
      </p:sp>
      <p:sp>
        <p:nvSpPr>
          <p:cNvPr id="1420" name="Google Shape;1420;p1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8</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p3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1" name="Google Shape;2171;p3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82550" algn="l" rtl="0">
              <a:lnSpc>
                <a:spcPct val="100000"/>
              </a:lnSpc>
              <a:spcBef>
                <a:spcPts val="0"/>
              </a:spcBef>
              <a:spcAft>
                <a:spcPts val="0"/>
              </a:spcAft>
              <a:buSzPts val="1400"/>
              <a:buFont typeface="Lato"/>
              <a:buNone/>
            </a:pPr>
            <a:endParaRPr/>
          </a:p>
        </p:txBody>
      </p:sp>
      <p:sp>
        <p:nvSpPr>
          <p:cNvPr id="2172" name="Google Shape;2172;p3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80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p:cNvGrpSpPr/>
        <p:nvPr/>
      </p:nvGrpSpPr>
      <p:grpSpPr>
        <a:xfrm>
          <a:off x="0" y="0"/>
          <a:ext cx="0" cy="0"/>
          <a:chOff x="0" y="0"/>
          <a:chExt cx="0" cy="0"/>
        </a:xfrm>
      </p:grpSpPr>
      <p:sp>
        <p:nvSpPr>
          <p:cNvPr id="2179" name="Google Shape;2179;p3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0" name="Google Shape;2180;p3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Lato"/>
              <a:buChar char="•"/>
            </a:pPr>
            <a:r>
              <a:rPr lang="en-US">
                <a:latin typeface="Century Gothic"/>
                <a:ea typeface="Century Gothic"/>
                <a:cs typeface="Century Gothic"/>
                <a:sym typeface="Century Gothic"/>
              </a:rPr>
              <a:t>The purpose of this slide is to indicate the start of the section.</a:t>
            </a:r>
            <a:endParaRPr/>
          </a:p>
        </p:txBody>
      </p:sp>
      <p:sp>
        <p:nvSpPr>
          <p:cNvPr id="2181" name="Google Shape;2181;p3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81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p3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8" name="Google Shape;2188;p3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define data storytelling. Each of these five parts will be explored in greater detail in the material to come, beginning with how to focus on and refine an insight.</a:t>
            </a:r>
            <a:endParaRPr/>
          </a:p>
          <a:p>
            <a:pPr marL="171450" marR="0" lvl="0" indent="-171450" algn="l" rtl="0">
              <a:lnSpc>
                <a:spcPct val="100000"/>
              </a:lnSpc>
              <a:spcBef>
                <a:spcPts val="0"/>
              </a:spcBef>
              <a:spcAft>
                <a:spcPts val="0"/>
              </a:spcAft>
              <a:buClr>
                <a:schemeClr val="dk1"/>
              </a:buClr>
              <a:buSzPts val="1200"/>
              <a:buFont typeface="Arial"/>
              <a:buChar char="•"/>
            </a:pPr>
            <a:r>
              <a:rPr lang="en-US" b="1"/>
              <a:t>REMIND </a:t>
            </a:r>
            <a:r>
              <a:rPr lang="en-US" b="0"/>
              <a:t>students that while much of the past two days have focused on the </a:t>
            </a:r>
            <a:r>
              <a:rPr lang="en-US" b="1"/>
              <a:t>HOW</a:t>
            </a:r>
            <a:r>
              <a:rPr lang="en-US" b="0"/>
              <a:t> of data visualization, telling a good story demands lots of thinking about the </a:t>
            </a:r>
            <a:r>
              <a:rPr lang="en-US" b="1"/>
              <a:t>WHO </a:t>
            </a:r>
            <a:r>
              <a:rPr lang="en-US" b="0"/>
              <a:t>(the audience) and the </a:t>
            </a:r>
            <a:r>
              <a:rPr lang="en-US" b="1"/>
              <a:t>WHAT </a:t>
            </a:r>
            <a:r>
              <a:rPr lang="en-US" b="0"/>
              <a:t>(the insight / outcome and course of action).</a:t>
            </a:r>
            <a:endParaRPr b="1"/>
          </a:p>
          <a:p>
            <a:pPr marL="171450" lvl="0" indent="-95250" algn="l" rtl="0">
              <a:lnSpc>
                <a:spcPct val="100000"/>
              </a:lnSpc>
              <a:spcBef>
                <a:spcPts val="0"/>
              </a:spcBef>
              <a:spcAft>
                <a:spcPts val="0"/>
              </a:spcAft>
              <a:buClr>
                <a:schemeClr val="dk1"/>
              </a:buClr>
              <a:buSzPts val="1200"/>
              <a:buFont typeface="Arial"/>
              <a:buNone/>
            </a:pPr>
            <a:endParaRPr/>
          </a:p>
        </p:txBody>
      </p:sp>
      <p:sp>
        <p:nvSpPr>
          <p:cNvPr id="2189" name="Google Shape;2189;p3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82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p3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7" name="Google Shape;2197;p3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Font typeface="Arial"/>
              <a:buChar char="•"/>
            </a:pPr>
            <a:r>
              <a:rPr lang="en-US"/>
              <a:t>The purpose of this slide is to describe the relationship between data stories and their component data visualizations. Data stories are often more than the sum of their data viz parts because of sequence, explanatory text, and iconography / other images.</a:t>
            </a:r>
            <a:endParaRPr/>
          </a:p>
        </p:txBody>
      </p:sp>
      <p:sp>
        <p:nvSpPr>
          <p:cNvPr id="2198" name="Google Shape;2198;p3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83</a:t>
            </a:fld>
            <a:endParaRPr kumimoji="0" sz="12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p3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5" name="Google Shape;2205;p3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US"/>
              <a:t>The purpose of this slide is to emphasize the potential advantages stories have over visualizations without a storytelling framework.</a:t>
            </a:r>
            <a:endParaRPr/>
          </a:p>
        </p:txBody>
      </p:sp>
      <p:sp>
        <p:nvSpPr>
          <p:cNvPr id="2206" name="Google Shape;2206;p3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84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1"/>
        <p:cNvGrpSpPr/>
        <p:nvPr/>
      </p:nvGrpSpPr>
      <p:grpSpPr>
        <a:xfrm>
          <a:off x="0" y="0"/>
          <a:ext cx="0" cy="0"/>
          <a:chOff x="0" y="0"/>
          <a:chExt cx="0" cy="0"/>
        </a:xfrm>
      </p:grpSpPr>
      <p:sp>
        <p:nvSpPr>
          <p:cNvPr id="2212" name="Google Shape;2212;p3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3" name="Google Shape;2213;p3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US"/>
              <a:t>The purpose of this slide is to focus on how stories can help mitigate problematic insights. </a:t>
            </a:r>
            <a:r>
              <a:rPr lang="en-US" b="1"/>
              <a:t>EXPLAIN </a:t>
            </a:r>
            <a:r>
              <a:rPr lang="en-US" b="0"/>
              <a:t>that</a:t>
            </a:r>
            <a:r>
              <a:rPr lang="en-US"/>
              <a:t> not every insight is going to be welcome to your audience.</a:t>
            </a:r>
            <a:endParaRPr/>
          </a:p>
          <a:p>
            <a:pPr marL="171450" lvl="0" indent="-171450" algn="l" rtl="0">
              <a:lnSpc>
                <a:spcPct val="100000"/>
              </a:lnSpc>
              <a:spcBef>
                <a:spcPts val="0"/>
              </a:spcBef>
              <a:spcAft>
                <a:spcPts val="0"/>
              </a:spcAft>
              <a:buSzPts val="1400"/>
              <a:buFont typeface="Arial"/>
              <a:buChar char="•"/>
            </a:pPr>
            <a:r>
              <a:rPr lang="en-US"/>
              <a:t>The chart continues on the following slide.</a:t>
            </a:r>
            <a:endParaRPr/>
          </a:p>
        </p:txBody>
      </p:sp>
      <p:sp>
        <p:nvSpPr>
          <p:cNvPr id="2214" name="Google Shape;2214;p3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85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p3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3" name="Google Shape;2223;p3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US"/>
              <a:t>The purpose of this slide is to continue accounting for how stories can help mitigate problematic insights.</a:t>
            </a:r>
            <a:endParaRPr/>
          </a:p>
        </p:txBody>
      </p:sp>
      <p:sp>
        <p:nvSpPr>
          <p:cNvPr id="2224" name="Google Shape;2224;p3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86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1"/>
        <p:cNvGrpSpPr/>
        <p:nvPr/>
      </p:nvGrpSpPr>
      <p:grpSpPr>
        <a:xfrm>
          <a:off x="0" y="0"/>
          <a:ext cx="0" cy="0"/>
          <a:chOff x="0" y="0"/>
          <a:chExt cx="0" cy="0"/>
        </a:xfrm>
      </p:grpSpPr>
      <p:sp>
        <p:nvSpPr>
          <p:cNvPr id="2232" name="Google Shape;2232;p3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3" name="Google Shape;2233;p3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introduce the overall process we will encourage students to use to develop data stories.</a:t>
            </a:r>
            <a:endParaRPr/>
          </a:p>
          <a:p>
            <a:pPr marL="171450" marR="0" lvl="0" indent="-171450" algn="l" rtl="0">
              <a:lnSpc>
                <a:spcPct val="100000"/>
              </a:lnSpc>
              <a:spcBef>
                <a:spcPts val="0"/>
              </a:spcBef>
              <a:spcAft>
                <a:spcPts val="0"/>
              </a:spcAft>
              <a:buClr>
                <a:schemeClr val="dk1"/>
              </a:buClr>
              <a:buSzPts val="1200"/>
              <a:buFont typeface="Arial"/>
              <a:buChar char="•"/>
            </a:pPr>
            <a:r>
              <a:rPr lang="en-US" b="1"/>
              <a:t>EXPLAIN</a:t>
            </a:r>
            <a:r>
              <a:rPr lang="en-US" b="0"/>
              <a:t> that data storytelling blends the science of data visualization with the art of narrative communication.</a:t>
            </a:r>
            <a:endParaRPr/>
          </a:p>
          <a:p>
            <a:pPr marL="171450" marR="0" lvl="0" indent="-171450" algn="l" rtl="0">
              <a:lnSpc>
                <a:spcPct val="100000"/>
              </a:lnSpc>
              <a:spcBef>
                <a:spcPts val="0"/>
              </a:spcBef>
              <a:spcAft>
                <a:spcPts val="0"/>
              </a:spcAft>
              <a:buClr>
                <a:schemeClr val="dk1"/>
              </a:buClr>
              <a:buSzPts val="1200"/>
              <a:buFont typeface="Arial"/>
              <a:buChar char="•"/>
            </a:pPr>
            <a:r>
              <a:rPr lang="en-US" b="1"/>
              <a:t>REASSURE </a:t>
            </a:r>
            <a:r>
              <a:rPr lang="en-US" b="0"/>
              <a:t>students that following these five steps will help them to create data stories efficiently, focusing on one building block at a time.</a:t>
            </a:r>
            <a:endParaRPr/>
          </a:p>
          <a:p>
            <a:pPr marL="171450" marR="0" lvl="0" indent="-171450" algn="l" rtl="0">
              <a:lnSpc>
                <a:spcPct val="100000"/>
              </a:lnSpc>
              <a:spcBef>
                <a:spcPts val="0"/>
              </a:spcBef>
              <a:spcAft>
                <a:spcPts val="0"/>
              </a:spcAft>
              <a:buClr>
                <a:schemeClr val="dk1"/>
              </a:buClr>
              <a:buSzPts val="1200"/>
              <a:buFont typeface="Arial"/>
              <a:buChar char="•"/>
            </a:pPr>
            <a:r>
              <a:rPr lang="en-US" b="1"/>
              <a:t>CLARIFY </a:t>
            </a:r>
            <a:r>
              <a:rPr lang="en-US" b="0"/>
              <a:t>that the </a:t>
            </a:r>
            <a:r>
              <a:rPr lang="en-US" b="1" i="1"/>
              <a:t>orange</a:t>
            </a:r>
            <a:r>
              <a:rPr lang="en-US" b="0"/>
              <a:t> arrows represent that sequence. But the </a:t>
            </a:r>
            <a:r>
              <a:rPr lang="en-US" b="1" i="1"/>
              <a:t>light blue</a:t>
            </a:r>
            <a:r>
              <a:rPr lang="en-US" b="0"/>
              <a:t> arrows are important too. If at any point in the process you need to return to a previous step to help get more clarity on the story you’re trying to tell, that’s okay. Just be sure to follow back through in order, rather than try to skip around.</a:t>
            </a:r>
            <a:endParaRPr b="1"/>
          </a:p>
        </p:txBody>
      </p:sp>
      <p:sp>
        <p:nvSpPr>
          <p:cNvPr id="2234" name="Google Shape;2234;p3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87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p:cNvGrpSpPr/>
        <p:nvPr/>
      </p:nvGrpSpPr>
      <p:grpSpPr>
        <a:xfrm>
          <a:off x="0" y="0"/>
          <a:ext cx="0" cy="0"/>
          <a:chOff x="0" y="0"/>
          <a:chExt cx="0" cy="0"/>
        </a:xfrm>
      </p:grpSpPr>
      <p:sp>
        <p:nvSpPr>
          <p:cNvPr id="2254" name="Google Shape;2254;p32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400"/>
              <a:buFont typeface="Arial"/>
              <a:buChar char="•"/>
            </a:pPr>
            <a:r>
              <a:rPr lang="en-US"/>
              <a:t>The purpose of this slide is to introduce the next section. </a:t>
            </a:r>
            <a:endParaRPr/>
          </a:p>
        </p:txBody>
      </p:sp>
      <p:sp>
        <p:nvSpPr>
          <p:cNvPr id="2255" name="Google Shape;2255;p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9"/>
        <p:cNvGrpSpPr/>
        <p:nvPr/>
      </p:nvGrpSpPr>
      <p:grpSpPr>
        <a:xfrm>
          <a:off x="0" y="0"/>
          <a:ext cx="0" cy="0"/>
          <a:chOff x="0" y="0"/>
          <a:chExt cx="0" cy="0"/>
        </a:xfrm>
      </p:grpSpPr>
      <p:sp>
        <p:nvSpPr>
          <p:cNvPr id="2260" name="Google Shape;2260;p3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1" name="Google Shape;2261;p3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reveal the first step of data storytelling: REFINING YOUR INSIGHT.</a:t>
            </a:r>
            <a:endParaRPr/>
          </a:p>
          <a:p>
            <a:pPr marL="171450" marR="0" lvl="0" indent="-171450" algn="l" rtl="0">
              <a:lnSpc>
                <a:spcPct val="100000"/>
              </a:lnSpc>
              <a:spcBef>
                <a:spcPts val="0"/>
              </a:spcBef>
              <a:spcAft>
                <a:spcPts val="0"/>
              </a:spcAft>
              <a:buClr>
                <a:schemeClr val="dk1"/>
              </a:buClr>
              <a:buSzPts val="1200"/>
              <a:buFont typeface="Arial"/>
              <a:buChar char="•"/>
            </a:pPr>
            <a:r>
              <a:rPr lang="en-US" b="1"/>
              <a:t>EXPLAIN</a:t>
            </a:r>
            <a:r>
              <a:rPr lang="en-US" b="0"/>
              <a:t> that students should begin building their data stories </a:t>
            </a:r>
            <a:r>
              <a:rPr lang="en-US" b="1"/>
              <a:t>in the middle</a:t>
            </a:r>
            <a:r>
              <a:rPr lang="en-US" b="0"/>
              <a:t> rather than at the beginning. It sounds counterintuitive. But the most important part of the story, the big key takeaway, doesn’t generally come at the beginning.</a:t>
            </a:r>
            <a:endParaRPr/>
          </a:p>
          <a:p>
            <a:pPr marL="171450" marR="0" lvl="0" indent="-171450" algn="l" rtl="0">
              <a:lnSpc>
                <a:spcPct val="100000"/>
              </a:lnSpc>
              <a:spcBef>
                <a:spcPts val="0"/>
              </a:spcBef>
              <a:spcAft>
                <a:spcPts val="0"/>
              </a:spcAft>
              <a:buClr>
                <a:schemeClr val="dk1"/>
              </a:buClr>
              <a:buSzPts val="1200"/>
              <a:buFont typeface="Arial"/>
              <a:buChar char="•"/>
            </a:pPr>
            <a:r>
              <a:rPr lang="en-US" b="1"/>
              <a:t>REMIND</a:t>
            </a:r>
            <a:r>
              <a:rPr lang="en-US" b="0"/>
              <a:t> students that the whole point of visualizing their data was to generate an insight, so it makes sense to begin with what they already have in hand.</a:t>
            </a:r>
            <a:endParaRPr b="1"/>
          </a:p>
        </p:txBody>
      </p:sp>
      <p:sp>
        <p:nvSpPr>
          <p:cNvPr id="2262" name="Google Shape;2262;p3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89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1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The purpose of this slide is to describe the theory behind the tip and how it can be enacted.</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a:solidFill>
                  <a:schemeClr val="dk1"/>
                </a:solidFill>
                <a:latin typeface="Lato"/>
                <a:ea typeface="Lato"/>
                <a:cs typeface="Lato"/>
                <a:sym typeface="Lato"/>
              </a:rPr>
              <a:t>In the right visualization, by having the type of hour labeled right next to the data they represent we have eliminated the work of going back and forth between the legend and the data.</a:t>
            </a:r>
            <a:endParaRPr/>
          </a:p>
          <a:p>
            <a:pPr marL="0" lvl="0" indent="0" algn="l" rtl="0">
              <a:lnSpc>
                <a:spcPct val="100000"/>
              </a:lnSpc>
              <a:spcBef>
                <a:spcPts val="0"/>
              </a:spcBef>
              <a:spcAft>
                <a:spcPts val="0"/>
              </a:spcAft>
              <a:buSzPts val="1400"/>
              <a:buNone/>
            </a:pPr>
            <a:endParaRPr/>
          </a:p>
        </p:txBody>
      </p:sp>
      <p:sp>
        <p:nvSpPr>
          <p:cNvPr id="1438" name="Google Shape;1438;p10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9</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2" name="Google Shape;228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US"/>
              <a:t>The purpose of this slide is to present a case study for unpacking the idea that the same data visualization can reveal several different insights.</a:t>
            </a:r>
            <a:endParaRPr/>
          </a:p>
          <a:p>
            <a:pPr marL="171450" lvl="0" indent="-171450" algn="l" rtl="0">
              <a:lnSpc>
                <a:spcPct val="100000"/>
              </a:lnSpc>
              <a:spcBef>
                <a:spcPts val="0"/>
              </a:spcBef>
              <a:spcAft>
                <a:spcPts val="0"/>
              </a:spcAft>
              <a:buSzPts val="1400"/>
              <a:buFont typeface="Arial"/>
              <a:buChar char="•"/>
            </a:pPr>
            <a:r>
              <a:rPr lang="en-US" b="1"/>
              <a:t>EMPHASIZE</a:t>
            </a:r>
            <a:r>
              <a:rPr lang="en-US" b="0"/>
              <a:t> that any data story can only be built around </a:t>
            </a:r>
            <a:r>
              <a:rPr lang="en-US" b="1"/>
              <a:t>one central insight</a:t>
            </a:r>
            <a:r>
              <a:rPr lang="en-US" b="0"/>
              <a:t>.</a:t>
            </a:r>
            <a:endParaRPr/>
          </a:p>
          <a:p>
            <a:pPr marL="171450" lvl="0" indent="-171450" algn="l" rtl="0">
              <a:lnSpc>
                <a:spcPct val="100000"/>
              </a:lnSpc>
              <a:spcBef>
                <a:spcPts val="0"/>
              </a:spcBef>
              <a:spcAft>
                <a:spcPts val="0"/>
              </a:spcAft>
              <a:buSzPts val="1400"/>
              <a:buFont typeface="Arial"/>
              <a:buChar char="•"/>
            </a:pPr>
            <a:r>
              <a:rPr lang="en-US" b="0"/>
              <a:t>This is a chart representing user satisfaction with five different features (A through E) of a hypothetical online banking app. </a:t>
            </a:r>
            <a:r>
              <a:rPr lang="en-US" b="1"/>
              <a:t>ASK </a:t>
            </a:r>
            <a:r>
              <a:rPr lang="en-US" b="0"/>
              <a:t>students to briefly consider how many different insights they can glean from this data.</a:t>
            </a:r>
            <a:endParaRPr b="1"/>
          </a:p>
        </p:txBody>
      </p:sp>
      <p:sp>
        <p:nvSpPr>
          <p:cNvPr id="2283" name="Google Shape;2283;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90</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2" name="Google Shape;229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US"/>
              <a:t>The purpose of this slide is to present one possible central insight: feature A most highly satisfies users.</a:t>
            </a:r>
            <a:endParaRPr/>
          </a:p>
          <a:p>
            <a:pPr marL="171450" lvl="0" indent="-171450" algn="l" rtl="0">
              <a:lnSpc>
                <a:spcPct val="100000"/>
              </a:lnSpc>
              <a:spcBef>
                <a:spcPts val="0"/>
              </a:spcBef>
              <a:spcAft>
                <a:spcPts val="0"/>
              </a:spcAft>
              <a:buSzPts val="1400"/>
              <a:buFont typeface="Arial"/>
              <a:buChar char="•"/>
            </a:pPr>
            <a:r>
              <a:rPr lang="en-US" b="1"/>
              <a:t>EXPLAIN</a:t>
            </a:r>
            <a:r>
              <a:rPr lang="en-US" b="0"/>
              <a:t> that the features have been reorganized in terms of the number of “very satisfied” responses, with feature A having the most.</a:t>
            </a:r>
            <a:endParaRPr/>
          </a:p>
          <a:p>
            <a:pPr marL="171450" lvl="0" indent="-171450" algn="l" rtl="0">
              <a:lnSpc>
                <a:spcPct val="100000"/>
              </a:lnSpc>
              <a:spcBef>
                <a:spcPts val="0"/>
              </a:spcBef>
              <a:spcAft>
                <a:spcPts val="0"/>
              </a:spcAft>
              <a:buSzPts val="1400"/>
              <a:buFont typeface="Arial"/>
              <a:buChar char="•"/>
            </a:pPr>
            <a:r>
              <a:rPr lang="en-US" b="1"/>
              <a:t>PROPOSE </a:t>
            </a:r>
            <a:r>
              <a:rPr lang="en-US" b="0"/>
              <a:t>that this could be the central point of a data story – but it is not the </a:t>
            </a:r>
            <a:r>
              <a:rPr lang="en-US" b="0" i="1"/>
              <a:t>only</a:t>
            </a:r>
            <a:r>
              <a:rPr lang="en-US" b="0" i="0"/>
              <a:t> possibility.</a:t>
            </a:r>
            <a:endParaRPr b="1"/>
          </a:p>
        </p:txBody>
      </p:sp>
      <p:sp>
        <p:nvSpPr>
          <p:cNvPr id="2293" name="Google Shape;229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91</a:t>
            </a:fld>
            <a:endParaRPr kumimoji="0" sz="12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1" name="Google Shape;230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US"/>
              <a:t>The purpose of this slide is to present a second possible central insight: feature E satisfies the most users.</a:t>
            </a:r>
            <a:endParaRPr/>
          </a:p>
          <a:p>
            <a:pPr marL="171450" lvl="0" indent="-171450" algn="l" rtl="0">
              <a:lnSpc>
                <a:spcPct val="100000"/>
              </a:lnSpc>
              <a:spcBef>
                <a:spcPts val="0"/>
              </a:spcBef>
              <a:spcAft>
                <a:spcPts val="0"/>
              </a:spcAft>
              <a:buSzPts val="1400"/>
              <a:buFont typeface="Arial"/>
              <a:buChar char="•"/>
            </a:pPr>
            <a:r>
              <a:rPr lang="en-US" b="1"/>
              <a:t>EXPLAIN</a:t>
            </a:r>
            <a:r>
              <a:rPr lang="en-US" b="0"/>
              <a:t> that the coloring and ordering of the features has once again been altered, this time aggregating all users reporting a positive degree of satisfaction. Feature E edges out feature A because of the high aggregate.</a:t>
            </a:r>
            <a:endParaRPr b="1"/>
          </a:p>
        </p:txBody>
      </p:sp>
      <p:sp>
        <p:nvSpPr>
          <p:cNvPr id="2302" name="Google Shape;230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92</a:t>
            </a:fld>
            <a:endParaRPr kumimoji="0" sz="12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0" name="Google Shape;231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US"/>
              <a:t>The purpose of this slide is to present a third possible central insight: features D and B are least satisfying to users.</a:t>
            </a:r>
            <a:endParaRPr/>
          </a:p>
          <a:p>
            <a:pPr marL="171450" lvl="0" indent="-171450" algn="l" rtl="0">
              <a:lnSpc>
                <a:spcPct val="100000"/>
              </a:lnSpc>
              <a:spcBef>
                <a:spcPts val="0"/>
              </a:spcBef>
              <a:spcAft>
                <a:spcPts val="0"/>
              </a:spcAft>
              <a:buSzPts val="1400"/>
              <a:buFont typeface="Arial"/>
              <a:buChar char="•"/>
            </a:pPr>
            <a:r>
              <a:rPr lang="en-US" b="1"/>
              <a:t>EXPLAIN</a:t>
            </a:r>
            <a:r>
              <a:rPr lang="en-US" b="0"/>
              <a:t> that the data visualization has been reorganized yet again to emphasize the lowest level of satisfaction.</a:t>
            </a:r>
            <a:endParaRPr/>
          </a:p>
          <a:p>
            <a:pPr marL="171450" lvl="0" indent="-171450" algn="l" rtl="0">
              <a:lnSpc>
                <a:spcPct val="100000"/>
              </a:lnSpc>
              <a:spcBef>
                <a:spcPts val="0"/>
              </a:spcBef>
              <a:spcAft>
                <a:spcPts val="0"/>
              </a:spcAft>
              <a:buSzPts val="1400"/>
              <a:buFont typeface="Arial"/>
              <a:buChar char="•"/>
            </a:pPr>
            <a:r>
              <a:rPr lang="en-US" b="1"/>
              <a:t>NOTE</a:t>
            </a:r>
            <a:r>
              <a:rPr lang="en-US" b="0"/>
              <a:t> that features D and B appear to be relatively close in terms of dissatisfaction.</a:t>
            </a:r>
            <a:endParaRPr b="1"/>
          </a:p>
          <a:p>
            <a:pPr marL="457200" marR="0" lvl="0" indent="-228600" algn="l" rtl="0">
              <a:lnSpc>
                <a:spcPct val="100000"/>
              </a:lnSpc>
              <a:spcBef>
                <a:spcPts val="0"/>
              </a:spcBef>
              <a:spcAft>
                <a:spcPts val="0"/>
              </a:spcAft>
              <a:buSzPts val="1400"/>
              <a:buNone/>
            </a:pPr>
            <a:endParaRPr/>
          </a:p>
        </p:txBody>
      </p:sp>
      <p:sp>
        <p:nvSpPr>
          <p:cNvPr id="2311" name="Google Shape;231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93</a:t>
            </a:fld>
            <a:endParaRPr kumimoji="0" sz="12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7"/>
        <p:cNvGrpSpPr/>
        <p:nvPr/>
      </p:nvGrpSpPr>
      <p:grpSpPr>
        <a:xfrm>
          <a:off x="0" y="0"/>
          <a:ext cx="0" cy="0"/>
          <a:chOff x="0" y="0"/>
          <a:chExt cx="0" cy="0"/>
        </a:xfrm>
      </p:grpSpPr>
      <p:sp>
        <p:nvSpPr>
          <p:cNvPr id="2318" name="Google Shape;231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9" name="Google Shape;231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US"/>
              <a:t>The purpose of this slide is to present a final possible insight: that feature D is the least used feature by a good margin.</a:t>
            </a:r>
            <a:endParaRPr/>
          </a:p>
          <a:p>
            <a:pPr marL="171450" lvl="0" indent="-171450" algn="l" rtl="0">
              <a:lnSpc>
                <a:spcPct val="100000"/>
              </a:lnSpc>
              <a:spcBef>
                <a:spcPts val="0"/>
              </a:spcBef>
              <a:spcAft>
                <a:spcPts val="0"/>
              </a:spcAft>
              <a:buSzPts val="1400"/>
              <a:buFont typeface="Arial"/>
              <a:buChar char="•"/>
            </a:pPr>
            <a:r>
              <a:rPr lang="en-US" b="1"/>
              <a:t>EXPLAIN</a:t>
            </a:r>
            <a:r>
              <a:rPr lang="en-US" b="0"/>
              <a:t> that the visualization has been altered to emphasize the number of users who reported not using each feature at all.</a:t>
            </a:r>
            <a:endParaRPr/>
          </a:p>
          <a:p>
            <a:pPr marL="171450" lvl="0" indent="-171450" algn="l" rtl="0">
              <a:lnSpc>
                <a:spcPct val="100000"/>
              </a:lnSpc>
              <a:spcBef>
                <a:spcPts val="0"/>
              </a:spcBef>
              <a:spcAft>
                <a:spcPts val="0"/>
              </a:spcAft>
              <a:buSzPts val="1400"/>
              <a:buFont typeface="Arial"/>
              <a:buChar char="•"/>
            </a:pPr>
            <a:r>
              <a:rPr lang="en-US" b="1"/>
              <a:t>SUMMARIZE</a:t>
            </a:r>
            <a:r>
              <a:rPr lang="en-US" b="0"/>
              <a:t> that these are four very different observations, but only one of them can be the most important. </a:t>
            </a:r>
            <a:r>
              <a:rPr lang="en-US" b="1"/>
              <a:t>ASK: </a:t>
            </a:r>
            <a:r>
              <a:rPr lang="en-US" b="0"/>
              <a:t>So how do you determine which one matters most?</a:t>
            </a:r>
            <a:endParaRPr b="1"/>
          </a:p>
          <a:p>
            <a:pPr marL="457200" marR="0" lvl="0" indent="-228600" algn="l" rtl="0">
              <a:lnSpc>
                <a:spcPct val="100000"/>
              </a:lnSpc>
              <a:spcBef>
                <a:spcPts val="0"/>
              </a:spcBef>
              <a:spcAft>
                <a:spcPts val="0"/>
              </a:spcAft>
              <a:buSzPts val="1400"/>
              <a:buNone/>
            </a:pPr>
            <a:endParaRPr/>
          </a:p>
        </p:txBody>
      </p:sp>
      <p:sp>
        <p:nvSpPr>
          <p:cNvPr id="2320" name="Google Shape;232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94</a:t>
            </a:fld>
            <a:endParaRPr kumimoji="0" sz="12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8" name="Google Shape;2328;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The purpose of this slide is to recommend some parameters for determining how best to frame an insight and to prioritize which insight is central.</a:t>
            </a:r>
            <a:endParaRPr/>
          </a:p>
        </p:txBody>
      </p:sp>
      <p:sp>
        <p:nvSpPr>
          <p:cNvPr id="2329" name="Google Shape;2329;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95</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4"/>
        <p:cNvGrpSpPr/>
        <p:nvPr/>
      </p:nvGrpSpPr>
      <p:grpSpPr>
        <a:xfrm>
          <a:off x="0" y="0"/>
          <a:ext cx="0" cy="0"/>
          <a:chOff x="0" y="0"/>
          <a:chExt cx="0" cy="0"/>
        </a:xfrm>
      </p:grpSpPr>
      <p:sp>
        <p:nvSpPr>
          <p:cNvPr id="2335" name="Google Shape;233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6" name="Google Shape;2336;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US"/>
              <a:t>The purpose of this slide is to get learners thinking about their insights in terms of audience and actionability.</a:t>
            </a:r>
            <a:endParaRPr/>
          </a:p>
          <a:p>
            <a:pPr marL="171450" lvl="0" indent="-171450" algn="l" rtl="0">
              <a:lnSpc>
                <a:spcPct val="100000"/>
              </a:lnSpc>
              <a:spcBef>
                <a:spcPts val="0"/>
              </a:spcBef>
              <a:spcAft>
                <a:spcPts val="0"/>
              </a:spcAft>
              <a:buSzPts val="1400"/>
              <a:buFont typeface="Arial"/>
              <a:buChar char="•"/>
            </a:pPr>
            <a:r>
              <a:rPr lang="en-US" b="1"/>
              <a:t>EXPLAIN</a:t>
            </a:r>
            <a:r>
              <a:rPr lang="en-US" b="0"/>
              <a:t> that a quote-unquote inherently compelling data point is less convincing than being able to account for why your listener should care and what your listener should do.</a:t>
            </a:r>
            <a:endParaRPr/>
          </a:p>
          <a:p>
            <a:pPr marL="171450" lvl="0" indent="-171450" algn="l" rtl="0">
              <a:lnSpc>
                <a:spcPct val="100000"/>
              </a:lnSpc>
              <a:spcBef>
                <a:spcPts val="0"/>
              </a:spcBef>
              <a:spcAft>
                <a:spcPts val="0"/>
              </a:spcAft>
              <a:buSzPts val="1400"/>
              <a:buFont typeface="Arial"/>
              <a:buChar char="•"/>
            </a:pPr>
            <a:r>
              <a:rPr lang="en-US" b="1"/>
              <a:t>OBSERVE</a:t>
            </a:r>
            <a:r>
              <a:rPr lang="en-US" b="0"/>
              <a:t> that for the sake of argument, we’re going to stick with the last possible insight because it seems most compelling: a feature that many people aren’t using at all is a problem.</a:t>
            </a:r>
            <a:endParaRPr b="1"/>
          </a:p>
        </p:txBody>
      </p:sp>
      <p:sp>
        <p:nvSpPr>
          <p:cNvPr id="2337" name="Google Shape;2337;p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96</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3"/>
        <p:cNvGrpSpPr/>
        <p:nvPr/>
      </p:nvGrpSpPr>
      <p:grpSpPr>
        <a:xfrm>
          <a:off x="0" y="0"/>
          <a:ext cx="0" cy="0"/>
          <a:chOff x="0" y="0"/>
          <a:chExt cx="0" cy="0"/>
        </a:xfrm>
      </p:grpSpPr>
      <p:sp>
        <p:nvSpPr>
          <p:cNvPr id="2344" name="Google Shape;2344;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5" name="Google Shape;2345;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US"/>
              <a:t>The purpose of this slide is to show how the language used to communicate an insight can be revised by asking the question “so what?” in light of the framing.</a:t>
            </a:r>
            <a:endParaRPr/>
          </a:p>
          <a:p>
            <a:pPr marL="171450" lvl="0" indent="-171450" algn="l" rtl="0">
              <a:lnSpc>
                <a:spcPct val="100000"/>
              </a:lnSpc>
              <a:spcBef>
                <a:spcPts val="0"/>
              </a:spcBef>
              <a:spcAft>
                <a:spcPts val="0"/>
              </a:spcAft>
              <a:buSzPts val="1400"/>
              <a:buFont typeface="Arial"/>
              <a:buChar char="•"/>
            </a:pPr>
            <a:r>
              <a:rPr lang="en-US" b="1"/>
              <a:t>EXPLAIN</a:t>
            </a:r>
            <a:r>
              <a:rPr lang="en-US" b="0"/>
              <a:t> that altering the prose explanation and the visualization together help transform the insight into something actionable.</a:t>
            </a:r>
            <a:endParaRPr/>
          </a:p>
          <a:p>
            <a:pPr marL="171450" lvl="0" indent="-171450" algn="l" rtl="0">
              <a:lnSpc>
                <a:spcPct val="100000"/>
              </a:lnSpc>
              <a:spcBef>
                <a:spcPts val="0"/>
              </a:spcBef>
              <a:spcAft>
                <a:spcPts val="0"/>
              </a:spcAft>
              <a:buSzPts val="1400"/>
              <a:buFont typeface="Arial"/>
              <a:buChar char="•"/>
            </a:pPr>
            <a:r>
              <a:rPr lang="en-US" b="1"/>
              <a:t>CLARIFY</a:t>
            </a:r>
            <a:r>
              <a:rPr lang="en-US" b="0"/>
              <a:t> that at this point in the storytelling process, you aren’t yet recommending a concrete action. You’re merely trying to maximize </a:t>
            </a:r>
            <a:r>
              <a:rPr lang="en-US" b="0" i="1"/>
              <a:t>urgency</a:t>
            </a:r>
            <a:r>
              <a:rPr lang="en-US" b="0" i="0"/>
              <a:t>, which we’ll discuss in more detail later.</a:t>
            </a:r>
            <a:endParaRPr b="1"/>
          </a:p>
          <a:p>
            <a:pPr marL="171450" lvl="0" indent="-82550" algn="l" rtl="0">
              <a:lnSpc>
                <a:spcPct val="100000"/>
              </a:lnSpc>
              <a:spcBef>
                <a:spcPts val="0"/>
              </a:spcBef>
              <a:spcAft>
                <a:spcPts val="0"/>
              </a:spcAft>
              <a:buSzPts val="1400"/>
              <a:buFont typeface="Arial"/>
              <a:buNone/>
            </a:pPr>
            <a:endParaRPr/>
          </a:p>
        </p:txBody>
      </p:sp>
      <p:sp>
        <p:nvSpPr>
          <p:cNvPr id="2346" name="Google Shape;2346;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Lato"/>
                <a:ea typeface="Lato"/>
                <a:cs typeface="Lato"/>
                <a:sym typeface="Lato"/>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97</a:t>
            </a:fld>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p33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400"/>
              <a:buFont typeface="Arial"/>
              <a:buChar char="•"/>
            </a:pPr>
            <a:r>
              <a:rPr lang="en-US"/>
              <a:t>The purpose of this slide is to introduce the next section. </a:t>
            </a:r>
            <a:endParaRPr/>
          </a:p>
        </p:txBody>
      </p:sp>
      <p:sp>
        <p:nvSpPr>
          <p:cNvPr id="2355" name="Google Shape;2355;p3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
        <p:cNvGrpSpPr/>
        <p:nvPr/>
      </p:nvGrpSpPr>
      <p:grpSpPr>
        <a:xfrm>
          <a:off x="0" y="0"/>
          <a:ext cx="0" cy="0"/>
          <a:chOff x="0" y="0"/>
          <a:chExt cx="0" cy="0"/>
        </a:xfrm>
      </p:grpSpPr>
      <p:sp>
        <p:nvSpPr>
          <p:cNvPr id="2360" name="Google Shape;2360;p3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1" name="Google Shape;2361;p3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a:t>The purpose of this slide is to introduce the second step in crafting a data story, TAILORING THE INSIGHT TO THE AUDIENCE. That first means understanding how best to engage your audience and figuring out what they will find most persuasive.</a:t>
            </a:r>
            <a:endParaRPr/>
          </a:p>
        </p:txBody>
      </p:sp>
      <p:sp>
        <p:nvSpPr>
          <p:cNvPr id="2362" name="Google Shape;2362;p3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99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oo.gl/maps/kBUSowm8acoNevJ4A" TargetMode="External"/><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type="title">
  <p:cSld name="Cover slide">
    <p:spTree>
      <p:nvGrpSpPr>
        <p:cNvPr id="1" name="Shape 16"/>
        <p:cNvGrpSpPr/>
        <p:nvPr/>
      </p:nvGrpSpPr>
      <p:grpSpPr>
        <a:xfrm>
          <a:off x="0" y="0"/>
          <a:ext cx="0" cy="0"/>
          <a:chOff x="0" y="0"/>
          <a:chExt cx="0" cy="0"/>
        </a:xfrm>
      </p:grpSpPr>
      <p:sp>
        <p:nvSpPr>
          <p:cNvPr id="17" name="Google Shape;17;p391"/>
          <p:cNvSpPr txBox="1">
            <a:spLocks noGrp="1"/>
          </p:cNvSpPr>
          <p:nvPr>
            <p:ph type="ctrTitle"/>
          </p:nvPr>
        </p:nvSpPr>
        <p:spPr>
          <a:xfrm>
            <a:off x="572101" y="3850509"/>
            <a:ext cx="11360800" cy="59292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sz="3200">
                <a:solidFill>
                  <a:schemeClr val="accent5"/>
                </a:solidFill>
              </a:defRPr>
            </a:lvl1pPr>
            <a:lvl2pPr lvl="1" algn="l">
              <a:lnSpc>
                <a:spcPct val="100000"/>
              </a:lnSpc>
              <a:spcBef>
                <a:spcPts val="0"/>
              </a:spcBef>
              <a:spcAft>
                <a:spcPts val="0"/>
              </a:spcAft>
              <a:buSzPts val="5200"/>
              <a:buNone/>
              <a:defRPr sz="6240"/>
            </a:lvl2pPr>
            <a:lvl3pPr lvl="2" algn="l">
              <a:lnSpc>
                <a:spcPct val="100000"/>
              </a:lnSpc>
              <a:spcBef>
                <a:spcPts val="0"/>
              </a:spcBef>
              <a:spcAft>
                <a:spcPts val="0"/>
              </a:spcAft>
              <a:buSzPts val="5200"/>
              <a:buNone/>
              <a:defRPr sz="6240"/>
            </a:lvl3pPr>
            <a:lvl4pPr lvl="3" algn="l">
              <a:lnSpc>
                <a:spcPct val="100000"/>
              </a:lnSpc>
              <a:spcBef>
                <a:spcPts val="0"/>
              </a:spcBef>
              <a:spcAft>
                <a:spcPts val="0"/>
              </a:spcAft>
              <a:buSzPts val="5200"/>
              <a:buNone/>
              <a:defRPr sz="6240"/>
            </a:lvl4pPr>
            <a:lvl5pPr lvl="4" algn="l">
              <a:lnSpc>
                <a:spcPct val="100000"/>
              </a:lnSpc>
              <a:spcBef>
                <a:spcPts val="0"/>
              </a:spcBef>
              <a:spcAft>
                <a:spcPts val="0"/>
              </a:spcAft>
              <a:buSzPts val="5200"/>
              <a:buNone/>
              <a:defRPr sz="6240"/>
            </a:lvl5pPr>
            <a:lvl6pPr lvl="5" algn="l">
              <a:lnSpc>
                <a:spcPct val="100000"/>
              </a:lnSpc>
              <a:spcBef>
                <a:spcPts val="0"/>
              </a:spcBef>
              <a:spcAft>
                <a:spcPts val="0"/>
              </a:spcAft>
              <a:buSzPts val="5200"/>
              <a:buNone/>
              <a:defRPr sz="6240"/>
            </a:lvl6pPr>
            <a:lvl7pPr lvl="6" algn="l">
              <a:lnSpc>
                <a:spcPct val="100000"/>
              </a:lnSpc>
              <a:spcBef>
                <a:spcPts val="0"/>
              </a:spcBef>
              <a:spcAft>
                <a:spcPts val="0"/>
              </a:spcAft>
              <a:buSzPts val="5200"/>
              <a:buNone/>
              <a:defRPr sz="6240"/>
            </a:lvl7pPr>
            <a:lvl8pPr lvl="7" algn="l">
              <a:lnSpc>
                <a:spcPct val="100000"/>
              </a:lnSpc>
              <a:spcBef>
                <a:spcPts val="0"/>
              </a:spcBef>
              <a:spcAft>
                <a:spcPts val="0"/>
              </a:spcAft>
              <a:buSzPts val="5200"/>
              <a:buNone/>
              <a:defRPr sz="6240"/>
            </a:lvl8pPr>
            <a:lvl9pPr lvl="8" algn="l">
              <a:lnSpc>
                <a:spcPct val="100000"/>
              </a:lnSpc>
              <a:spcBef>
                <a:spcPts val="0"/>
              </a:spcBef>
              <a:spcAft>
                <a:spcPts val="0"/>
              </a:spcAft>
              <a:buSzPts val="5200"/>
              <a:buNone/>
              <a:defRPr sz="6240"/>
            </a:lvl9pPr>
          </a:lstStyle>
          <a:p>
            <a:endParaRPr/>
          </a:p>
        </p:txBody>
      </p:sp>
      <p:sp>
        <p:nvSpPr>
          <p:cNvPr id="18" name="Google Shape;18;p391"/>
          <p:cNvSpPr txBox="1">
            <a:spLocks noGrp="1"/>
          </p:cNvSpPr>
          <p:nvPr>
            <p:ph type="subTitle" idx="1"/>
          </p:nvPr>
        </p:nvSpPr>
        <p:spPr>
          <a:xfrm>
            <a:off x="572101" y="4515729"/>
            <a:ext cx="3983200" cy="47448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200"/>
              <a:buNone/>
              <a:defRPr sz="1800"/>
            </a:lvl1pPr>
            <a:lvl2pPr lvl="1" algn="l">
              <a:lnSpc>
                <a:spcPct val="100000"/>
              </a:lnSpc>
              <a:spcBef>
                <a:spcPts val="0"/>
              </a:spcBef>
              <a:spcAft>
                <a:spcPts val="0"/>
              </a:spcAft>
              <a:buSzPts val="1200"/>
              <a:buNone/>
              <a:defRPr sz="1440"/>
            </a:lvl2pPr>
            <a:lvl3pPr lvl="2" algn="l">
              <a:lnSpc>
                <a:spcPct val="100000"/>
              </a:lnSpc>
              <a:spcBef>
                <a:spcPts val="0"/>
              </a:spcBef>
              <a:spcAft>
                <a:spcPts val="0"/>
              </a:spcAft>
              <a:buSzPts val="1200"/>
              <a:buNone/>
              <a:defRPr sz="1440"/>
            </a:lvl3pPr>
            <a:lvl4pPr lvl="3" algn="l">
              <a:lnSpc>
                <a:spcPct val="100000"/>
              </a:lnSpc>
              <a:spcBef>
                <a:spcPts val="0"/>
              </a:spcBef>
              <a:spcAft>
                <a:spcPts val="0"/>
              </a:spcAft>
              <a:buSzPts val="1200"/>
              <a:buNone/>
              <a:defRPr sz="1440"/>
            </a:lvl4pPr>
            <a:lvl5pPr lvl="4" algn="l">
              <a:lnSpc>
                <a:spcPct val="100000"/>
              </a:lnSpc>
              <a:spcBef>
                <a:spcPts val="0"/>
              </a:spcBef>
              <a:spcAft>
                <a:spcPts val="0"/>
              </a:spcAft>
              <a:buSzPts val="1200"/>
              <a:buNone/>
              <a:defRPr sz="1440"/>
            </a:lvl5pPr>
            <a:lvl6pPr lvl="5" algn="l">
              <a:lnSpc>
                <a:spcPct val="100000"/>
              </a:lnSpc>
              <a:spcBef>
                <a:spcPts val="0"/>
              </a:spcBef>
              <a:spcAft>
                <a:spcPts val="0"/>
              </a:spcAft>
              <a:buSzPts val="1200"/>
              <a:buNone/>
              <a:defRPr sz="1440"/>
            </a:lvl6pPr>
            <a:lvl7pPr lvl="6" algn="l">
              <a:lnSpc>
                <a:spcPct val="100000"/>
              </a:lnSpc>
              <a:spcBef>
                <a:spcPts val="0"/>
              </a:spcBef>
              <a:spcAft>
                <a:spcPts val="0"/>
              </a:spcAft>
              <a:buSzPts val="1200"/>
              <a:buNone/>
              <a:defRPr sz="1440"/>
            </a:lvl7pPr>
            <a:lvl8pPr lvl="7" algn="l">
              <a:lnSpc>
                <a:spcPct val="100000"/>
              </a:lnSpc>
              <a:spcBef>
                <a:spcPts val="0"/>
              </a:spcBef>
              <a:spcAft>
                <a:spcPts val="0"/>
              </a:spcAft>
              <a:buSzPts val="1200"/>
              <a:buNone/>
              <a:defRPr sz="1440"/>
            </a:lvl8pPr>
            <a:lvl9pPr lvl="8" algn="l">
              <a:lnSpc>
                <a:spcPct val="100000"/>
              </a:lnSpc>
              <a:spcBef>
                <a:spcPts val="0"/>
              </a:spcBef>
              <a:spcAft>
                <a:spcPts val="0"/>
              </a:spcAft>
              <a:buSzPts val="1200"/>
              <a:buNone/>
              <a:defRPr sz="1440"/>
            </a:lvl9pPr>
          </a:lstStyle>
          <a:p>
            <a:endParaRPr/>
          </a:p>
        </p:txBody>
      </p:sp>
      <p:pic>
        <p:nvPicPr>
          <p:cNvPr id="19" name="Google Shape;19;p391"/>
          <p:cNvPicPr preferRelativeResize="0"/>
          <p:nvPr/>
        </p:nvPicPr>
        <p:blipFill rotWithShape="1">
          <a:blip r:embed="rId2">
            <a:alphaModFix/>
          </a:blip>
          <a:srcRect t="-1484" b="-931"/>
          <a:stretch/>
        </p:blipFill>
        <p:spPr>
          <a:xfrm>
            <a:off x="6408701" y="979470"/>
            <a:ext cx="5414399" cy="5125140"/>
          </a:xfrm>
          <a:prstGeom prst="rect">
            <a:avLst/>
          </a:prstGeom>
          <a:noFill/>
          <a:ln>
            <a:noFill/>
          </a:ln>
        </p:spPr>
      </p:pic>
      <p:pic>
        <p:nvPicPr>
          <p:cNvPr id="20" name="Google Shape;20;p391"/>
          <p:cNvPicPr preferRelativeResize="0"/>
          <p:nvPr/>
        </p:nvPicPr>
        <p:blipFill rotWithShape="1">
          <a:blip r:embed="rId3">
            <a:alphaModFix/>
          </a:blip>
          <a:srcRect/>
          <a:stretch/>
        </p:blipFill>
        <p:spPr>
          <a:xfrm>
            <a:off x="572101" y="3252333"/>
            <a:ext cx="5414412" cy="427097"/>
          </a:xfrm>
          <a:prstGeom prst="rect">
            <a:avLst/>
          </a:prstGeom>
          <a:noFill/>
          <a:ln>
            <a:noFill/>
          </a:ln>
        </p:spPr>
      </p:pic>
    </p:spTree>
    <p:extLst>
      <p:ext uri="{BB962C8B-B14F-4D97-AF65-F5344CB8AC3E}">
        <p14:creationId xmlns:p14="http://schemas.microsoft.com/office/powerpoint/2010/main" val="250160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1 column">
  <p:cSld name="Title and 1 column">
    <p:spTree>
      <p:nvGrpSpPr>
        <p:cNvPr id="1" name="Shape 69"/>
        <p:cNvGrpSpPr/>
        <p:nvPr/>
      </p:nvGrpSpPr>
      <p:grpSpPr>
        <a:xfrm>
          <a:off x="0" y="0"/>
          <a:ext cx="0" cy="0"/>
          <a:chOff x="0" y="0"/>
          <a:chExt cx="0" cy="0"/>
        </a:xfrm>
      </p:grpSpPr>
      <p:sp>
        <p:nvSpPr>
          <p:cNvPr id="70" name="Google Shape;70;p402"/>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71" name="Google Shape;71;p402"/>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402"/>
          <p:cNvSpPr txBox="1">
            <a:spLocks noGrp="1"/>
          </p:cNvSpPr>
          <p:nvPr>
            <p:ph type="body" idx="1"/>
          </p:nvPr>
        </p:nvSpPr>
        <p:spPr>
          <a:xfrm>
            <a:off x="415599" y="1536634"/>
            <a:ext cx="11360799" cy="4555080"/>
          </a:xfrm>
          <a:prstGeom prst="rect">
            <a:avLst/>
          </a:prstGeom>
          <a:no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04800" algn="l">
              <a:lnSpc>
                <a:spcPct val="115000"/>
              </a:lnSpc>
              <a:spcBef>
                <a:spcPts val="0"/>
              </a:spcBef>
              <a:spcAft>
                <a:spcPts val="0"/>
              </a:spcAft>
              <a:buSzPts val="1200"/>
              <a:buChar char="■"/>
              <a:defRPr sz="1440"/>
            </a:lvl6pPr>
            <a:lvl7pPr marL="3200400" lvl="6" indent="-304800" algn="l">
              <a:lnSpc>
                <a:spcPct val="115000"/>
              </a:lnSpc>
              <a:spcBef>
                <a:spcPts val="0"/>
              </a:spcBef>
              <a:spcAft>
                <a:spcPts val="0"/>
              </a:spcAft>
              <a:buSzPts val="1200"/>
              <a:buChar char="●"/>
              <a:defRPr sz="1440"/>
            </a:lvl7pPr>
            <a:lvl8pPr marL="3657600" lvl="7" indent="-304800" algn="l">
              <a:lnSpc>
                <a:spcPct val="115000"/>
              </a:lnSpc>
              <a:spcBef>
                <a:spcPts val="0"/>
              </a:spcBef>
              <a:spcAft>
                <a:spcPts val="0"/>
              </a:spcAft>
              <a:buSzPts val="1200"/>
              <a:buChar char="○"/>
              <a:defRPr sz="1440"/>
            </a:lvl8pPr>
            <a:lvl9pPr marL="4114800" lvl="8" indent="-304800" algn="l">
              <a:lnSpc>
                <a:spcPct val="115000"/>
              </a:lnSpc>
              <a:spcBef>
                <a:spcPts val="0"/>
              </a:spcBef>
              <a:spcAft>
                <a:spcPts val="0"/>
              </a:spcAft>
              <a:buSzPts val="1200"/>
              <a:buChar char="■"/>
              <a:defRPr sz="1440"/>
            </a:lvl9pPr>
          </a:lstStyle>
          <a:p>
            <a:endParaRPr/>
          </a:p>
        </p:txBody>
      </p:sp>
    </p:spTree>
    <p:extLst>
      <p:ext uri="{BB962C8B-B14F-4D97-AF65-F5344CB8AC3E}">
        <p14:creationId xmlns:p14="http://schemas.microsoft.com/office/powerpoint/2010/main" val="1490887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half-slide text (RH gray)">
  <p:cSld name="One column half-slide text (RH gray)">
    <p:spTree>
      <p:nvGrpSpPr>
        <p:cNvPr id="1" name="Shape 73"/>
        <p:cNvGrpSpPr/>
        <p:nvPr/>
      </p:nvGrpSpPr>
      <p:grpSpPr>
        <a:xfrm>
          <a:off x="0" y="0"/>
          <a:ext cx="0" cy="0"/>
          <a:chOff x="0" y="0"/>
          <a:chExt cx="0" cy="0"/>
        </a:xfrm>
      </p:grpSpPr>
      <p:sp>
        <p:nvSpPr>
          <p:cNvPr id="74" name="Google Shape;74;p403"/>
          <p:cNvSpPr/>
          <p:nvPr/>
        </p:nvSpPr>
        <p:spPr>
          <a:xfrm>
            <a:off x="6096000" y="-167"/>
            <a:ext cx="6096000" cy="6858000"/>
          </a:xfrm>
          <a:prstGeom prst="rect">
            <a:avLst/>
          </a:prstGeom>
          <a:solidFill>
            <a:schemeClr val="lt2"/>
          </a:solidFill>
          <a:ln>
            <a:noFill/>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75" name="Google Shape;75;p403"/>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76" name="Google Shape;76;p403"/>
          <p:cNvSpPr txBox="1">
            <a:spLocks noGrp="1"/>
          </p:cNvSpPr>
          <p:nvPr>
            <p:ph type="body" idx="1"/>
          </p:nvPr>
        </p:nvSpPr>
        <p:spPr>
          <a:xfrm>
            <a:off x="415600" y="1536634"/>
            <a:ext cx="5333200" cy="4555080"/>
          </a:xfrm>
          <a:prstGeom prst="rect">
            <a:avLst/>
          </a:prstGeom>
          <a:no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04800" algn="l">
              <a:lnSpc>
                <a:spcPct val="115000"/>
              </a:lnSpc>
              <a:spcBef>
                <a:spcPts val="0"/>
              </a:spcBef>
              <a:spcAft>
                <a:spcPts val="0"/>
              </a:spcAft>
              <a:buSzPts val="1200"/>
              <a:buChar char="■"/>
              <a:defRPr sz="1440"/>
            </a:lvl6pPr>
            <a:lvl7pPr marL="3200400" lvl="6" indent="-304800" algn="l">
              <a:lnSpc>
                <a:spcPct val="115000"/>
              </a:lnSpc>
              <a:spcBef>
                <a:spcPts val="0"/>
              </a:spcBef>
              <a:spcAft>
                <a:spcPts val="0"/>
              </a:spcAft>
              <a:buSzPts val="1200"/>
              <a:buChar char="●"/>
              <a:defRPr sz="1440"/>
            </a:lvl7pPr>
            <a:lvl8pPr marL="3657600" lvl="7" indent="-304800" algn="l">
              <a:lnSpc>
                <a:spcPct val="115000"/>
              </a:lnSpc>
              <a:spcBef>
                <a:spcPts val="0"/>
              </a:spcBef>
              <a:spcAft>
                <a:spcPts val="0"/>
              </a:spcAft>
              <a:buSzPts val="1200"/>
              <a:buChar char="○"/>
              <a:defRPr sz="1440"/>
            </a:lvl8pPr>
            <a:lvl9pPr marL="4114800" lvl="8" indent="-304800" algn="l">
              <a:lnSpc>
                <a:spcPct val="115000"/>
              </a:lnSpc>
              <a:spcBef>
                <a:spcPts val="0"/>
              </a:spcBef>
              <a:spcAft>
                <a:spcPts val="0"/>
              </a:spcAft>
              <a:buSzPts val="1200"/>
              <a:buChar char="■"/>
              <a:defRPr sz="1440"/>
            </a:lvl9pPr>
          </a:lstStyle>
          <a:p>
            <a:endParaRPr/>
          </a:p>
        </p:txBody>
      </p:sp>
      <p:sp>
        <p:nvSpPr>
          <p:cNvPr id="77" name="Google Shape;77;p403"/>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78" name="Google Shape;78;p403"/>
          <p:cNvPicPr preferRelativeResize="0"/>
          <p:nvPr/>
        </p:nvPicPr>
        <p:blipFill rotWithShape="1">
          <a:blip r:embed="rId2">
            <a:alphaModFix/>
          </a:blip>
          <a:srcRect/>
          <a:stretch/>
        </p:blipFill>
        <p:spPr>
          <a:xfrm>
            <a:off x="11356798" y="245067"/>
            <a:ext cx="611220" cy="472321"/>
          </a:xfrm>
          <a:prstGeom prst="rect">
            <a:avLst/>
          </a:prstGeom>
          <a:noFill/>
          <a:ln>
            <a:noFill/>
          </a:ln>
        </p:spPr>
      </p:pic>
      <p:sp>
        <p:nvSpPr>
          <p:cNvPr id="79" name="Google Shape;79;p403"/>
          <p:cNvSpPr txBox="1"/>
          <p:nvPr/>
        </p:nvSpPr>
        <p:spPr>
          <a:xfrm>
            <a:off x="9667133" y="6301981"/>
            <a:ext cx="2031600" cy="387762"/>
          </a:xfrm>
          <a:prstGeom prst="rect">
            <a:avLst/>
          </a:prstGeom>
          <a:noFill/>
          <a:ln>
            <a:noFill/>
          </a:ln>
        </p:spPr>
        <p:txBody>
          <a:bodyPr spcFirstLastPara="1" wrap="square" lIns="109700" tIns="109700" rIns="109700" bIns="109700" anchor="t" anchorCtr="0">
            <a:spAutoFit/>
          </a:bodyPr>
          <a:lstStyle/>
          <a:p>
            <a:pPr marL="0" marR="0" lvl="0" indent="0" algn="r" rtl="0">
              <a:lnSpc>
                <a:spcPct val="100000"/>
              </a:lnSpc>
              <a:spcBef>
                <a:spcPts val="0"/>
              </a:spcBef>
              <a:spcAft>
                <a:spcPts val="0"/>
              </a:spcAft>
              <a:buClr>
                <a:srgbClr val="000000"/>
              </a:buClr>
              <a:buSzPts val="1080"/>
              <a:buFont typeface="Arial"/>
              <a:buNone/>
            </a:pPr>
            <a:r>
              <a:rPr lang="en-US" sz="1080" b="1" i="0" u="none" strike="noStrike" cap="none">
                <a:solidFill>
                  <a:srgbClr val="422B72"/>
                </a:solidFill>
                <a:latin typeface="Century Gothic"/>
                <a:ea typeface="Century Gothic"/>
                <a:cs typeface="Century Gothic"/>
                <a:sym typeface="Century Gothic"/>
              </a:rPr>
              <a:t>DATA SOCIETY © 202</a:t>
            </a:r>
            <a:r>
              <a:rPr lang="en-US" sz="1080" b="1">
                <a:solidFill>
                  <a:srgbClr val="422B72"/>
                </a:solidFill>
                <a:latin typeface="Century Gothic"/>
                <a:ea typeface="Century Gothic"/>
                <a:cs typeface="Century Gothic"/>
                <a:sym typeface="Century Gothic"/>
              </a:rPr>
              <a:t>4</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52025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reak">
  <p:cSld name="Break">
    <p:spTree>
      <p:nvGrpSpPr>
        <p:cNvPr id="1" name="Shape 80"/>
        <p:cNvGrpSpPr/>
        <p:nvPr/>
      </p:nvGrpSpPr>
      <p:grpSpPr>
        <a:xfrm>
          <a:off x="0" y="0"/>
          <a:ext cx="0" cy="0"/>
          <a:chOff x="0" y="0"/>
          <a:chExt cx="0" cy="0"/>
        </a:xfrm>
      </p:grpSpPr>
      <p:sp>
        <p:nvSpPr>
          <p:cNvPr id="81" name="Google Shape;81;p404"/>
          <p:cNvSpPr txBox="1">
            <a:spLocks noGrp="1"/>
          </p:cNvSpPr>
          <p:nvPr>
            <p:ph type="title"/>
          </p:nvPr>
        </p:nvSpPr>
        <p:spPr>
          <a:xfrm>
            <a:off x="415600" y="3047220"/>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5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2" name="Google Shape;82;p404"/>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404"/>
          <p:cNvSpPr txBox="1">
            <a:spLocks noGrp="1"/>
          </p:cNvSpPr>
          <p:nvPr>
            <p:ph type="subTitle" idx="1"/>
          </p:nvPr>
        </p:nvSpPr>
        <p:spPr>
          <a:xfrm>
            <a:off x="415600" y="3841845"/>
            <a:ext cx="4605200" cy="111132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2000"/>
              <a:buNone/>
              <a:defRPr sz="2800" i="1"/>
            </a:lvl1pPr>
            <a:lvl2pPr lvl="1" algn="l">
              <a:lnSpc>
                <a:spcPct val="115000"/>
              </a:lnSpc>
              <a:spcBef>
                <a:spcPts val="0"/>
              </a:spcBef>
              <a:spcAft>
                <a:spcPts val="0"/>
              </a:spcAft>
              <a:buSzPts val="2000"/>
              <a:buNone/>
              <a:defRPr sz="2400"/>
            </a:lvl2pPr>
            <a:lvl3pPr lvl="2" algn="l">
              <a:lnSpc>
                <a:spcPct val="115000"/>
              </a:lnSpc>
              <a:spcBef>
                <a:spcPts val="0"/>
              </a:spcBef>
              <a:spcAft>
                <a:spcPts val="0"/>
              </a:spcAft>
              <a:buSzPts val="2000"/>
              <a:buNone/>
              <a:defRPr sz="2400"/>
            </a:lvl3pPr>
            <a:lvl4pPr lvl="3" algn="l">
              <a:lnSpc>
                <a:spcPct val="115000"/>
              </a:lnSpc>
              <a:spcBef>
                <a:spcPts val="0"/>
              </a:spcBef>
              <a:spcAft>
                <a:spcPts val="0"/>
              </a:spcAft>
              <a:buSzPts val="2000"/>
              <a:buNone/>
              <a:defRPr sz="2400"/>
            </a:lvl4pPr>
            <a:lvl5pPr lvl="4" algn="l">
              <a:lnSpc>
                <a:spcPct val="115000"/>
              </a:lnSpc>
              <a:spcBef>
                <a:spcPts val="0"/>
              </a:spcBef>
              <a:spcAft>
                <a:spcPts val="0"/>
              </a:spcAft>
              <a:buSzPts val="2000"/>
              <a:buNone/>
              <a:defRPr sz="2400"/>
            </a:lvl5pPr>
            <a:lvl6pPr lvl="5" algn="l">
              <a:lnSpc>
                <a:spcPct val="115000"/>
              </a:lnSpc>
              <a:spcBef>
                <a:spcPts val="0"/>
              </a:spcBef>
              <a:spcAft>
                <a:spcPts val="0"/>
              </a:spcAft>
              <a:buSzPts val="2000"/>
              <a:buNone/>
              <a:defRPr sz="2400"/>
            </a:lvl6pPr>
            <a:lvl7pPr lvl="6" algn="l">
              <a:lnSpc>
                <a:spcPct val="115000"/>
              </a:lnSpc>
              <a:spcBef>
                <a:spcPts val="0"/>
              </a:spcBef>
              <a:spcAft>
                <a:spcPts val="0"/>
              </a:spcAft>
              <a:buSzPts val="2000"/>
              <a:buNone/>
              <a:defRPr sz="2400"/>
            </a:lvl7pPr>
            <a:lvl8pPr lvl="7" algn="l">
              <a:lnSpc>
                <a:spcPct val="115000"/>
              </a:lnSpc>
              <a:spcBef>
                <a:spcPts val="0"/>
              </a:spcBef>
              <a:spcAft>
                <a:spcPts val="0"/>
              </a:spcAft>
              <a:buSzPts val="2000"/>
              <a:buNone/>
              <a:defRPr sz="2400"/>
            </a:lvl8pPr>
            <a:lvl9pPr lvl="8" algn="l">
              <a:lnSpc>
                <a:spcPct val="115000"/>
              </a:lnSpc>
              <a:spcBef>
                <a:spcPts val="0"/>
              </a:spcBef>
              <a:spcAft>
                <a:spcPts val="0"/>
              </a:spcAft>
              <a:buSzPts val="2000"/>
              <a:buNone/>
              <a:defRPr sz="2400"/>
            </a:lvl9pPr>
          </a:lstStyle>
          <a:p>
            <a:endParaRPr/>
          </a:p>
        </p:txBody>
      </p:sp>
      <p:pic>
        <p:nvPicPr>
          <p:cNvPr id="84" name="Google Shape;84;p404" descr="Icon&#10;&#10;Description automatically generated"/>
          <p:cNvPicPr preferRelativeResize="0"/>
          <p:nvPr/>
        </p:nvPicPr>
        <p:blipFill rotWithShape="1">
          <a:blip r:embed="rId2">
            <a:alphaModFix/>
          </a:blip>
          <a:srcRect/>
          <a:stretch/>
        </p:blipFill>
        <p:spPr>
          <a:xfrm>
            <a:off x="6021080" y="928080"/>
            <a:ext cx="5001840" cy="5001840"/>
          </a:xfrm>
          <a:prstGeom prst="rect">
            <a:avLst/>
          </a:prstGeom>
          <a:noFill/>
          <a:ln>
            <a:noFill/>
          </a:ln>
        </p:spPr>
      </p:pic>
      <p:sp>
        <p:nvSpPr>
          <p:cNvPr id="85" name="Google Shape;85;p404"/>
          <p:cNvSpPr/>
          <p:nvPr/>
        </p:nvSpPr>
        <p:spPr>
          <a:xfrm>
            <a:off x="5747600" y="-4239600"/>
            <a:ext cx="5548800" cy="5001840"/>
          </a:xfrm>
          <a:prstGeom prst="ellipse">
            <a:avLst/>
          </a:prstGeom>
          <a:noFill/>
          <a:ln w="9525" cap="flat" cmpd="sng">
            <a:solidFill>
              <a:srgbClr val="845BA3"/>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86" name="Google Shape;86;p404"/>
          <p:cNvSpPr/>
          <p:nvPr/>
        </p:nvSpPr>
        <p:spPr>
          <a:xfrm>
            <a:off x="5747600" y="6095551"/>
            <a:ext cx="5548800" cy="5001840"/>
          </a:xfrm>
          <a:prstGeom prst="ellipse">
            <a:avLst/>
          </a:prstGeom>
          <a:noFill/>
          <a:ln w="9525" cap="flat" cmpd="sng">
            <a:solidFill>
              <a:srgbClr val="FF350F"/>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87" name="Google Shape;87;p404"/>
          <p:cNvSpPr txBox="1"/>
          <p:nvPr/>
        </p:nvSpPr>
        <p:spPr>
          <a:xfrm>
            <a:off x="9667133" y="6301981"/>
            <a:ext cx="2031600" cy="387762"/>
          </a:xfrm>
          <a:prstGeom prst="rect">
            <a:avLst/>
          </a:prstGeom>
          <a:noFill/>
          <a:ln>
            <a:noFill/>
          </a:ln>
        </p:spPr>
        <p:txBody>
          <a:bodyPr spcFirstLastPara="1" wrap="square" lIns="109700" tIns="109700" rIns="109700" bIns="109700" anchor="t" anchorCtr="0">
            <a:spAutoFit/>
          </a:bodyPr>
          <a:lstStyle/>
          <a:p>
            <a:pPr marL="0" marR="0" lvl="0" indent="0" algn="r" rtl="0">
              <a:lnSpc>
                <a:spcPct val="100000"/>
              </a:lnSpc>
              <a:spcBef>
                <a:spcPts val="0"/>
              </a:spcBef>
              <a:spcAft>
                <a:spcPts val="0"/>
              </a:spcAft>
              <a:buClr>
                <a:srgbClr val="000000"/>
              </a:buClr>
              <a:buSzPts val="1080"/>
              <a:buFont typeface="Arial"/>
              <a:buNone/>
            </a:pPr>
            <a:r>
              <a:rPr lang="en-US" sz="1080" b="1" i="0" u="none" strike="noStrike" cap="none">
                <a:solidFill>
                  <a:srgbClr val="422B72"/>
                </a:solidFill>
                <a:latin typeface="Century Gothic"/>
                <a:ea typeface="Century Gothic"/>
                <a:cs typeface="Century Gothic"/>
                <a:sym typeface="Century Gothic"/>
              </a:rPr>
              <a:t>DATA SOCIETY © 202</a:t>
            </a:r>
            <a:r>
              <a:rPr lang="en-US" sz="1080" b="1">
                <a:solidFill>
                  <a:srgbClr val="422B72"/>
                </a:solidFill>
                <a:latin typeface="Century Gothic"/>
                <a:ea typeface="Century Gothic"/>
                <a:cs typeface="Century Gothic"/>
                <a:sym typeface="Century Gothic"/>
              </a:rPr>
              <a:t>4</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26369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2 subtitled columns">
  <p:cSld name="Title and 2 subtitled columns">
    <p:spTree>
      <p:nvGrpSpPr>
        <p:cNvPr id="1" name="Shape 88"/>
        <p:cNvGrpSpPr/>
        <p:nvPr/>
      </p:nvGrpSpPr>
      <p:grpSpPr>
        <a:xfrm>
          <a:off x="0" y="0"/>
          <a:ext cx="0" cy="0"/>
          <a:chOff x="0" y="0"/>
          <a:chExt cx="0" cy="0"/>
        </a:xfrm>
      </p:grpSpPr>
      <p:sp>
        <p:nvSpPr>
          <p:cNvPr id="89" name="Google Shape;89;p405"/>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0" name="Google Shape;90;p405"/>
          <p:cNvSpPr txBox="1">
            <a:spLocks noGrp="1"/>
          </p:cNvSpPr>
          <p:nvPr>
            <p:ph type="body" idx="1"/>
          </p:nvPr>
        </p:nvSpPr>
        <p:spPr>
          <a:xfrm>
            <a:off x="415600" y="2128838"/>
            <a:ext cx="5333200" cy="3962876"/>
          </a:xfrm>
          <a:prstGeom prst="rect">
            <a:avLst/>
          </a:prstGeom>
          <a:no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04800" algn="l">
              <a:lnSpc>
                <a:spcPct val="115000"/>
              </a:lnSpc>
              <a:spcBef>
                <a:spcPts val="0"/>
              </a:spcBef>
              <a:spcAft>
                <a:spcPts val="0"/>
              </a:spcAft>
              <a:buSzPts val="1200"/>
              <a:buChar char="■"/>
              <a:defRPr sz="1440"/>
            </a:lvl6pPr>
            <a:lvl7pPr marL="3200400" lvl="6" indent="-304800" algn="l">
              <a:lnSpc>
                <a:spcPct val="115000"/>
              </a:lnSpc>
              <a:spcBef>
                <a:spcPts val="0"/>
              </a:spcBef>
              <a:spcAft>
                <a:spcPts val="0"/>
              </a:spcAft>
              <a:buSzPts val="1200"/>
              <a:buChar char="●"/>
              <a:defRPr sz="1440"/>
            </a:lvl7pPr>
            <a:lvl8pPr marL="3657600" lvl="7" indent="-304800" algn="l">
              <a:lnSpc>
                <a:spcPct val="115000"/>
              </a:lnSpc>
              <a:spcBef>
                <a:spcPts val="0"/>
              </a:spcBef>
              <a:spcAft>
                <a:spcPts val="0"/>
              </a:spcAft>
              <a:buSzPts val="1200"/>
              <a:buChar char="○"/>
              <a:defRPr sz="1440"/>
            </a:lvl8pPr>
            <a:lvl9pPr marL="4114800" lvl="8" indent="-304800" algn="l">
              <a:lnSpc>
                <a:spcPct val="115000"/>
              </a:lnSpc>
              <a:spcBef>
                <a:spcPts val="0"/>
              </a:spcBef>
              <a:spcAft>
                <a:spcPts val="0"/>
              </a:spcAft>
              <a:buSzPts val="1200"/>
              <a:buChar char="■"/>
              <a:defRPr sz="1440"/>
            </a:lvl9pPr>
          </a:lstStyle>
          <a:p>
            <a:endParaRPr/>
          </a:p>
        </p:txBody>
      </p:sp>
      <p:sp>
        <p:nvSpPr>
          <p:cNvPr id="91" name="Google Shape;91;p405"/>
          <p:cNvSpPr txBox="1">
            <a:spLocks noGrp="1"/>
          </p:cNvSpPr>
          <p:nvPr>
            <p:ph type="body" idx="2"/>
          </p:nvPr>
        </p:nvSpPr>
        <p:spPr>
          <a:xfrm>
            <a:off x="6443200" y="2128836"/>
            <a:ext cx="5333200" cy="3962877"/>
          </a:xfrm>
          <a:prstGeom prst="rect">
            <a:avLst/>
          </a:prstGeom>
          <a:no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04800" algn="l">
              <a:lnSpc>
                <a:spcPct val="115000"/>
              </a:lnSpc>
              <a:spcBef>
                <a:spcPts val="0"/>
              </a:spcBef>
              <a:spcAft>
                <a:spcPts val="0"/>
              </a:spcAft>
              <a:buSzPts val="1200"/>
              <a:buChar char="■"/>
              <a:defRPr sz="1440"/>
            </a:lvl6pPr>
            <a:lvl7pPr marL="3200400" lvl="6" indent="-304800" algn="l">
              <a:lnSpc>
                <a:spcPct val="115000"/>
              </a:lnSpc>
              <a:spcBef>
                <a:spcPts val="0"/>
              </a:spcBef>
              <a:spcAft>
                <a:spcPts val="0"/>
              </a:spcAft>
              <a:buSzPts val="1200"/>
              <a:buChar char="●"/>
              <a:defRPr sz="1440"/>
            </a:lvl7pPr>
            <a:lvl8pPr marL="3657600" lvl="7" indent="-304800" algn="l">
              <a:lnSpc>
                <a:spcPct val="115000"/>
              </a:lnSpc>
              <a:spcBef>
                <a:spcPts val="0"/>
              </a:spcBef>
              <a:spcAft>
                <a:spcPts val="0"/>
              </a:spcAft>
              <a:buSzPts val="1200"/>
              <a:buChar char="○"/>
              <a:defRPr sz="1440"/>
            </a:lvl8pPr>
            <a:lvl9pPr marL="4114800" lvl="8" indent="-304800" algn="l">
              <a:lnSpc>
                <a:spcPct val="115000"/>
              </a:lnSpc>
              <a:spcBef>
                <a:spcPts val="0"/>
              </a:spcBef>
              <a:spcAft>
                <a:spcPts val="0"/>
              </a:spcAft>
              <a:buSzPts val="1200"/>
              <a:buChar char="■"/>
              <a:defRPr sz="1440"/>
            </a:lvl9pPr>
          </a:lstStyle>
          <a:p>
            <a:endParaRPr/>
          </a:p>
        </p:txBody>
      </p:sp>
      <p:sp>
        <p:nvSpPr>
          <p:cNvPr id="92" name="Google Shape;92;p405"/>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3" name="Google Shape;93;p405"/>
          <p:cNvSpPr txBox="1"/>
          <p:nvPr/>
        </p:nvSpPr>
        <p:spPr>
          <a:xfrm>
            <a:off x="6422011" y="1081613"/>
            <a:ext cx="5240400" cy="27324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accent5"/>
              </a:buClr>
              <a:buSzPts val="1200"/>
              <a:buFont typeface="Century Gothic"/>
              <a:buNone/>
            </a:pPr>
            <a:endParaRPr sz="1800" b="1" i="0" u="none" strike="noStrike" cap="none">
              <a:solidFill>
                <a:schemeClr val="accent5"/>
              </a:solidFill>
              <a:latin typeface="Century Gothic"/>
              <a:ea typeface="Century Gothic"/>
              <a:cs typeface="Century Gothic"/>
              <a:sym typeface="Century Gothic"/>
            </a:endParaRPr>
          </a:p>
        </p:txBody>
      </p:sp>
      <p:sp>
        <p:nvSpPr>
          <p:cNvPr id="94" name="Google Shape;94;p405"/>
          <p:cNvSpPr txBox="1">
            <a:spLocks noGrp="1"/>
          </p:cNvSpPr>
          <p:nvPr>
            <p:ph type="body" idx="3"/>
          </p:nvPr>
        </p:nvSpPr>
        <p:spPr>
          <a:xfrm>
            <a:off x="6422069" y="1504650"/>
            <a:ext cx="5354329" cy="388017"/>
          </a:xfrm>
          <a:prstGeom prst="rect">
            <a:avLst/>
          </a:prstGeom>
          <a:noFill/>
          <a:ln>
            <a:noFill/>
          </a:ln>
        </p:spPr>
        <p:txBody>
          <a:bodyPr spcFirstLastPara="1" wrap="square" lIns="91425" tIns="91425" rIns="91425" bIns="91425" anchor="ctr" anchorCtr="0">
            <a:normAutofit/>
          </a:bodyPr>
          <a:lstStyle>
            <a:lvl1pPr marL="457200" lvl="0" indent="-228600" algn="ctr">
              <a:lnSpc>
                <a:spcPct val="115000"/>
              </a:lnSpc>
              <a:spcBef>
                <a:spcPts val="0"/>
              </a:spcBef>
              <a:spcAft>
                <a:spcPts val="0"/>
              </a:spcAft>
              <a:buSzPts val="1800"/>
              <a:buNone/>
              <a:defRPr b="1">
                <a:solidFill>
                  <a:schemeClr val="accent2"/>
                </a:solidFill>
              </a:defRPr>
            </a:lvl1pPr>
            <a:lvl2pPr marL="914400" lvl="1" indent="-228600" algn="l">
              <a:lnSpc>
                <a:spcPct val="115000"/>
              </a:lnSpc>
              <a:spcBef>
                <a:spcPts val="0"/>
              </a:spcBef>
              <a:spcAft>
                <a:spcPts val="0"/>
              </a:spcAft>
              <a:buSzPts val="1400"/>
              <a:buNone/>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95" name="Google Shape;95;p405"/>
          <p:cNvSpPr txBox="1"/>
          <p:nvPr/>
        </p:nvSpPr>
        <p:spPr>
          <a:xfrm>
            <a:off x="415599" y="1354853"/>
            <a:ext cx="5240400" cy="27324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accent5"/>
              </a:buClr>
              <a:buSzPts val="1200"/>
              <a:buFont typeface="Century Gothic"/>
              <a:buNone/>
            </a:pPr>
            <a:endParaRPr sz="1800" b="1" i="0" u="none" strike="noStrike" cap="none">
              <a:solidFill>
                <a:schemeClr val="accent5"/>
              </a:solidFill>
              <a:latin typeface="Century Gothic"/>
              <a:ea typeface="Century Gothic"/>
              <a:cs typeface="Century Gothic"/>
              <a:sym typeface="Century Gothic"/>
            </a:endParaRPr>
          </a:p>
        </p:txBody>
      </p:sp>
      <p:sp>
        <p:nvSpPr>
          <p:cNvPr id="96" name="Google Shape;96;p405"/>
          <p:cNvSpPr txBox="1">
            <a:spLocks noGrp="1"/>
          </p:cNvSpPr>
          <p:nvPr>
            <p:ph type="body" idx="4"/>
          </p:nvPr>
        </p:nvSpPr>
        <p:spPr>
          <a:xfrm>
            <a:off x="415603" y="1518255"/>
            <a:ext cx="5354329" cy="388017"/>
          </a:xfrm>
          <a:prstGeom prst="rect">
            <a:avLst/>
          </a:prstGeom>
          <a:noFill/>
          <a:ln>
            <a:noFill/>
          </a:ln>
        </p:spPr>
        <p:txBody>
          <a:bodyPr spcFirstLastPara="1" wrap="square" lIns="91425" tIns="91425" rIns="91425" bIns="91425" anchor="ctr" anchorCtr="0">
            <a:normAutofit/>
          </a:bodyPr>
          <a:lstStyle>
            <a:lvl1pPr marL="457200" lvl="0" indent="-228600" algn="ctr">
              <a:lnSpc>
                <a:spcPct val="115000"/>
              </a:lnSpc>
              <a:spcBef>
                <a:spcPts val="0"/>
              </a:spcBef>
              <a:spcAft>
                <a:spcPts val="0"/>
              </a:spcAft>
              <a:buSzPts val="1800"/>
              <a:buNone/>
              <a:defRPr b="1">
                <a:solidFill>
                  <a:schemeClr val="accent2"/>
                </a:solidFill>
              </a:defRPr>
            </a:lvl1pPr>
            <a:lvl2pPr marL="914400" lvl="1" indent="-228600" algn="l">
              <a:lnSpc>
                <a:spcPct val="115000"/>
              </a:lnSpc>
              <a:spcBef>
                <a:spcPts val="0"/>
              </a:spcBef>
              <a:spcAft>
                <a:spcPts val="0"/>
              </a:spcAft>
              <a:buSzPts val="1400"/>
              <a:buNone/>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extLst>
      <p:ext uri="{BB962C8B-B14F-4D97-AF65-F5344CB8AC3E}">
        <p14:creationId xmlns:p14="http://schemas.microsoft.com/office/powerpoint/2010/main" val="112407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2 columns (RH gray)">
  <p:cSld name="Title and 2 columns (RH gray)">
    <p:spTree>
      <p:nvGrpSpPr>
        <p:cNvPr id="1" name="Shape 97"/>
        <p:cNvGrpSpPr/>
        <p:nvPr/>
      </p:nvGrpSpPr>
      <p:grpSpPr>
        <a:xfrm>
          <a:off x="0" y="0"/>
          <a:ext cx="0" cy="0"/>
          <a:chOff x="0" y="0"/>
          <a:chExt cx="0" cy="0"/>
        </a:xfrm>
      </p:grpSpPr>
      <p:sp>
        <p:nvSpPr>
          <p:cNvPr id="98" name="Google Shape;98;p406"/>
          <p:cNvSpPr/>
          <p:nvPr/>
        </p:nvSpPr>
        <p:spPr>
          <a:xfrm>
            <a:off x="6096000" y="-167"/>
            <a:ext cx="6096000" cy="6858000"/>
          </a:xfrm>
          <a:prstGeom prst="rect">
            <a:avLst/>
          </a:prstGeom>
          <a:solidFill>
            <a:schemeClr val="lt2"/>
          </a:solidFill>
          <a:ln>
            <a:noFill/>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99" name="Google Shape;99;p406"/>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00" name="Google Shape;100;p406"/>
          <p:cNvSpPr txBox="1">
            <a:spLocks noGrp="1"/>
          </p:cNvSpPr>
          <p:nvPr>
            <p:ph type="body" idx="1"/>
          </p:nvPr>
        </p:nvSpPr>
        <p:spPr>
          <a:xfrm>
            <a:off x="415600" y="1536634"/>
            <a:ext cx="5333200" cy="4555080"/>
          </a:xfrm>
          <a:prstGeom prst="rect">
            <a:avLst/>
          </a:prstGeom>
          <a:no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04800" algn="l">
              <a:lnSpc>
                <a:spcPct val="115000"/>
              </a:lnSpc>
              <a:spcBef>
                <a:spcPts val="0"/>
              </a:spcBef>
              <a:spcAft>
                <a:spcPts val="0"/>
              </a:spcAft>
              <a:buSzPts val="1200"/>
              <a:buChar char="■"/>
              <a:defRPr sz="1440"/>
            </a:lvl6pPr>
            <a:lvl7pPr marL="3200400" lvl="6" indent="-304800" algn="l">
              <a:lnSpc>
                <a:spcPct val="115000"/>
              </a:lnSpc>
              <a:spcBef>
                <a:spcPts val="0"/>
              </a:spcBef>
              <a:spcAft>
                <a:spcPts val="0"/>
              </a:spcAft>
              <a:buSzPts val="1200"/>
              <a:buChar char="●"/>
              <a:defRPr sz="1440"/>
            </a:lvl7pPr>
            <a:lvl8pPr marL="3657600" lvl="7" indent="-304800" algn="l">
              <a:lnSpc>
                <a:spcPct val="115000"/>
              </a:lnSpc>
              <a:spcBef>
                <a:spcPts val="0"/>
              </a:spcBef>
              <a:spcAft>
                <a:spcPts val="0"/>
              </a:spcAft>
              <a:buSzPts val="1200"/>
              <a:buChar char="○"/>
              <a:defRPr sz="1440"/>
            </a:lvl8pPr>
            <a:lvl9pPr marL="4114800" lvl="8" indent="-304800" algn="l">
              <a:lnSpc>
                <a:spcPct val="115000"/>
              </a:lnSpc>
              <a:spcBef>
                <a:spcPts val="0"/>
              </a:spcBef>
              <a:spcAft>
                <a:spcPts val="0"/>
              </a:spcAft>
              <a:buSzPts val="1200"/>
              <a:buChar char="■"/>
              <a:defRPr sz="1440"/>
            </a:lvl9pPr>
          </a:lstStyle>
          <a:p>
            <a:endParaRPr/>
          </a:p>
        </p:txBody>
      </p:sp>
      <p:sp>
        <p:nvSpPr>
          <p:cNvPr id="101" name="Google Shape;101;p406"/>
          <p:cNvSpPr txBox="1">
            <a:spLocks noGrp="1"/>
          </p:cNvSpPr>
          <p:nvPr>
            <p:ph type="body" idx="2"/>
          </p:nvPr>
        </p:nvSpPr>
        <p:spPr>
          <a:xfrm>
            <a:off x="6443200" y="1536634"/>
            <a:ext cx="5333200" cy="4555080"/>
          </a:xfrm>
          <a:prstGeom prst="rect">
            <a:avLst/>
          </a:prstGeom>
          <a:no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04800" algn="l">
              <a:lnSpc>
                <a:spcPct val="115000"/>
              </a:lnSpc>
              <a:spcBef>
                <a:spcPts val="0"/>
              </a:spcBef>
              <a:spcAft>
                <a:spcPts val="0"/>
              </a:spcAft>
              <a:buSzPts val="1200"/>
              <a:buChar char="■"/>
              <a:defRPr sz="1440"/>
            </a:lvl6pPr>
            <a:lvl7pPr marL="3200400" lvl="6" indent="-304800" algn="l">
              <a:lnSpc>
                <a:spcPct val="115000"/>
              </a:lnSpc>
              <a:spcBef>
                <a:spcPts val="0"/>
              </a:spcBef>
              <a:spcAft>
                <a:spcPts val="0"/>
              </a:spcAft>
              <a:buSzPts val="1200"/>
              <a:buChar char="●"/>
              <a:defRPr sz="1440"/>
            </a:lvl7pPr>
            <a:lvl8pPr marL="3657600" lvl="7" indent="-304800" algn="l">
              <a:lnSpc>
                <a:spcPct val="115000"/>
              </a:lnSpc>
              <a:spcBef>
                <a:spcPts val="0"/>
              </a:spcBef>
              <a:spcAft>
                <a:spcPts val="0"/>
              </a:spcAft>
              <a:buSzPts val="1200"/>
              <a:buChar char="○"/>
              <a:defRPr sz="1440"/>
            </a:lvl8pPr>
            <a:lvl9pPr marL="4114800" lvl="8" indent="-304800" algn="l">
              <a:lnSpc>
                <a:spcPct val="115000"/>
              </a:lnSpc>
              <a:spcBef>
                <a:spcPts val="0"/>
              </a:spcBef>
              <a:spcAft>
                <a:spcPts val="0"/>
              </a:spcAft>
              <a:buSzPts val="1200"/>
              <a:buChar char="■"/>
              <a:defRPr sz="1440"/>
            </a:lvl9pPr>
          </a:lstStyle>
          <a:p>
            <a:endParaRPr/>
          </a:p>
        </p:txBody>
      </p:sp>
      <p:sp>
        <p:nvSpPr>
          <p:cNvPr id="102" name="Google Shape;102;p406"/>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103" name="Google Shape;103;p406"/>
          <p:cNvPicPr preferRelativeResize="0"/>
          <p:nvPr/>
        </p:nvPicPr>
        <p:blipFill rotWithShape="1">
          <a:blip r:embed="rId2">
            <a:alphaModFix/>
          </a:blip>
          <a:srcRect/>
          <a:stretch/>
        </p:blipFill>
        <p:spPr>
          <a:xfrm>
            <a:off x="11356798" y="245067"/>
            <a:ext cx="611220" cy="472321"/>
          </a:xfrm>
          <a:prstGeom prst="rect">
            <a:avLst/>
          </a:prstGeom>
          <a:noFill/>
          <a:ln>
            <a:noFill/>
          </a:ln>
        </p:spPr>
      </p:pic>
      <p:sp>
        <p:nvSpPr>
          <p:cNvPr id="104" name="Google Shape;104;p406"/>
          <p:cNvSpPr txBox="1"/>
          <p:nvPr/>
        </p:nvSpPr>
        <p:spPr>
          <a:xfrm>
            <a:off x="9667133" y="6301981"/>
            <a:ext cx="2031600" cy="387762"/>
          </a:xfrm>
          <a:prstGeom prst="rect">
            <a:avLst/>
          </a:prstGeom>
          <a:noFill/>
          <a:ln>
            <a:noFill/>
          </a:ln>
        </p:spPr>
        <p:txBody>
          <a:bodyPr spcFirstLastPara="1" wrap="square" lIns="109700" tIns="109700" rIns="109700" bIns="109700" anchor="t" anchorCtr="0">
            <a:spAutoFit/>
          </a:bodyPr>
          <a:lstStyle/>
          <a:p>
            <a:pPr marL="0" marR="0" lvl="0" indent="0" algn="r" rtl="0">
              <a:lnSpc>
                <a:spcPct val="100000"/>
              </a:lnSpc>
              <a:spcBef>
                <a:spcPts val="0"/>
              </a:spcBef>
              <a:spcAft>
                <a:spcPts val="0"/>
              </a:spcAft>
              <a:buClr>
                <a:srgbClr val="000000"/>
              </a:buClr>
              <a:buSzPts val="1080"/>
              <a:buFont typeface="Arial"/>
              <a:buNone/>
            </a:pPr>
            <a:r>
              <a:rPr lang="en-US" sz="1080" b="1" i="0" u="none" strike="noStrike" cap="none">
                <a:solidFill>
                  <a:srgbClr val="422B72"/>
                </a:solidFill>
                <a:latin typeface="Century Gothic"/>
                <a:ea typeface="Century Gothic"/>
                <a:cs typeface="Century Gothic"/>
                <a:sym typeface="Century Gothic"/>
              </a:rPr>
              <a:t>DATA SOCIETY © 202</a:t>
            </a:r>
            <a:r>
              <a:rPr lang="en-US" sz="1080" b="1">
                <a:solidFill>
                  <a:srgbClr val="422B72"/>
                </a:solidFill>
                <a:latin typeface="Century Gothic"/>
                <a:ea typeface="Century Gothic"/>
                <a:cs typeface="Century Gothic"/>
                <a:sym typeface="Century Gothic"/>
              </a:rPr>
              <a:t>4</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5302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ctivity">
  <p:cSld name="Activity">
    <p:spTree>
      <p:nvGrpSpPr>
        <p:cNvPr id="1" name="Shape 105"/>
        <p:cNvGrpSpPr/>
        <p:nvPr/>
      </p:nvGrpSpPr>
      <p:grpSpPr>
        <a:xfrm>
          <a:off x="0" y="0"/>
          <a:ext cx="0" cy="0"/>
          <a:chOff x="0" y="0"/>
          <a:chExt cx="0" cy="0"/>
        </a:xfrm>
      </p:grpSpPr>
      <p:sp>
        <p:nvSpPr>
          <p:cNvPr id="106" name="Google Shape;106;p407"/>
          <p:cNvSpPr/>
          <p:nvPr/>
        </p:nvSpPr>
        <p:spPr>
          <a:xfrm>
            <a:off x="10343229" y="1576933"/>
            <a:ext cx="5148157" cy="4640689"/>
          </a:xfrm>
          <a:prstGeom prst="ellipse">
            <a:avLst/>
          </a:prstGeom>
          <a:noFill/>
          <a:ln w="9525" cap="flat" cmpd="sng">
            <a:solidFill>
              <a:schemeClr val="accent1"/>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107" name="Google Shape;107;p407"/>
          <p:cNvSpPr/>
          <p:nvPr/>
        </p:nvSpPr>
        <p:spPr>
          <a:xfrm>
            <a:off x="-1" y="0"/>
            <a:ext cx="9447754"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8" name="Google Shape;108;p407"/>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109" name="Google Shape;109;p407" descr="Icon&#10;&#10;Description automatically generated"/>
          <p:cNvPicPr preferRelativeResize="0"/>
          <p:nvPr/>
        </p:nvPicPr>
        <p:blipFill rotWithShape="1">
          <a:blip r:embed="rId2">
            <a:alphaModFix/>
          </a:blip>
          <a:srcRect/>
          <a:stretch/>
        </p:blipFill>
        <p:spPr>
          <a:xfrm>
            <a:off x="9597060" y="2213426"/>
            <a:ext cx="2431148" cy="2431148"/>
          </a:xfrm>
          <a:prstGeom prst="rect">
            <a:avLst/>
          </a:prstGeom>
          <a:noFill/>
          <a:ln>
            <a:noFill/>
          </a:ln>
        </p:spPr>
      </p:pic>
      <p:sp>
        <p:nvSpPr>
          <p:cNvPr id="110" name="Google Shape;110;p407"/>
          <p:cNvSpPr txBox="1">
            <a:spLocks noGrp="1"/>
          </p:cNvSpPr>
          <p:nvPr>
            <p:ph type="body" idx="1"/>
          </p:nvPr>
        </p:nvSpPr>
        <p:spPr>
          <a:xfrm>
            <a:off x="416389" y="1537176"/>
            <a:ext cx="8613312" cy="4554538"/>
          </a:xfrm>
          <a:prstGeom prst="rect">
            <a:avLst/>
          </a:prstGeom>
          <a:no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11" name="Google Shape;111;p407"/>
          <p:cNvSpPr txBox="1">
            <a:spLocks noGrp="1"/>
          </p:cNvSpPr>
          <p:nvPr>
            <p:ph type="title"/>
          </p:nvPr>
        </p:nvSpPr>
        <p:spPr>
          <a:xfrm>
            <a:off x="415600" y="528436"/>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2" name="Google Shape;112;p407"/>
          <p:cNvSpPr txBox="1"/>
          <p:nvPr/>
        </p:nvSpPr>
        <p:spPr>
          <a:xfrm>
            <a:off x="415600" y="6284185"/>
            <a:ext cx="2505730" cy="387762"/>
          </a:xfrm>
          <a:prstGeom prst="rect">
            <a:avLst/>
          </a:prstGeom>
          <a:noFill/>
          <a:ln>
            <a:noFill/>
          </a:ln>
        </p:spPr>
        <p:txBody>
          <a:bodyPr spcFirstLastPara="1" wrap="square" lIns="109700" tIns="109700" rIns="109700" bIns="109700" anchor="t" anchorCtr="0">
            <a:spAutoFit/>
          </a:bodyPr>
          <a:lstStyle/>
          <a:p>
            <a:pPr marL="0" marR="0" lvl="0" indent="0" algn="l" rtl="0">
              <a:lnSpc>
                <a:spcPct val="100000"/>
              </a:lnSpc>
              <a:spcBef>
                <a:spcPts val="0"/>
              </a:spcBef>
              <a:spcAft>
                <a:spcPts val="0"/>
              </a:spcAft>
              <a:buClr>
                <a:srgbClr val="000000"/>
              </a:buClr>
              <a:buSzPts val="1080"/>
              <a:buFont typeface="Arial"/>
              <a:buNone/>
            </a:pPr>
            <a:r>
              <a:rPr lang="en-US" sz="1080" b="1" i="0" u="none" strike="noStrike" cap="none">
                <a:solidFill>
                  <a:srgbClr val="422B72"/>
                </a:solidFill>
                <a:latin typeface="Century Gothic"/>
                <a:ea typeface="Century Gothic"/>
                <a:cs typeface="Century Gothic"/>
                <a:sym typeface="Century Gothic"/>
              </a:rPr>
              <a:t>Data Visual Design &amp; Storytelling</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490055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113"/>
        <p:cNvGrpSpPr/>
        <p:nvPr/>
      </p:nvGrpSpPr>
      <p:grpSpPr>
        <a:xfrm>
          <a:off x="0" y="0"/>
          <a:ext cx="0" cy="0"/>
          <a:chOff x="0" y="0"/>
          <a:chExt cx="0" cy="0"/>
        </a:xfrm>
      </p:grpSpPr>
      <p:sp>
        <p:nvSpPr>
          <p:cNvPr id="114" name="Google Shape;114;p408"/>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702031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hat question">
  <p:cSld name="1_Chat question">
    <p:spTree>
      <p:nvGrpSpPr>
        <p:cNvPr id="1" name="Shape 115"/>
        <p:cNvGrpSpPr/>
        <p:nvPr/>
      </p:nvGrpSpPr>
      <p:grpSpPr>
        <a:xfrm>
          <a:off x="0" y="0"/>
          <a:ext cx="0" cy="0"/>
          <a:chOff x="0" y="0"/>
          <a:chExt cx="0" cy="0"/>
        </a:xfrm>
      </p:grpSpPr>
      <p:sp>
        <p:nvSpPr>
          <p:cNvPr id="116" name="Google Shape;116;p409"/>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17" name="Google Shape;117;p409"/>
          <p:cNvSpPr txBox="1">
            <a:spLocks noGrp="1"/>
          </p:cNvSpPr>
          <p:nvPr>
            <p:ph type="body" idx="1"/>
          </p:nvPr>
        </p:nvSpPr>
        <p:spPr>
          <a:xfrm>
            <a:off x="6443200" y="1536634"/>
            <a:ext cx="5333200" cy="1741291"/>
          </a:xfrm>
          <a:prstGeom prst="rect">
            <a:avLst/>
          </a:prstGeom>
          <a:no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228600" algn="l">
              <a:lnSpc>
                <a:spcPct val="115000"/>
              </a:lnSpc>
              <a:spcBef>
                <a:spcPts val="0"/>
              </a:spcBef>
              <a:spcAft>
                <a:spcPts val="0"/>
              </a:spcAft>
              <a:buSzPts val="1200"/>
              <a:buNone/>
              <a:defRPr sz="2000"/>
            </a:lvl5pPr>
            <a:lvl6pPr marL="2743200" lvl="5" indent="-304800" algn="l">
              <a:lnSpc>
                <a:spcPct val="115000"/>
              </a:lnSpc>
              <a:spcBef>
                <a:spcPts val="0"/>
              </a:spcBef>
              <a:spcAft>
                <a:spcPts val="0"/>
              </a:spcAft>
              <a:buSzPts val="1200"/>
              <a:buChar char="■"/>
              <a:defRPr sz="1440"/>
            </a:lvl6pPr>
            <a:lvl7pPr marL="3200400" lvl="6" indent="-304800" algn="l">
              <a:lnSpc>
                <a:spcPct val="115000"/>
              </a:lnSpc>
              <a:spcBef>
                <a:spcPts val="0"/>
              </a:spcBef>
              <a:spcAft>
                <a:spcPts val="0"/>
              </a:spcAft>
              <a:buSzPts val="1200"/>
              <a:buChar char="●"/>
              <a:defRPr sz="1440"/>
            </a:lvl7pPr>
            <a:lvl8pPr marL="3657600" lvl="7" indent="-304800" algn="l">
              <a:lnSpc>
                <a:spcPct val="115000"/>
              </a:lnSpc>
              <a:spcBef>
                <a:spcPts val="0"/>
              </a:spcBef>
              <a:spcAft>
                <a:spcPts val="0"/>
              </a:spcAft>
              <a:buSzPts val="1200"/>
              <a:buChar char="○"/>
              <a:defRPr sz="1440"/>
            </a:lvl8pPr>
            <a:lvl9pPr marL="4114800" lvl="8" indent="-304800" algn="l">
              <a:lnSpc>
                <a:spcPct val="115000"/>
              </a:lnSpc>
              <a:spcBef>
                <a:spcPts val="0"/>
              </a:spcBef>
              <a:spcAft>
                <a:spcPts val="0"/>
              </a:spcAft>
              <a:buSzPts val="1200"/>
              <a:buChar char="■"/>
              <a:defRPr sz="1440"/>
            </a:lvl9pPr>
          </a:lstStyle>
          <a:p>
            <a:endParaRPr/>
          </a:p>
        </p:txBody>
      </p:sp>
      <p:sp>
        <p:nvSpPr>
          <p:cNvPr id="118" name="Google Shape;118;p409"/>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119" name="Google Shape;119;p409" descr="Icon&#10;&#10;Description automatically generated"/>
          <p:cNvPicPr preferRelativeResize="0"/>
          <p:nvPr/>
        </p:nvPicPr>
        <p:blipFill rotWithShape="1">
          <a:blip r:embed="rId2">
            <a:alphaModFix/>
          </a:blip>
          <a:srcRect/>
          <a:stretch/>
        </p:blipFill>
        <p:spPr>
          <a:xfrm>
            <a:off x="8855067" y="3409917"/>
            <a:ext cx="2807341" cy="2807341"/>
          </a:xfrm>
          <a:prstGeom prst="rect">
            <a:avLst/>
          </a:prstGeom>
          <a:noFill/>
          <a:ln>
            <a:noFill/>
          </a:ln>
        </p:spPr>
      </p:pic>
      <p:sp>
        <p:nvSpPr>
          <p:cNvPr id="120" name="Google Shape;120;p409"/>
          <p:cNvSpPr txBox="1">
            <a:spLocks noGrp="1"/>
          </p:cNvSpPr>
          <p:nvPr>
            <p:ph type="body" idx="2"/>
          </p:nvPr>
        </p:nvSpPr>
        <p:spPr>
          <a:xfrm>
            <a:off x="416389" y="1537176"/>
            <a:ext cx="5332412" cy="4554538"/>
          </a:xfrm>
          <a:prstGeom prst="rect">
            <a:avLst/>
          </a:prstGeom>
          <a:no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extLst>
      <p:ext uri="{BB962C8B-B14F-4D97-AF65-F5344CB8AC3E}">
        <p14:creationId xmlns:p14="http://schemas.microsoft.com/office/powerpoint/2010/main" val="37936893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nd of day">
  <p:cSld name="End of day">
    <p:bg>
      <p:bgPr>
        <a:solidFill>
          <a:schemeClr val="dk1"/>
        </a:solidFill>
        <a:effectLst/>
      </p:bgPr>
    </p:bg>
    <p:spTree>
      <p:nvGrpSpPr>
        <p:cNvPr id="1" name="Shape 121"/>
        <p:cNvGrpSpPr/>
        <p:nvPr/>
      </p:nvGrpSpPr>
      <p:grpSpPr>
        <a:xfrm>
          <a:off x="0" y="0"/>
          <a:ext cx="0" cy="0"/>
          <a:chOff x="0" y="0"/>
          <a:chExt cx="0" cy="0"/>
        </a:xfrm>
      </p:grpSpPr>
      <p:sp>
        <p:nvSpPr>
          <p:cNvPr id="122" name="Google Shape;122;p410"/>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123" name="Google Shape;123;p410"/>
          <p:cNvPicPr preferRelativeResize="0"/>
          <p:nvPr/>
        </p:nvPicPr>
        <p:blipFill rotWithShape="1">
          <a:blip r:embed="rId2">
            <a:alphaModFix/>
          </a:blip>
          <a:srcRect/>
          <a:stretch/>
        </p:blipFill>
        <p:spPr>
          <a:xfrm>
            <a:off x="558973" y="3223270"/>
            <a:ext cx="142900" cy="394200"/>
          </a:xfrm>
          <a:prstGeom prst="rect">
            <a:avLst/>
          </a:prstGeom>
          <a:noFill/>
          <a:ln>
            <a:noFill/>
          </a:ln>
        </p:spPr>
      </p:pic>
      <p:sp>
        <p:nvSpPr>
          <p:cNvPr id="124" name="Google Shape;124;p410"/>
          <p:cNvSpPr/>
          <p:nvPr/>
        </p:nvSpPr>
        <p:spPr>
          <a:xfrm>
            <a:off x="8324667" y="-777400"/>
            <a:ext cx="9753200" cy="9753120"/>
          </a:xfrm>
          <a:prstGeom prst="ellipse">
            <a:avLst/>
          </a:prstGeom>
          <a:noFill/>
          <a:ln w="9525" cap="flat" cmpd="sng">
            <a:solidFill>
              <a:srgbClr val="845BA3"/>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125" name="Google Shape;125;p410"/>
          <p:cNvSpPr txBox="1">
            <a:spLocks noGrp="1"/>
          </p:cNvSpPr>
          <p:nvPr>
            <p:ph type="title"/>
          </p:nvPr>
        </p:nvSpPr>
        <p:spPr>
          <a:xfrm>
            <a:off x="909576" y="2927828"/>
            <a:ext cx="8537600" cy="77508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800"/>
              <a:buNone/>
              <a:defRPr sz="4800">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26" name="Google Shape;126;p410"/>
          <p:cNvSpPr txBox="1">
            <a:spLocks noGrp="1"/>
          </p:cNvSpPr>
          <p:nvPr>
            <p:ph type="subTitle" idx="1"/>
          </p:nvPr>
        </p:nvSpPr>
        <p:spPr>
          <a:xfrm>
            <a:off x="909576" y="3943820"/>
            <a:ext cx="4387200" cy="655476"/>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rgbClr val="FFFFFF"/>
              </a:buClr>
              <a:buSzPts val="1400"/>
              <a:buNone/>
              <a:defRPr sz="2800" b="1">
                <a:solidFill>
                  <a:srgbClr val="FFFFFF"/>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pic>
        <p:nvPicPr>
          <p:cNvPr id="127" name="Google Shape;127;p410"/>
          <p:cNvPicPr preferRelativeResize="0"/>
          <p:nvPr/>
        </p:nvPicPr>
        <p:blipFill rotWithShape="1">
          <a:blip r:embed="rId3">
            <a:alphaModFix/>
          </a:blip>
          <a:srcRect/>
          <a:stretch/>
        </p:blipFill>
        <p:spPr>
          <a:xfrm>
            <a:off x="7013625" y="1045900"/>
            <a:ext cx="6071919" cy="5524021"/>
          </a:xfrm>
          <a:prstGeom prst="rect">
            <a:avLst/>
          </a:prstGeom>
          <a:noFill/>
          <a:ln>
            <a:noFill/>
          </a:ln>
        </p:spPr>
      </p:pic>
    </p:spTree>
    <p:extLst>
      <p:ext uri="{BB962C8B-B14F-4D97-AF65-F5344CB8AC3E}">
        <p14:creationId xmlns:p14="http://schemas.microsoft.com/office/powerpoint/2010/main" val="2951110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2 columns">
  <p:cSld name="Title and 2 columns">
    <p:spTree>
      <p:nvGrpSpPr>
        <p:cNvPr id="1" name="Shape 128"/>
        <p:cNvGrpSpPr/>
        <p:nvPr/>
      </p:nvGrpSpPr>
      <p:grpSpPr>
        <a:xfrm>
          <a:off x="0" y="0"/>
          <a:ext cx="0" cy="0"/>
          <a:chOff x="0" y="0"/>
          <a:chExt cx="0" cy="0"/>
        </a:xfrm>
      </p:grpSpPr>
      <p:sp>
        <p:nvSpPr>
          <p:cNvPr id="129" name="Google Shape;129;p411"/>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30" name="Google Shape;130;p411"/>
          <p:cNvSpPr txBox="1">
            <a:spLocks noGrp="1"/>
          </p:cNvSpPr>
          <p:nvPr>
            <p:ph type="body" idx="1"/>
          </p:nvPr>
        </p:nvSpPr>
        <p:spPr>
          <a:xfrm>
            <a:off x="415600" y="1536634"/>
            <a:ext cx="5333200" cy="4555080"/>
          </a:xfrm>
          <a:prstGeom prst="rect">
            <a:avLst/>
          </a:prstGeom>
          <a:no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04800" algn="l">
              <a:lnSpc>
                <a:spcPct val="115000"/>
              </a:lnSpc>
              <a:spcBef>
                <a:spcPts val="0"/>
              </a:spcBef>
              <a:spcAft>
                <a:spcPts val="0"/>
              </a:spcAft>
              <a:buSzPts val="1200"/>
              <a:buChar char="■"/>
              <a:defRPr sz="1440"/>
            </a:lvl6pPr>
            <a:lvl7pPr marL="3200400" lvl="6" indent="-304800" algn="l">
              <a:lnSpc>
                <a:spcPct val="115000"/>
              </a:lnSpc>
              <a:spcBef>
                <a:spcPts val="0"/>
              </a:spcBef>
              <a:spcAft>
                <a:spcPts val="0"/>
              </a:spcAft>
              <a:buSzPts val="1200"/>
              <a:buChar char="●"/>
              <a:defRPr sz="1440"/>
            </a:lvl7pPr>
            <a:lvl8pPr marL="3657600" lvl="7" indent="-304800" algn="l">
              <a:lnSpc>
                <a:spcPct val="115000"/>
              </a:lnSpc>
              <a:spcBef>
                <a:spcPts val="0"/>
              </a:spcBef>
              <a:spcAft>
                <a:spcPts val="0"/>
              </a:spcAft>
              <a:buSzPts val="1200"/>
              <a:buChar char="○"/>
              <a:defRPr sz="1440"/>
            </a:lvl8pPr>
            <a:lvl9pPr marL="4114800" lvl="8" indent="-304800" algn="l">
              <a:lnSpc>
                <a:spcPct val="115000"/>
              </a:lnSpc>
              <a:spcBef>
                <a:spcPts val="0"/>
              </a:spcBef>
              <a:spcAft>
                <a:spcPts val="0"/>
              </a:spcAft>
              <a:buSzPts val="1200"/>
              <a:buChar char="■"/>
              <a:defRPr sz="1440"/>
            </a:lvl9pPr>
          </a:lstStyle>
          <a:p>
            <a:endParaRPr/>
          </a:p>
        </p:txBody>
      </p:sp>
      <p:sp>
        <p:nvSpPr>
          <p:cNvPr id="131" name="Google Shape;131;p411"/>
          <p:cNvSpPr txBox="1">
            <a:spLocks noGrp="1"/>
          </p:cNvSpPr>
          <p:nvPr>
            <p:ph type="body" idx="2"/>
          </p:nvPr>
        </p:nvSpPr>
        <p:spPr>
          <a:xfrm>
            <a:off x="6443200" y="1536634"/>
            <a:ext cx="5333200" cy="4555080"/>
          </a:xfrm>
          <a:prstGeom prst="rect">
            <a:avLst/>
          </a:prstGeom>
          <a:no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04800" algn="l">
              <a:lnSpc>
                <a:spcPct val="115000"/>
              </a:lnSpc>
              <a:spcBef>
                <a:spcPts val="0"/>
              </a:spcBef>
              <a:spcAft>
                <a:spcPts val="0"/>
              </a:spcAft>
              <a:buSzPts val="1200"/>
              <a:buChar char="■"/>
              <a:defRPr sz="1440"/>
            </a:lvl6pPr>
            <a:lvl7pPr marL="3200400" lvl="6" indent="-304800" algn="l">
              <a:lnSpc>
                <a:spcPct val="115000"/>
              </a:lnSpc>
              <a:spcBef>
                <a:spcPts val="0"/>
              </a:spcBef>
              <a:spcAft>
                <a:spcPts val="0"/>
              </a:spcAft>
              <a:buSzPts val="1200"/>
              <a:buChar char="●"/>
              <a:defRPr sz="1440"/>
            </a:lvl7pPr>
            <a:lvl8pPr marL="3657600" lvl="7" indent="-304800" algn="l">
              <a:lnSpc>
                <a:spcPct val="115000"/>
              </a:lnSpc>
              <a:spcBef>
                <a:spcPts val="0"/>
              </a:spcBef>
              <a:spcAft>
                <a:spcPts val="0"/>
              </a:spcAft>
              <a:buSzPts val="1200"/>
              <a:buChar char="○"/>
              <a:defRPr sz="1440"/>
            </a:lvl8pPr>
            <a:lvl9pPr marL="4114800" lvl="8" indent="-304800" algn="l">
              <a:lnSpc>
                <a:spcPct val="115000"/>
              </a:lnSpc>
              <a:spcBef>
                <a:spcPts val="0"/>
              </a:spcBef>
              <a:spcAft>
                <a:spcPts val="0"/>
              </a:spcAft>
              <a:buSzPts val="1200"/>
              <a:buChar char="■"/>
              <a:defRPr sz="1440"/>
            </a:lvl9pPr>
          </a:lstStyle>
          <a:p>
            <a:endParaRPr/>
          </a:p>
        </p:txBody>
      </p:sp>
      <p:sp>
        <p:nvSpPr>
          <p:cNvPr id="132" name="Google Shape;132;p411"/>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extLst>
      <p:ext uri="{BB962C8B-B14F-4D97-AF65-F5344CB8AC3E}">
        <p14:creationId xmlns:p14="http://schemas.microsoft.com/office/powerpoint/2010/main" val="1600248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Who we are">
  <p:cSld name="Who we are">
    <p:spTree>
      <p:nvGrpSpPr>
        <p:cNvPr id="1" name="Shape 21"/>
        <p:cNvGrpSpPr/>
        <p:nvPr/>
      </p:nvGrpSpPr>
      <p:grpSpPr>
        <a:xfrm>
          <a:off x="0" y="0"/>
          <a:ext cx="0" cy="0"/>
          <a:chOff x="0" y="0"/>
          <a:chExt cx="0" cy="0"/>
        </a:xfrm>
      </p:grpSpPr>
      <p:sp>
        <p:nvSpPr>
          <p:cNvPr id="22" name="Google Shape;22;p394"/>
          <p:cNvSpPr/>
          <p:nvPr/>
        </p:nvSpPr>
        <p:spPr>
          <a:xfrm>
            <a:off x="6096000" y="-167"/>
            <a:ext cx="6096000" cy="6858000"/>
          </a:xfrm>
          <a:prstGeom prst="rect">
            <a:avLst/>
          </a:prstGeom>
          <a:solidFill>
            <a:schemeClr val="lt2"/>
          </a:solidFill>
          <a:ln>
            <a:noFill/>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23" name="Google Shape;23;p394"/>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394"/>
          <p:cNvSpPr txBox="1"/>
          <p:nvPr/>
        </p:nvSpPr>
        <p:spPr>
          <a:xfrm>
            <a:off x="415599" y="1682817"/>
            <a:ext cx="5680399" cy="4185761"/>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900"/>
              <a:buFont typeface="Arial"/>
              <a:buNone/>
            </a:pPr>
            <a:r>
              <a:rPr lang="en-US" sz="1900" b="0" i="0" u="none" strike="noStrike" cap="none">
                <a:solidFill>
                  <a:schemeClr val="dk1"/>
                </a:solidFill>
                <a:latin typeface="Century Gothic"/>
                <a:ea typeface="Century Gothic"/>
                <a:cs typeface="Century Gothic"/>
                <a:sym typeface="Century Gothic"/>
              </a:rPr>
              <a:t>Data Society’s mission is to integrate Big Data and machine learning best practices across entire teams and empower professionals to identify new insights.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chemeClr val="dk1"/>
              </a:buClr>
              <a:buSzPts val="1900"/>
              <a:buFont typeface="Arial"/>
              <a:buNone/>
            </a:pPr>
            <a:r>
              <a:rPr lang="en-US" sz="1900" b="0" i="0" u="none" strike="noStrike" cap="none">
                <a:solidFill>
                  <a:schemeClr val="dk1"/>
                </a:solidFill>
                <a:latin typeface="Century Gothic"/>
                <a:ea typeface="Century Gothic"/>
                <a:cs typeface="Century Gothic"/>
                <a:sym typeface="Century Gothic"/>
              </a:rPr>
              <a:t>We provide: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chemeClr val="dk1"/>
              </a:buClr>
              <a:buSzPts val="1900"/>
              <a:buFont typeface="Arial"/>
              <a:buChar char="•"/>
            </a:pPr>
            <a:r>
              <a:rPr lang="en-US" sz="1900" b="0" i="0" u="none" strike="noStrike" cap="none">
                <a:solidFill>
                  <a:schemeClr val="dk1"/>
                </a:solidFill>
                <a:latin typeface="Century Gothic"/>
                <a:ea typeface="Century Gothic"/>
                <a:cs typeface="Century Gothic"/>
                <a:sym typeface="Century Gothic"/>
              </a:rPr>
              <a:t>High-quality data science training programs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900"/>
              <a:buFont typeface="Arial"/>
              <a:buChar char="•"/>
            </a:pPr>
            <a:r>
              <a:rPr lang="en-US" sz="1900" b="0" i="0" u="none" strike="noStrike" cap="none">
                <a:solidFill>
                  <a:schemeClr val="dk1"/>
                </a:solidFill>
                <a:latin typeface="Century Gothic"/>
                <a:ea typeface="Century Gothic"/>
                <a:cs typeface="Century Gothic"/>
                <a:sym typeface="Century Gothic"/>
              </a:rPr>
              <a:t>Customized executive workshops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900"/>
              <a:buFont typeface="Arial"/>
              <a:buChar char="•"/>
            </a:pPr>
            <a:r>
              <a:rPr lang="en-US" sz="1900" b="0" i="0" u="none" strike="noStrike" cap="none">
                <a:solidFill>
                  <a:schemeClr val="dk1"/>
                </a:solidFill>
                <a:latin typeface="Century Gothic"/>
                <a:ea typeface="Century Gothic"/>
                <a:cs typeface="Century Gothic"/>
                <a:sym typeface="Century Gothic"/>
              </a:rPr>
              <a:t>Custom software solutions and consulting services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chemeClr val="dk1"/>
              </a:buClr>
              <a:buSzPts val="1900"/>
              <a:buFont typeface="Arial"/>
              <a:buNone/>
            </a:pPr>
            <a:r>
              <a:rPr lang="en-US" sz="1900" b="0" i="0" u="none" strike="noStrike" cap="none">
                <a:solidFill>
                  <a:schemeClr val="dk1"/>
                </a:solidFill>
                <a:latin typeface="Century Gothic"/>
                <a:ea typeface="Century Gothic"/>
                <a:cs typeface="Century Gothic"/>
                <a:sym typeface="Century Gothic"/>
              </a:rPr>
              <a:t>Since 2014, we’ve worked with thousands of professionals to make their data work for them.</a:t>
            </a:r>
            <a:endParaRPr sz="1400" b="0" i="0" u="none" strike="noStrike" cap="none">
              <a:solidFill>
                <a:srgbClr val="000000"/>
              </a:solidFill>
              <a:latin typeface="Arial"/>
              <a:ea typeface="Arial"/>
              <a:cs typeface="Arial"/>
              <a:sym typeface="Arial"/>
            </a:endParaRPr>
          </a:p>
        </p:txBody>
      </p:sp>
      <p:pic>
        <p:nvPicPr>
          <p:cNvPr id="25" name="Google Shape;25;p394" descr="A picture containing text, sign&#10;&#10;Description automatically generated"/>
          <p:cNvPicPr preferRelativeResize="0"/>
          <p:nvPr/>
        </p:nvPicPr>
        <p:blipFill rotWithShape="1">
          <a:blip r:embed="rId2">
            <a:alphaModFix/>
          </a:blip>
          <a:srcRect/>
          <a:stretch/>
        </p:blipFill>
        <p:spPr>
          <a:xfrm>
            <a:off x="7459907" y="2146086"/>
            <a:ext cx="3368185" cy="2891993"/>
          </a:xfrm>
          <a:prstGeom prst="rect">
            <a:avLst/>
          </a:prstGeom>
          <a:noFill/>
          <a:ln>
            <a:noFill/>
          </a:ln>
        </p:spPr>
      </p:pic>
      <p:sp>
        <p:nvSpPr>
          <p:cNvPr id="26" name="Google Shape;26;p394"/>
          <p:cNvSpPr txBox="1"/>
          <p:nvPr/>
        </p:nvSpPr>
        <p:spPr>
          <a:xfrm>
            <a:off x="9667133" y="6301981"/>
            <a:ext cx="2031600" cy="387762"/>
          </a:xfrm>
          <a:prstGeom prst="rect">
            <a:avLst/>
          </a:prstGeom>
          <a:noFill/>
          <a:ln>
            <a:noFill/>
          </a:ln>
        </p:spPr>
        <p:txBody>
          <a:bodyPr spcFirstLastPara="1" wrap="square" lIns="109700" tIns="109700" rIns="109700" bIns="109700" anchor="t" anchorCtr="0">
            <a:spAutoFit/>
          </a:bodyPr>
          <a:lstStyle/>
          <a:p>
            <a:pPr marL="0" marR="0" lvl="0" indent="0" algn="r" rtl="0">
              <a:lnSpc>
                <a:spcPct val="100000"/>
              </a:lnSpc>
              <a:spcBef>
                <a:spcPts val="0"/>
              </a:spcBef>
              <a:spcAft>
                <a:spcPts val="0"/>
              </a:spcAft>
              <a:buClr>
                <a:srgbClr val="000000"/>
              </a:buClr>
              <a:buSzPts val="1080"/>
              <a:buFont typeface="Arial"/>
              <a:buNone/>
            </a:pPr>
            <a:r>
              <a:rPr lang="en-US" sz="1080" b="1" i="0" u="none" strike="noStrike" cap="none">
                <a:solidFill>
                  <a:srgbClr val="422B72"/>
                </a:solidFill>
                <a:latin typeface="Century Gothic"/>
                <a:ea typeface="Century Gothic"/>
                <a:cs typeface="Century Gothic"/>
                <a:sym typeface="Century Gothic"/>
              </a:rPr>
              <a:t>DATA SOCIETY © 202</a:t>
            </a:r>
            <a:r>
              <a:rPr lang="en-US" sz="1080" b="1">
                <a:solidFill>
                  <a:srgbClr val="422B72"/>
                </a:solidFill>
                <a:latin typeface="Century Gothic"/>
                <a:ea typeface="Century Gothic"/>
                <a:cs typeface="Century Gothic"/>
                <a:sym typeface="Century Gothic"/>
              </a:rPr>
              <a:t>4</a:t>
            </a:r>
            <a:endParaRPr sz="1400" b="0" i="0" u="none" strike="noStrike" cap="none">
              <a:solidFill>
                <a:srgbClr val="000000"/>
              </a:solidFill>
              <a:latin typeface="Arial"/>
              <a:ea typeface="Arial"/>
              <a:cs typeface="Arial"/>
              <a:sym typeface="Arial"/>
            </a:endParaRPr>
          </a:p>
        </p:txBody>
      </p:sp>
      <p:sp>
        <p:nvSpPr>
          <p:cNvPr id="27" name="Google Shape;27;p394"/>
          <p:cNvSpPr txBox="1"/>
          <p:nvPr/>
        </p:nvSpPr>
        <p:spPr>
          <a:xfrm>
            <a:off x="415600" y="534330"/>
            <a:ext cx="4605200" cy="821992"/>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2800"/>
              <a:buFont typeface="Century Gothic"/>
              <a:buNone/>
            </a:pPr>
            <a:r>
              <a:rPr lang="en-US" sz="3600" b="1" i="0" u="none" strike="noStrike" cap="none">
                <a:solidFill>
                  <a:schemeClr val="dk1"/>
                </a:solidFill>
                <a:latin typeface="Century Gothic"/>
                <a:ea typeface="Century Gothic"/>
                <a:cs typeface="Century Gothic"/>
                <a:sym typeface="Century Gothic"/>
              </a:rPr>
              <a:t>Who we are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944675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marker I">
  <p:cSld name="Section marker I">
    <p:bg>
      <p:bgPr>
        <a:solidFill>
          <a:schemeClr val="dk2"/>
        </a:solidFill>
        <a:effectLst/>
      </p:bgPr>
    </p:bg>
    <p:spTree>
      <p:nvGrpSpPr>
        <p:cNvPr id="1" name="Shape 133"/>
        <p:cNvGrpSpPr/>
        <p:nvPr/>
      </p:nvGrpSpPr>
      <p:grpSpPr>
        <a:xfrm>
          <a:off x="0" y="0"/>
          <a:ext cx="0" cy="0"/>
          <a:chOff x="0" y="0"/>
          <a:chExt cx="0" cy="0"/>
        </a:xfrm>
      </p:grpSpPr>
      <p:sp>
        <p:nvSpPr>
          <p:cNvPr id="134" name="Google Shape;134;p413"/>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35" name="Google Shape;135;p413"/>
          <p:cNvSpPr txBox="1">
            <a:spLocks noGrp="1"/>
          </p:cNvSpPr>
          <p:nvPr>
            <p:ph type="body" idx="1"/>
          </p:nvPr>
        </p:nvSpPr>
        <p:spPr>
          <a:xfrm>
            <a:off x="650875" y="2868179"/>
            <a:ext cx="4964113" cy="1121641"/>
          </a:xfrm>
          <a:prstGeom prst="rect">
            <a:avLst/>
          </a:prstGeom>
          <a:noFill/>
          <a:ln>
            <a:noFill/>
          </a:ln>
        </p:spPr>
        <p:txBody>
          <a:bodyPr spcFirstLastPara="1" wrap="square" lIns="91425" tIns="91425" rIns="91425" bIns="91425" anchor="t" anchorCtr="0">
            <a:normAutofit/>
          </a:bodyPr>
          <a:lstStyle>
            <a:lvl1pPr marL="457200" lvl="0" indent="-228600" algn="l">
              <a:lnSpc>
                <a:spcPct val="115000"/>
              </a:lnSpc>
              <a:spcBef>
                <a:spcPts val="0"/>
              </a:spcBef>
              <a:spcAft>
                <a:spcPts val="0"/>
              </a:spcAft>
              <a:buSzPts val="1800"/>
              <a:buNone/>
              <a:defRPr sz="5000" b="1">
                <a:solidFill>
                  <a:schemeClr val="lt1"/>
                </a:solidFill>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36" name="Google Shape;136;p413"/>
          <p:cNvSpPr/>
          <p:nvPr/>
        </p:nvSpPr>
        <p:spPr>
          <a:xfrm>
            <a:off x="5747811" y="928079"/>
            <a:ext cx="4523797" cy="4077874"/>
          </a:xfrm>
          <a:prstGeom prst="ellipse">
            <a:avLst/>
          </a:prstGeom>
          <a:solidFill>
            <a:schemeClr val="accent5"/>
          </a:solidFill>
          <a:ln w="38100" cap="flat" cmpd="sng">
            <a:solidFill>
              <a:schemeClr val="lt1"/>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137" name="Google Shape;137;p413"/>
          <p:cNvSpPr/>
          <p:nvPr/>
        </p:nvSpPr>
        <p:spPr>
          <a:xfrm>
            <a:off x="7822999" y="2896909"/>
            <a:ext cx="3445278" cy="3100751"/>
          </a:xfrm>
          <a:prstGeom prst="ellipse">
            <a:avLst/>
          </a:prstGeom>
          <a:solidFill>
            <a:schemeClr val="dk1"/>
          </a:solidFill>
          <a:ln w="38100" cap="flat" cmpd="sng">
            <a:solidFill>
              <a:schemeClr val="dk1"/>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ctr" rtl="0">
              <a:lnSpc>
                <a:spcPct val="100000"/>
              </a:lnSpc>
              <a:spcBef>
                <a:spcPts val="0"/>
              </a:spcBef>
              <a:spcAft>
                <a:spcPts val="0"/>
              </a:spcAft>
              <a:buClr>
                <a:srgbClr val="000000"/>
              </a:buClr>
              <a:buSzPts val="960"/>
              <a:buFont typeface="Arial"/>
              <a:buNone/>
            </a:pPr>
            <a:endParaRPr sz="960" b="0" i="0" u="none" strike="noStrike" cap="none">
              <a:solidFill>
                <a:srgbClr val="FF00FF"/>
              </a:solidFill>
              <a:latin typeface="Arial"/>
              <a:ea typeface="Arial"/>
              <a:cs typeface="Arial"/>
              <a:sym typeface="Arial"/>
            </a:endParaRPr>
          </a:p>
        </p:txBody>
      </p:sp>
      <p:pic>
        <p:nvPicPr>
          <p:cNvPr id="138" name="Google Shape;138;p413"/>
          <p:cNvPicPr preferRelativeResize="0"/>
          <p:nvPr/>
        </p:nvPicPr>
        <p:blipFill rotWithShape="1">
          <a:blip r:embed="rId2">
            <a:alphaModFix/>
          </a:blip>
          <a:srcRect/>
          <a:stretch/>
        </p:blipFill>
        <p:spPr>
          <a:xfrm>
            <a:off x="9306100" y="3786501"/>
            <a:ext cx="479076" cy="1321566"/>
          </a:xfrm>
          <a:prstGeom prst="rect">
            <a:avLst/>
          </a:prstGeom>
          <a:noFill/>
          <a:ln>
            <a:noFill/>
          </a:ln>
        </p:spPr>
      </p:pic>
      <p:sp>
        <p:nvSpPr>
          <p:cNvPr id="139" name="Google Shape;139;p413"/>
          <p:cNvSpPr txBox="1"/>
          <p:nvPr/>
        </p:nvSpPr>
        <p:spPr>
          <a:xfrm>
            <a:off x="9667133" y="6301981"/>
            <a:ext cx="2031600" cy="387762"/>
          </a:xfrm>
          <a:prstGeom prst="rect">
            <a:avLst/>
          </a:prstGeom>
          <a:noFill/>
          <a:ln>
            <a:noFill/>
          </a:ln>
        </p:spPr>
        <p:txBody>
          <a:bodyPr spcFirstLastPara="1" wrap="square" lIns="109700" tIns="109700" rIns="109700" bIns="109700" anchor="t" anchorCtr="0">
            <a:spAutoFit/>
          </a:bodyPr>
          <a:lstStyle/>
          <a:p>
            <a:pPr marL="0" marR="0" lvl="0" indent="0" algn="r" rtl="0">
              <a:lnSpc>
                <a:spcPct val="100000"/>
              </a:lnSpc>
              <a:spcBef>
                <a:spcPts val="0"/>
              </a:spcBef>
              <a:spcAft>
                <a:spcPts val="0"/>
              </a:spcAft>
              <a:buClr>
                <a:srgbClr val="000000"/>
              </a:buClr>
              <a:buSzPts val="1080"/>
              <a:buFont typeface="Arial"/>
              <a:buNone/>
            </a:pPr>
            <a:r>
              <a:rPr lang="en-US" sz="1080" b="1" i="0" u="none" strike="noStrike" cap="none">
                <a:solidFill>
                  <a:schemeClr val="lt1"/>
                </a:solidFill>
                <a:latin typeface="Century Gothic"/>
                <a:ea typeface="Century Gothic"/>
                <a:cs typeface="Century Gothic"/>
                <a:sym typeface="Century Gothic"/>
              </a:rPr>
              <a:t>DATA SOCIETY © 202</a:t>
            </a:r>
            <a:r>
              <a:rPr lang="en-US" sz="1080" b="1">
                <a:solidFill>
                  <a:schemeClr val="lt1"/>
                </a:solidFill>
                <a:latin typeface="Century Gothic"/>
                <a:ea typeface="Century Gothic"/>
                <a:cs typeface="Century Gothic"/>
                <a:sym typeface="Century Gothic"/>
              </a:rPr>
              <a:t>4</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74501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140"/>
        <p:cNvGrpSpPr/>
        <p:nvPr/>
      </p:nvGrpSpPr>
      <p:grpSpPr>
        <a:xfrm>
          <a:off x="0" y="0"/>
          <a:ext cx="0" cy="0"/>
          <a:chOff x="0" y="0"/>
          <a:chExt cx="0" cy="0"/>
        </a:xfrm>
      </p:grpSpPr>
      <p:sp>
        <p:nvSpPr>
          <p:cNvPr id="141" name="Google Shape;141;p414"/>
          <p:cNvSpPr txBox="1">
            <a:spLocks noGrp="1"/>
          </p:cNvSpPr>
          <p:nvPr>
            <p:ph type="title"/>
          </p:nvPr>
        </p:nvSpPr>
        <p:spPr>
          <a:xfrm>
            <a:off x="415600" y="581724"/>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2" name="Google Shape;142;p414"/>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43" name="Google Shape;143;p414"/>
          <p:cNvSpPr/>
          <p:nvPr/>
        </p:nvSpPr>
        <p:spPr>
          <a:xfrm>
            <a:off x="-2627863" y="1576933"/>
            <a:ext cx="5148157" cy="4640689"/>
          </a:xfrm>
          <a:prstGeom prst="ellipse">
            <a:avLst/>
          </a:prstGeom>
          <a:noFill/>
          <a:ln w="9525" cap="flat" cmpd="sng">
            <a:solidFill>
              <a:schemeClr val="accent1"/>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pic>
        <p:nvPicPr>
          <p:cNvPr id="144" name="Google Shape;144;p414" descr="Icon&#10;&#10;Description automatically generated"/>
          <p:cNvPicPr preferRelativeResize="0"/>
          <p:nvPr/>
        </p:nvPicPr>
        <p:blipFill rotWithShape="1">
          <a:blip r:embed="rId2">
            <a:alphaModFix/>
          </a:blip>
          <a:srcRect/>
          <a:stretch/>
        </p:blipFill>
        <p:spPr>
          <a:xfrm>
            <a:off x="3521921" y="1323198"/>
            <a:ext cx="5148157" cy="5148157"/>
          </a:xfrm>
          <a:prstGeom prst="rect">
            <a:avLst/>
          </a:prstGeom>
          <a:noFill/>
          <a:ln>
            <a:noFill/>
          </a:ln>
        </p:spPr>
      </p:pic>
      <p:sp>
        <p:nvSpPr>
          <p:cNvPr id="145" name="Google Shape;145;p414"/>
          <p:cNvSpPr/>
          <p:nvPr/>
        </p:nvSpPr>
        <p:spPr>
          <a:xfrm>
            <a:off x="9671706" y="1576933"/>
            <a:ext cx="5148157" cy="4640689"/>
          </a:xfrm>
          <a:prstGeom prst="ellipse">
            <a:avLst/>
          </a:prstGeom>
          <a:noFill/>
          <a:ln w="9525" cap="flat" cmpd="sng">
            <a:solidFill>
              <a:schemeClr val="accent1"/>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007300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Title and 2 columns (RH gray)">
  <p:cSld name="1_Title and 2 columns (RH gray)">
    <p:spTree>
      <p:nvGrpSpPr>
        <p:cNvPr id="1" name="Shape 146"/>
        <p:cNvGrpSpPr/>
        <p:nvPr/>
      </p:nvGrpSpPr>
      <p:grpSpPr>
        <a:xfrm>
          <a:off x="0" y="0"/>
          <a:ext cx="0" cy="0"/>
          <a:chOff x="0" y="0"/>
          <a:chExt cx="0" cy="0"/>
        </a:xfrm>
      </p:grpSpPr>
      <p:sp>
        <p:nvSpPr>
          <p:cNvPr id="147" name="Google Shape;147;p415"/>
          <p:cNvSpPr/>
          <p:nvPr/>
        </p:nvSpPr>
        <p:spPr>
          <a:xfrm>
            <a:off x="6096000" y="-167"/>
            <a:ext cx="6096000" cy="6858000"/>
          </a:xfrm>
          <a:prstGeom prst="rect">
            <a:avLst/>
          </a:prstGeom>
          <a:solidFill>
            <a:schemeClr val="lt2"/>
          </a:solidFill>
          <a:ln>
            <a:noFill/>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148" name="Google Shape;148;p415"/>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49" name="Google Shape;149;p415"/>
          <p:cNvSpPr txBox="1">
            <a:spLocks noGrp="1"/>
          </p:cNvSpPr>
          <p:nvPr>
            <p:ph type="body" idx="1"/>
          </p:nvPr>
        </p:nvSpPr>
        <p:spPr>
          <a:xfrm>
            <a:off x="415600" y="1536634"/>
            <a:ext cx="5333200" cy="4555080"/>
          </a:xfrm>
          <a:prstGeom prst="rect">
            <a:avLst/>
          </a:prstGeom>
          <a:no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04800" algn="l">
              <a:lnSpc>
                <a:spcPct val="115000"/>
              </a:lnSpc>
              <a:spcBef>
                <a:spcPts val="0"/>
              </a:spcBef>
              <a:spcAft>
                <a:spcPts val="0"/>
              </a:spcAft>
              <a:buSzPts val="1200"/>
              <a:buChar char="■"/>
              <a:defRPr sz="1440"/>
            </a:lvl6pPr>
            <a:lvl7pPr marL="3200400" lvl="6" indent="-304800" algn="l">
              <a:lnSpc>
                <a:spcPct val="115000"/>
              </a:lnSpc>
              <a:spcBef>
                <a:spcPts val="0"/>
              </a:spcBef>
              <a:spcAft>
                <a:spcPts val="0"/>
              </a:spcAft>
              <a:buSzPts val="1200"/>
              <a:buChar char="●"/>
              <a:defRPr sz="1440"/>
            </a:lvl7pPr>
            <a:lvl8pPr marL="3657600" lvl="7" indent="-304800" algn="l">
              <a:lnSpc>
                <a:spcPct val="115000"/>
              </a:lnSpc>
              <a:spcBef>
                <a:spcPts val="0"/>
              </a:spcBef>
              <a:spcAft>
                <a:spcPts val="0"/>
              </a:spcAft>
              <a:buSzPts val="1200"/>
              <a:buChar char="○"/>
              <a:defRPr sz="1440"/>
            </a:lvl8pPr>
            <a:lvl9pPr marL="4114800" lvl="8" indent="-304800" algn="l">
              <a:lnSpc>
                <a:spcPct val="115000"/>
              </a:lnSpc>
              <a:spcBef>
                <a:spcPts val="0"/>
              </a:spcBef>
              <a:spcAft>
                <a:spcPts val="0"/>
              </a:spcAft>
              <a:buSzPts val="1200"/>
              <a:buChar char="■"/>
              <a:defRPr sz="1440"/>
            </a:lvl9pPr>
          </a:lstStyle>
          <a:p>
            <a:endParaRPr/>
          </a:p>
        </p:txBody>
      </p:sp>
      <p:sp>
        <p:nvSpPr>
          <p:cNvPr id="150" name="Google Shape;150;p415"/>
          <p:cNvSpPr txBox="1">
            <a:spLocks noGrp="1"/>
          </p:cNvSpPr>
          <p:nvPr>
            <p:ph type="body" idx="2"/>
          </p:nvPr>
        </p:nvSpPr>
        <p:spPr>
          <a:xfrm>
            <a:off x="6443200" y="1536634"/>
            <a:ext cx="5333200" cy="4555080"/>
          </a:xfrm>
          <a:prstGeom prst="rect">
            <a:avLst/>
          </a:prstGeom>
          <a:no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04800" algn="l">
              <a:lnSpc>
                <a:spcPct val="115000"/>
              </a:lnSpc>
              <a:spcBef>
                <a:spcPts val="0"/>
              </a:spcBef>
              <a:spcAft>
                <a:spcPts val="0"/>
              </a:spcAft>
              <a:buSzPts val="1200"/>
              <a:buChar char="■"/>
              <a:defRPr sz="1440"/>
            </a:lvl6pPr>
            <a:lvl7pPr marL="3200400" lvl="6" indent="-304800" algn="l">
              <a:lnSpc>
                <a:spcPct val="115000"/>
              </a:lnSpc>
              <a:spcBef>
                <a:spcPts val="0"/>
              </a:spcBef>
              <a:spcAft>
                <a:spcPts val="0"/>
              </a:spcAft>
              <a:buSzPts val="1200"/>
              <a:buChar char="●"/>
              <a:defRPr sz="1440"/>
            </a:lvl7pPr>
            <a:lvl8pPr marL="3657600" lvl="7" indent="-304800" algn="l">
              <a:lnSpc>
                <a:spcPct val="115000"/>
              </a:lnSpc>
              <a:spcBef>
                <a:spcPts val="0"/>
              </a:spcBef>
              <a:spcAft>
                <a:spcPts val="0"/>
              </a:spcAft>
              <a:buSzPts val="1200"/>
              <a:buChar char="○"/>
              <a:defRPr sz="1440"/>
            </a:lvl8pPr>
            <a:lvl9pPr marL="4114800" lvl="8" indent="-304800" algn="l">
              <a:lnSpc>
                <a:spcPct val="115000"/>
              </a:lnSpc>
              <a:spcBef>
                <a:spcPts val="0"/>
              </a:spcBef>
              <a:spcAft>
                <a:spcPts val="0"/>
              </a:spcAft>
              <a:buSzPts val="1200"/>
              <a:buChar char="■"/>
              <a:defRPr sz="1440"/>
            </a:lvl9pPr>
          </a:lstStyle>
          <a:p>
            <a:endParaRPr/>
          </a:p>
        </p:txBody>
      </p:sp>
      <p:sp>
        <p:nvSpPr>
          <p:cNvPr id="151" name="Google Shape;151;p415"/>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2" name="Google Shape;152;p415"/>
          <p:cNvSpPr txBox="1">
            <a:spLocks noGrp="1"/>
          </p:cNvSpPr>
          <p:nvPr>
            <p:ph type="subTitle" idx="3"/>
          </p:nvPr>
        </p:nvSpPr>
        <p:spPr>
          <a:xfrm>
            <a:off x="415599" y="1095935"/>
            <a:ext cx="5240400" cy="27324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200"/>
              <a:buNone/>
              <a:defRPr sz="1800" b="1">
                <a:solidFill>
                  <a:schemeClr val="accent5"/>
                </a:solidFill>
              </a:defRPr>
            </a:lvl1pPr>
            <a:lvl2pPr lvl="1" algn="l">
              <a:lnSpc>
                <a:spcPct val="100000"/>
              </a:lnSpc>
              <a:spcBef>
                <a:spcPts val="0"/>
              </a:spcBef>
              <a:spcAft>
                <a:spcPts val="0"/>
              </a:spcAft>
              <a:buClr>
                <a:schemeClr val="accent5"/>
              </a:buClr>
              <a:buSzPts val="1200"/>
              <a:buNone/>
              <a:defRPr sz="1440" b="1">
                <a:solidFill>
                  <a:schemeClr val="accent5"/>
                </a:solidFill>
              </a:defRPr>
            </a:lvl2pPr>
            <a:lvl3pPr lvl="2" algn="l">
              <a:lnSpc>
                <a:spcPct val="100000"/>
              </a:lnSpc>
              <a:spcBef>
                <a:spcPts val="0"/>
              </a:spcBef>
              <a:spcAft>
                <a:spcPts val="0"/>
              </a:spcAft>
              <a:buClr>
                <a:schemeClr val="accent5"/>
              </a:buClr>
              <a:buSzPts val="1200"/>
              <a:buNone/>
              <a:defRPr sz="1440" b="1">
                <a:solidFill>
                  <a:schemeClr val="accent5"/>
                </a:solidFill>
              </a:defRPr>
            </a:lvl3pPr>
            <a:lvl4pPr lvl="3" algn="l">
              <a:lnSpc>
                <a:spcPct val="100000"/>
              </a:lnSpc>
              <a:spcBef>
                <a:spcPts val="0"/>
              </a:spcBef>
              <a:spcAft>
                <a:spcPts val="0"/>
              </a:spcAft>
              <a:buClr>
                <a:schemeClr val="accent5"/>
              </a:buClr>
              <a:buSzPts val="1200"/>
              <a:buNone/>
              <a:defRPr sz="1440" b="1">
                <a:solidFill>
                  <a:schemeClr val="accent5"/>
                </a:solidFill>
              </a:defRPr>
            </a:lvl4pPr>
            <a:lvl5pPr lvl="4" algn="l">
              <a:lnSpc>
                <a:spcPct val="100000"/>
              </a:lnSpc>
              <a:spcBef>
                <a:spcPts val="0"/>
              </a:spcBef>
              <a:spcAft>
                <a:spcPts val="0"/>
              </a:spcAft>
              <a:buClr>
                <a:schemeClr val="accent5"/>
              </a:buClr>
              <a:buSzPts val="1200"/>
              <a:buNone/>
              <a:defRPr sz="1440" b="1">
                <a:solidFill>
                  <a:schemeClr val="accent5"/>
                </a:solidFill>
              </a:defRPr>
            </a:lvl5pPr>
            <a:lvl6pPr lvl="5" algn="l">
              <a:lnSpc>
                <a:spcPct val="100000"/>
              </a:lnSpc>
              <a:spcBef>
                <a:spcPts val="0"/>
              </a:spcBef>
              <a:spcAft>
                <a:spcPts val="0"/>
              </a:spcAft>
              <a:buClr>
                <a:schemeClr val="accent5"/>
              </a:buClr>
              <a:buSzPts val="1200"/>
              <a:buNone/>
              <a:defRPr sz="1440" b="1">
                <a:solidFill>
                  <a:schemeClr val="accent5"/>
                </a:solidFill>
              </a:defRPr>
            </a:lvl6pPr>
            <a:lvl7pPr lvl="6" algn="l">
              <a:lnSpc>
                <a:spcPct val="100000"/>
              </a:lnSpc>
              <a:spcBef>
                <a:spcPts val="0"/>
              </a:spcBef>
              <a:spcAft>
                <a:spcPts val="0"/>
              </a:spcAft>
              <a:buClr>
                <a:schemeClr val="accent5"/>
              </a:buClr>
              <a:buSzPts val="1200"/>
              <a:buNone/>
              <a:defRPr sz="1440" b="1">
                <a:solidFill>
                  <a:schemeClr val="accent5"/>
                </a:solidFill>
              </a:defRPr>
            </a:lvl7pPr>
            <a:lvl8pPr lvl="7" algn="l">
              <a:lnSpc>
                <a:spcPct val="100000"/>
              </a:lnSpc>
              <a:spcBef>
                <a:spcPts val="0"/>
              </a:spcBef>
              <a:spcAft>
                <a:spcPts val="0"/>
              </a:spcAft>
              <a:buClr>
                <a:schemeClr val="accent5"/>
              </a:buClr>
              <a:buSzPts val="1200"/>
              <a:buNone/>
              <a:defRPr sz="1440" b="1">
                <a:solidFill>
                  <a:schemeClr val="accent5"/>
                </a:solidFill>
              </a:defRPr>
            </a:lvl8pPr>
            <a:lvl9pPr lvl="8" algn="l">
              <a:lnSpc>
                <a:spcPct val="100000"/>
              </a:lnSpc>
              <a:spcBef>
                <a:spcPts val="0"/>
              </a:spcBef>
              <a:spcAft>
                <a:spcPts val="0"/>
              </a:spcAft>
              <a:buClr>
                <a:schemeClr val="accent5"/>
              </a:buClr>
              <a:buSzPts val="1200"/>
              <a:buNone/>
              <a:defRPr sz="1440" b="1">
                <a:solidFill>
                  <a:schemeClr val="accent5"/>
                </a:solidFill>
              </a:defRPr>
            </a:lvl9pPr>
          </a:lstStyle>
          <a:p>
            <a:endParaRPr/>
          </a:p>
        </p:txBody>
      </p:sp>
      <p:pic>
        <p:nvPicPr>
          <p:cNvPr id="153" name="Google Shape;153;p415"/>
          <p:cNvPicPr preferRelativeResize="0"/>
          <p:nvPr/>
        </p:nvPicPr>
        <p:blipFill rotWithShape="1">
          <a:blip r:embed="rId2">
            <a:alphaModFix/>
          </a:blip>
          <a:srcRect/>
          <a:stretch/>
        </p:blipFill>
        <p:spPr>
          <a:xfrm>
            <a:off x="11356798" y="245067"/>
            <a:ext cx="611220" cy="472321"/>
          </a:xfrm>
          <a:prstGeom prst="rect">
            <a:avLst/>
          </a:prstGeom>
          <a:noFill/>
          <a:ln>
            <a:noFill/>
          </a:ln>
        </p:spPr>
      </p:pic>
      <p:sp>
        <p:nvSpPr>
          <p:cNvPr id="154" name="Google Shape;154;p415"/>
          <p:cNvSpPr txBox="1"/>
          <p:nvPr/>
        </p:nvSpPr>
        <p:spPr>
          <a:xfrm>
            <a:off x="9667133" y="6301981"/>
            <a:ext cx="2031600" cy="387762"/>
          </a:xfrm>
          <a:prstGeom prst="rect">
            <a:avLst/>
          </a:prstGeom>
          <a:noFill/>
          <a:ln>
            <a:noFill/>
          </a:ln>
        </p:spPr>
        <p:txBody>
          <a:bodyPr spcFirstLastPara="1" wrap="square" lIns="109700" tIns="109700" rIns="109700" bIns="109700" anchor="t" anchorCtr="0">
            <a:spAutoFit/>
          </a:bodyPr>
          <a:lstStyle/>
          <a:p>
            <a:pPr marL="0" marR="0" lvl="0" indent="0" algn="r" rtl="0">
              <a:lnSpc>
                <a:spcPct val="100000"/>
              </a:lnSpc>
              <a:spcBef>
                <a:spcPts val="0"/>
              </a:spcBef>
              <a:spcAft>
                <a:spcPts val="0"/>
              </a:spcAft>
              <a:buClr>
                <a:srgbClr val="000000"/>
              </a:buClr>
              <a:buSzPts val="1080"/>
              <a:buFont typeface="Arial"/>
              <a:buNone/>
            </a:pPr>
            <a:r>
              <a:rPr lang="en-US" sz="1080" b="0" i="0" u="none" strike="noStrike" cap="none">
                <a:solidFill>
                  <a:srgbClr val="422B72"/>
                </a:solidFill>
                <a:latin typeface="Century Gothic"/>
                <a:ea typeface="Century Gothic"/>
                <a:cs typeface="Century Gothic"/>
                <a:sym typeface="Century Gothic"/>
              </a:rPr>
              <a:t>DATA SOCIETY © 202</a:t>
            </a:r>
            <a:r>
              <a:rPr lang="en-US" sz="1080">
                <a:solidFill>
                  <a:srgbClr val="422B72"/>
                </a:solidFill>
                <a:latin typeface="Century Gothic"/>
                <a:ea typeface="Century Gothic"/>
                <a:cs typeface="Century Gothic"/>
                <a:sym typeface="Century Gothic"/>
              </a:rPr>
              <a:t>4</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461999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Title and 1 column">
  <p:cSld name="1_Title and 1 column">
    <p:spTree>
      <p:nvGrpSpPr>
        <p:cNvPr id="1" name="Shape 155"/>
        <p:cNvGrpSpPr/>
        <p:nvPr/>
      </p:nvGrpSpPr>
      <p:grpSpPr>
        <a:xfrm>
          <a:off x="0" y="0"/>
          <a:ext cx="0" cy="0"/>
          <a:chOff x="0" y="0"/>
          <a:chExt cx="0" cy="0"/>
        </a:xfrm>
      </p:grpSpPr>
      <p:sp>
        <p:nvSpPr>
          <p:cNvPr id="156" name="Google Shape;156;p416"/>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57" name="Google Shape;157;p416"/>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8" name="Google Shape;158;p416"/>
          <p:cNvSpPr txBox="1">
            <a:spLocks noGrp="1"/>
          </p:cNvSpPr>
          <p:nvPr>
            <p:ph type="body" idx="1"/>
          </p:nvPr>
        </p:nvSpPr>
        <p:spPr>
          <a:xfrm>
            <a:off x="415599" y="1536634"/>
            <a:ext cx="11360799" cy="4555080"/>
          </a:xfrm>
          <a:prstGeom prst="rect">
            <a:avLst/>
          </a:prstGeom>
          <a:no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04800" algn="l">
              <a:lnSpc>
                <a:spcPct val="115000"/>
              </a:lnSpc>
              <a:spcBef>
                <a:spcPts val="0"/>
              </a:spcBef>
              <a:spcAft>
                <a:spcPts val="0"/>
              </a:spcAft>
              <a:buSzPts val="1200"/>
              <a:buChar char="■"/>
              <a:defRPr sz="1440"/>
            </a:lvl6pPr>
            <a:lvl7pPr marL="3200400" lvl="6" indent="-304800" algn="l">
              <a:lnSpc>
                <a:spcPct val="115000"/>
              </a:lnSpc>
              <a:spcBef>
                <a:spcPts val="0"/>
              </a:spcBef>
              <a:spcAft>
                <a:spcPts val="0"/>
              </a:spcAft>
              <a:buSzPts val="1200"/>
              <a:buChar char="●"/>
              <a:defRPr sz="1440"/>
            </a:lvl7pPr>
            <a:lvl8pPr marL="3657600" lvl="7" indent="-304800" algn="l">
              <a:lnSpc>
                <a:spcPct val="115000"/>
              </a:lnSpc>
              <a:spcBef>
                <a:spcPts val="0"/>
              </a:spcBef>
              <a:spcAft>
                <a:spcPts val="0"/>
              </a:spcAft>
              <a:buSzPts val="1200"/>
              <a:buChar char="○"/>
              <a:defRPr sz="1440"/>
            </a:lvl8pPr>
            <a:lvl9pPr marL="4114800" lvl="8" indent="-304800" algn="l">
              <a:lnSpc>
                <a:spcPct val="115000"/>
              </a:lnSpc>
              <a:spcBef>
                <a:spcPts val="0"/>
              </a:spcBef>
              <a:spcAft>
                <a:spcPts val="0"/>
              </a:spcAft>
              <a:buSzPts val="1200"/>
              <a:buChar char="■"/>
              <a:defRPr sz="1440"/>
            </a:lvl9pPr>
          </a:lstStyle>
          <a:p>
            <a:endParaRPr/>
          </a:p>
        </p:txBody>
      </p:sp>
      <p:sp>
        <p:nvSpPr>
          <p:cNvPr id="159" name="Google Shape;159;p416"/>
          <p:cNvSpPr txBox="1">
            <a:spLocks noGrp="1"/>
          </p:cNvSpPr>
          <p:nvPr>
            <p:ph type="subTitle" idx="2"/>
          </p:nvPr>
        </p:nvSpPr>
        <p:spPr>
          <a:xfrm>
            <a:off x="415599" y="1095935"/>
            <a:ext cx="5240400" cy="27324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200"/>
              <a:buNone/>
              <a:defRPr sz="1800" b="1">
                <a:solidFill>
                  <a:schemeClr val="accent5"/>
                </a:solidFill>
              </a:defRPr>
            </a:lvl1pPr>
            <a:lvl2pPr lvl="1" algn="l">
              <a:lnSpc>
                <a:spcPct val="100000"/>
              </a:lnSpc>
              <a:spcBef>
                <a:spcPts val="0"/>
              </a:spcBef>
              <a:spcAft>
                <a:spcPts val="0"/>
              </a:spcAft>
              <a:buClr>
                <a:schemeClr val="accent5"/>
              </a:buClr>
              <a:buSzPts val="1200"/>
              <a:buNone/>
              <a:defRPr sz="1440" b="1">
                <a:solidFill>
                  <a:schemeClr val="accent5"/>
                </a:solidFill>
              </a:defRPr>
            </a:lvl2pPr>
            <a:lvl3pPr lvl="2" algn="l">
              <a:lnSpc>
                <a:spcPct val="100000"/>
              </a:lnSpc>
              <a:spcBef>
                <a:spcPts val="0"/>
              </a:spcBef>
              <a:spcAft>
                <a:spcPts val="0"/>
              </a:spcAft>
              <a:buClr>
                <a:schemeClr val="accent5"/>
              </a:buClr>
              <a:buSzPts val="1200"/>
              <a:buNone/>
              <a:defRPr sz="1440" b="1">
                <a:solidFill>
                  <a:schemeClr val="accent5"/>
                </a:solidFill>
              </a:defRPr>
            </a:lvl3pPr>
            <a:lvl4pPr lvl="3" algn="l">
              <a:lnSpc>
                <a:spcPct val="100000"/>
              </a:lnSpc>
              <a:spcBef>
                <a:spcPts val="0"/>
              </a:spcBef>
              <a:spcAft>
                <a:spcPts val="0"/>
              </a:spcAft>
              <a:buClr>
                <a:schemeClr val="accent5"/>
              </a:buClr>
              <a:buSzPts val="1200"/>
              <a:buNone/>
              <a:defRPr sz="1440" b="1">
                <a:solidFill>
                  <a:schemeClr val="accent5"/>
                </a:solidFill>
              </a:defRPr>
            </a:lvl4pPr>
            <a:lvl5pPr lvl="4" algn="l">
              <a:lnSpc>
                <a:spcPct val="100000"/>
              </a:lnSpc>
              <a:spcBef>
                <a:spcPts val="0"/>
              </a:spcBef>
              <a:spcAft>
                <a:spcPts val="0"/>
              </a:spcAft>
              <a:buClr>
                <a:schemeClr val="accent5"/>
              </a:buClr>
              <a:buSzPts val="1200"/>
              <a:buNone/>
              <a:defRPr sz="1440" b="1">
                <a:solidFill>
                  <a:schemeClr val="accent5"/>
                </a:solidFill>
              </a:defRPr>
            </a:lvl5pPr>
            <a:lvl6pPr lvl="5" algn="l">
              <a:lnSpc>
                <a:spcPct val="100000"/>
              </a:lnSpc>
              <a:spcBef>
                <a:spcPts val="0"/>
              </a:spcBef>
              <a:spcAft>
                <a:spcPts val="0"/>
              </a:spcAft>
              <a:buClr>
                <a:schemeClr val="accent5"/>
              </a:buClr>
              <a:buSzPts val="1200"/>
              <a:buNone/>
              <a:defRPr sz="1440" b="1">
                <a:solidFill>
                  <a:schemeClr val="accent5"/>
                </a:solidFill>
              </a:defRPr>
            </a:lvl6pPr>
            <a:lvl7pPr lvl="6" algn="l">
              <a:lnSpc>
                <a:spcPct val="100000"/>
              </a:lnSpc>
              <a:spcBef>
                <a:spcPts val="0"/>
              </a:spcBef>
              <a:spcAft>
                <a:spcPts val="0"/>
              </a:spcAft>
              <a:buClr>
                <a:schemeClr val="accent5"/>
              </a:buClr>
              <a:buSzPts val="1200"/>
              <a:buNone/>
              <a:defRPr sz="1440" b="1">
                <a:solidFill>
                  <a:schemeClr val="accent5"/>
                </a:solidFill>
              </a:defRPr>
            </a:lvl7pPr>
            <a:lvl8pPr lvl="7" algn="l">
              <a:lnSpc>
                <a:spcPct val="100000"/>
              </a:lnSpc>
              <a:spcBef>
                <a:spcPts val="0"/>
              </a:spcBef>
              <a:spcAft>
                <a:spcPts val="0"/>
              </a:spcAft>
              <a:buClr>
                <a:schemeClr val="accent5"/>
              </a:buClr>
              <a:buSzPts val="1200"/>
              <a:buNone/>
              <a:defRPr sz="1440" b="1">
                <a:solidFill>
                  <a:schemeClr val="accent5"/>
                </a:solidFill>
              </a:defRPr>
            </a:lvl8pPr>
            <a:lvl9pPr lvl="8" algn="l">
              <a:lnSpc>
                <a:spcPct val="100000"/>
              </a:lnSpc>
              <a:spcBef>
                <a:spcPts val="0"/>
              </a:spcBef>
              <a:spcAft>
                <a:spcPts val="0"/>
              </a:spcAft>
              <a:buClr>
                <a:schemeClr val="accent5"/>
              </a:buClr>
              <a:buSzPts val="1200"/>
              <a:buNone/>
              <a:defRPr sz="1440" b="1">
                <a:solidFill>
                  <a:schemeClr val="accent5"/>
                </a:solidFill>
              </a:defRPr>
            </a:lvl9pPr>
          </a:lstStyle>
          <a:p>
            <a:endParaRPr/>
          </a:p>
        </p:txBody>
      </p:sp>
    </p:spTree>
    <p:extLst>
      <p:ext uri="{BB962C8B-B14F-4D97-AF65-F5344CB8AC3E}">
        <p14:creationId xmlns:p14="http://schemas.microsoft.com/office/powerpoint/2010/main" val="33626547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60"/>
        <p:cNvGrpSpPr/>
        <p:nvPr/>
      </p:nvGrpSpPr>
      <p:grpSpPr>
        <a:xfrm>
          <a:off x="0" y="0"/>
          <a:ext cx="0" cy="0"/>
          <a:chOff x="0" y="0"/>
          <a:chExt cx="0" cy="0"/>
        </a:xfrm>
      </p:grpSpPr>
      <p:sp>
        <p:nvSpPr>
          <p:cNvPr id="161" name="Google Shape;161;p417"/>
          <p:cNvSpPr txBox="1">
            <a:spLocks noGrp="1"/>
          </p:cNvSpPr>
          <p:nvPr>
            <p:ph type="sldNum" idx="12"/>
          </p:nvPr>
        </p:nvSpPr>
        <p:spPr>
          <a:xfrm>
            <a:off x="11296611" y="6217622"/>
            <a:ext cx="731600" cy="52488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62" name="Google Shape;162;p417"/>
          <p:cNvSpPr txBox="1">
            <a:spLocks noGrp="1"/>
          </p:cNvSpPr>
          <p:nvPr>
            <p:ph type="title"/>
          </p:nvPr>
        </p:nvSpPr>
        <p:spPr>
          <a:xfrm>
            <a:off x="415600" y="534330"/>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3" name="Google Shape;163;p417"/>
          <p:cNvSpPr txBox="1">
            <a:spLocks noGrp="1"/>
          </p:cNvSpPr>
          <p:nvPr>
            <p:ph type="subTitle" idx="1"/>
          </p:nvPr>
        </p:nvSpPr>
        <p:spPr>
          <a:xfrm>
            <a:off x="415600" y="1104266"/>
            <a:ext cx="5240400" cy="27324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200"/>
              <a:buNone/>
              <a:defRPr sz="1800" b="1">
                <a:solidFill>
                  <a:schemeClr val="accent5"/>
                </a:solidFill>
              </a:defRPr>
            </a:lvl1pPr>
            <a:lvl2pPr lvl="1" algn="l">
              <a:lnSpc>
                <a:spcPct val="100000"/>
              </a:lnSpc>
              <a:spcBef>
                <a:spcPts val="0"/>
              </a:spcBef>
              <a:spcAft>
                <a:spcPts val="0"/>
              </a:spcAft>
              <a:buClr>
                <a:schemeClr val="accent5"/>
              </a:buClr>
              <a:buSzPts val="1200"/>
              <a:buNone/>
              <a:defRPr sz="1440" b="1">
                <a:solidFill>
                  <a:schemeClr val="accent5"/>
                </a:solidFill>
              </a:defRPr>
            </a:lvl2pPr>
            <a:lvl3pPr lvl="2" algn="l">
              <a:lnSpc>
                <a:spcPct val="100000"/>
              </a:lnSpc>
              <a:spcBef>
                <a:spcPts val="0"/>
              </a:spcBef>
              <a:spcAft>
                <a:spcPts val="0"/>
              </a:spcAft>
              <a:buClr>
                <a:schemeClr val="accent5"/>
              </a:buClr>
              <a:buSzPts val="1200"/>
              <a:buNone/>
              <a:defRPr sz="1440" b="1">
                <a:solidFill>
                  <a:schemeClr val="accent5"/>
                </a:solidFill>
              </a:defRPr>
            </a:lvl3pPr>
            <a:lvl4pPr lvl="3" algn="l">
              <a:lnSpc>
                <a:spcPct val="100000"/>
              </a:lnSpc>
              <a:spcBef>
                <a:spcPts val="0"/>
              </a:spcBef>
              <a:spcAft>
                <a:spcPts val="0"/>
              </a:spcAft>
              <a:buClr>
                <a:schemeClr val="accent5"/>
              </a:buClr>
              <a:buSzPts val="1200"/>
              <a:buNone/>
              <a:defRPr sz="1440" b="1">
                <a:solidFill>
                  <a:schemeClr val="accent5"/>
                </a:solidFill>
              </a:defRPr>
            </a:lvl4pPr>
            <a:lvl5pPr lvl="4" algn="l">
              <a:lnSpc>
                <a:spcPct val="100000"/>
              </a:lnSpc>
              <a:spcBef>
                <a:spcPts val="0"/>
              </a:spcBef>
              <a:spcAft>
                <a:spcPts val="0"/>
              </a:spcAft>
              <a:buClr>
                <a:schemeClr val="accent5"/>
              </a:buClr>
              <a:buSzPts val="1200"/>
              <a:buNone/>
              <a:defRPr sz="1440" b="1">
                <a:solidFill>
                  <a:schemeClr val="accent5"/>
                </a:solidFill>
              </a:defRPr>
            </a:lvl5pPr>
            <a:lvl6pPr lvl="5" algn="l">
              <a:lnSpc>
                <a:spcPct val="100000"/>
              </a:lnSpc>
              <a:spcBef>
                <a:spcPts val="0"/>
              </a:spcBef>
              <a:spcAft>
                <a:spcPts val="0"/>
              </a:spcAft>
              <a:buClr>
                <a:schemeClr val="accent5"/>
              </a:buClr>
              <a:buSzPts val="1200"/>
              <a:buNone/>
              <a:defRPr sz="1440" b="1">
                <a:solidFill>
                  <a:schemeClr val="accent5"/>
                </a:solidFill>
              </a:defRPr>
            </a:lvl6pPr>
            <a:lvl7pPr lvl="6" algn="l">
              <a:lnSpc>
                <a:spcPct val="100000"/>
              </a:lnSpc>
              <a:spcBef>
                <a:spcPts val="0"/>
              </a:spcBef>
              <a:spcAft>
                <a:spcPts val="0"/>
              </a:spcAft>
              <a:buClr>
                <a:schemeClr val="accent5"/>
              </a:buClr>
              <a:buSzPts val="1200"/>
              <a:buNone/>
              <a:defRPr sz="1440" b="1">
                <a:solidFill>
                  <a:schemeClr val="accent5"/>
                </a:solidFill>
              </a:defRPr>
            </a:lvl7pPr>
            <a:lvl8pPr lvl="7" algn="l">
              <a:lnSpc>
                <a:spcPct val="100000"/>
              </a:lnSpc>
              <a:spcBef>
                <a:spcPts val="0"/>
              </a:spcBef>
              <a:spcAft>
                <a:spcPts val="0"/>
              </a:spcAft>
              <a:buClr>
                <a:schemeClr val="accent5"/>
              </a:buClr>
              <a:buSzPts val="1200"/>
              <a:buNone/>
              <a:defRPr sz="1440" b="1">
                <a:solidFill>
                  <a:schemeClr val="accent5"/>
                </a:solidFill>
              </a:defRPr>
            </a:lvl8pPr>
            <a:lvl9pPr lvl="8" algn="l">
              <a:lnSpc>
                <a:spcPct val="100000"/>
              </a:lnSpc>
              <a:spcBef>
                <a:spcPts val="0"/>
              </a:spcBef>
              <a:spcAft>
                <a:spcPts val="0"/>
              </a:spcAft>
              <a:buClr>
                <a:schemeClr val="accent5"/>
              </a:buClr>
              <a:buSzPts val="1200"/>
              <a:buNone/>
              <a:defRPr sz="1440" b="1">
                <a:solidFill>
                  <a:schemeClr val="accent5"/>
                </a:solidFill>
              </a:defRPr>
            </a:lvl9pPr>
          </a:lstStyle>
          <a:p>
            <a:endParaRPr/>
          </a:p>
        </p:txBody>
      </p:sp>
    </p:spTree>
    <p:extLst>
      <p:ext uri="{BB962C8B-B14F-4D97-AF65-F5344CB8AC3E}">
        <p14:creationId xmlns:p14="http://schemas.microsoft.com/office/powerpoint/2010/main" val="1568522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scussion II">
  <p:cSld name="Discussion II">
    <p:spTree>
      <p:nvGrpSpPr>
        <p:cNvPr id="1" name="Shape 164"/>
        <p:cNvGrpSpPr/>
        <p:nvPr/>
      </p:nvGrpSpPr>
      <p:grpSpPr>
        <a:xfrm>
          <a:off x="0" y="0"/>
          <a:ext cx="0" cy="0"/>
          <a:chOff x="0" y="0"/>
          <a:chExt cx="0" cy="0"/>
        </a:xfrm>
      </p:grpSpPr>
      <p:sp>
        <p:nvSpPr>
          <p:cNvPr id="165" name="Google Shape;165;p398"/>
          <p:cNvSpPr/>
          <p:nvPr/>
        </p:nvSpPr>
        <p:spPr>
          <a:xfrm>
            <a:off x="-367" y="0"/>
            <a:ext cx="8395855"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 name="Google Shape;166;p398"/>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67" name="Google Shape;167;p398"/>
          <p:cNvSpPr txBox="1"/>
          <p:nvPr/>
        </p:nvSpPr>
        <p:spPr>
          <a:xfrm>
            <a:off x="11296611" y="6217622"/>
            <a:ext cx="731600" cy="52488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accent1"/>
                </a:solidFill>
                <a:latin typeface="Century Gothic"/>
                <a:ea typeface="Century Gothic"/>
                <a:cs typeface="Century Gothic"/>
                <a:sym typeface="Century Gothic"/>
              </a:rPr>
              <a:t>‹#›</a:t>
            </a:fld>
            <a:endParaRPr sz="1200" b="0" i="0" u="none" strike="noStrike" cap="none">
              <a:solidFill>
                <a:schemeClr val="accent1"/>
              </a:solidFill>
              <a:latin typeface="Century Gothic"/>
              <a:ea typeface="Century Gothic"/>
              <a:cs typeface="Century Gothic"/>
              <a:sym typeface="Century Gothic"/>
            </a:endParaRPr>
          </a:p>
        </p:txBody>
      </p:sp>
      <p:sp>
        <p:nvSpPr>
          <p:cNvPr id="168" name="Google Shape;168;p398"/>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9" name="Google Shape;169;p398"/>
          <p:cNvSpPr txBox="1">
            <a:spLocks noGrp="1"/>
          </p:cNvSpPr>
          <p:nvPr>
            <p:ph type="body" idx="1"/>
          </p:nvPr>
        </p:nvSpPr>
        <p:spPr>
          <a:xfrm>
            <a:off x="415600" y="1536634"/>
            <a:ext cx="7730874" cy="455508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sz="1800"/>
            </a:lvl1pPr>
            <a:lvl2pPr marL="914400" lvl="1" indent="-355600" algn="l">
              <a:lnSpc>
                <a:spcPct val="115000"/>
              </a:lnSpc>
              <a:spcBef>
                <a:spcPts val="0"/>
              </a:spcBef>
              <a:spcAft>
                <a:spcPts val="0"/>
              </a:spcAft>
              <a:buSzPts val="2000"/>
              <a:buChar char="○"/>
              <a:defRPr/>
            </a:lvl2pPr>
            <a:lvl3pPr marL="1371600" lvl="2" indent="-355600" algn="l">
              <a:lnSpc>
                <a:spcPct val="115000"/>
              </a:lnSpc>
              <a:spcBef>
                <a:spcPts val="0"/>
              </a:spcBef>
              <a:spcAft>
                <a:spcPts val="0"/>
              </a:spcAft>
              <a:buSzPts val="2000"/>
              <a:buChar char="■"/>
              <a:defRPr/>
            </a:lvl3pPr>
            <a:lvl4pPr marL="1828800" lvl="3" indent="-355600" algn="l">
              <a:lnSpc>
                <a:spcPct val="115000"/>
              </a:lnSpc>
              <a:spcBef>
                <a:spcPts val="0"/>
              </a:spcBef>
              <a:spcAft>
                <a:spcPts val="0"/>
              </a:spcAft>
              <a:buSzPts val="2000"/>
              <a:buChar char="●"/>
              <a:defRPr/>
            </a:lvl4pPr>
            <a:lvl5pPr marL="2286000" lvl="4" indent="-355600" algn="l">
              <a:lnSpc>
                <a:spcPct val="115000"/>
              </a:lnSpc>
              <a:spcBef>
                <a:spcPts val="0"/>
              </a:spcBef>
              <a:spcAft>
                <a:spcPts val="0"/>
              </a:spcAft>
              <a:buSzPts val="20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70" name="Google Shape;170;p398"/>
          <p:cNvSpPr txBox="1">
            <a:spLocks noGrp="1"/>
          </p:cNvSpPr>
          <p:nvPr>
            <p:ph type="body" idx="2"/>
          </p:nvPr>
        </p:nvSpPr>
        <p:spPr>
          <a:xfrm>
            <a:off x="8660002" y="4067993"/>
            <a:ext cx="2955925" cy="1543050"/>
          </a:xfrm>
          <a:prstGeom prst="rect">
            <a:avLst/>
          </a:prstGeom>
          <a:noFill/>
          <a:ln>
            <a:noFill/>
          </a:ln>
        </p:spPr>
        <p:txBody>
          <a:bodyPr spcFirstLastPara="1" wrap="square" lIns="91425" tIns="91425" rIns="91425" bIns="91425" anchor="t" anchorCtr="0">
            <a:noAutofit/>
          </a:bodyPr>
          <a:lstStyle>
            <a:lvl1pPr marL="457200" lvl="0" indent="-228600" algn="l">
              <a:lnSpc>
                <a:spcPct val="115000"/>
              </a:lnSpc>
              <a:spcBef>
                <a:spcPts val="0"/>
              </a:spcBef>
              <a:spcAft>
                <a:spcPts val="0"/>
              </a:spcAft>
              <a:buSzPts val="1800"/>
              <a:buNone/>
              <a:defRPr sz="1600">
                <a:solidFill>
                  <a:schemeClr val="dk1"/>
                </a:solidFill>
              </a:defRPr>
            </a:lvl1pPr>
            <a:lvl2pPr marL="914400" lvl="1" indent="-317500" algn="l">
              <a:lnSpc>
                <a:spcPct val="115000"/>
              </a:lnSpc>
              <a:spcBef>
                <a:spcPts val="0"/>
              </a:spcBef>
              <a:spcAft>
                <a:spcPts val="0"/>
              </a:spcAft>
              <a:buSzPts val="1400"/>
              <a:buChar char="○"/>
              <a:defRPr sz="1600"/>
            </a:lvl2pPr>
            <a:lvl3pPr marL="1371600" lvl="2" indent="-317500" algn="l">
              <a:lnSpc>
                <a:spcPct val="115000"/>
              </a:lnSpc>
              <a:spcBef>
                <a:spcPts val="0"/>
              </a:spcBef>
              <a:spcAft>
                <a:spcPts val="0"/>
              </a:spcAft>
              <a:buSzPts val="1400"/>
              <a:buChar char="■"/>
              <a:defRPr sz="1600"/>
            </a:lvl3pPr>
            <a:lvl4pPr marL="1828800" lvl="3" indent="-317500" algn="l">
              <a:lnSpc>
                <a:spcPct val="115000"/>
              </a:lnSpc>
              <a:spcBef>
                <a:spcPts val="0"/>
              </a:spcBef>
              <a:spcAft>
                <a:spcPts val="0"/>
              </a:spcAft>
              <a:buSzPts val="1400"/>
              <a:buChar char="●"/>
              <a:defRPr sz="1600"/>
            </a:lvl4pPr>
            <a:lvl5pPr marL="2286000" lvl="4" indent="-317500" algn="l">
              <a:lnSpc>
                <a:spcPct val="115000"/>
              </a:lnSpc>
              <a:spcBef>
                <a:spcPts val="0"/>
              </a:spcBef>
              <a:spcAft>
                <a:spcPts val="0"/>
              </a:spcAft>
              <a:buSzPts val="1400"/>
              <a:buChar char="○"/>
              <a:defRPr sz="1600"/>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pic>
        <p:nvPicPr>
          <p:cNvPr id="171" name="Google Shape;171;p398" descr="Icon&#10;&#10;Description automatically generated"/>
          <p:cNvPicPr preferRelativeResize="0"/>
          <p:nvPr/>
        </p:nvPicPr>
        <p:blipFill rotWithShape="1">
          <a:blip r:embed="rId2">
            <a:alphaModFix/>
          </a:blip>
          <a:srcRect/>
          <a:stretch/>
        </p:blipFill>
        <p:spPr>
          <a:xfrm>
            <a:off x="8865265" y="1410242"/>
            <a:ext cx="2545398" cy="2545398"/>
          </a:xfrm>
          <a:prstGeom prst="rect">
            <a:avLst/>
          </a:prstGeom>
          <a:noFill/>
          <a:ln>
            <a:noFill/>
          </a:ln>
        </p:spPr>
      </p:pic>
      <p:sp>
        <p:nvSpPr>
          <p:cNvPr id="172" name="Google Shape;172;p398"/>
          <p:cNvSpPr txBox="1"/>
          <p:nvPr/>
        </p:nvSpPr>
        <p:spPr>
          <a:xfrm>
            <a:off x="415600" y="6295336"/>
            <a:ext cx="2505730" cy="387762"/>
          </a:xfrm>
          <a:prstGeom prst="rect">
            <a:avLst/>
          </a:prstGeom>
          <a:noFill/>
          <a:ln>
            <a:noFill/>
          </a:ln>
        </p:spPr>
        <p:txBody>
          <a:bodyPr spcFirstLastPara="1" wrap="square" lIns="109700" tIns="109700" rIns="109700" bIns="109700" anchor="t" anchorCtr="0">
            <a:spAutoFit/>
          </a:bodyPr>
          <a:lstStyle/>
          <a:p>
            <a:pPr marL="0" marR="0" lvl="0" indent="0" algn="l" rtl="0">
              <a:lnSpc>
                <a:spcPct val="100000"/>
              </a:lnSpc>
              <a:spcBef>
                <a:spcPts val="0"/>
              </a:spcBef>
              <a:spcAft>
                <a:spcPts val="0"/>
              </a:spcAft>
              <a:buClr>
                <a:srgbClr val="000000"/>
              </a:buClr>
              <a:buSzPts val="1080"/>
              <a:buFont typeface="Arial"/>
              <a:buNone/>
            </a:pPr>
            <a:r>
              <a:rPr lang="en-US" sz="1080" b="1" i="0" u="none" strike="noStrike" cap="none">
                <a:solidFill>
                  <a:srgbClr val="422B72"/>
                </a:solidFill>
                <a:latin typeface="Century Gothic"/>
                <a:ea typeface="Century Gothic"/>
                <a:cs typeface="Century Gothic"/>
                <a:sym typeface="Century Gothic"/>
              </a:rPr>
              <a:t>Data Visual Design &amp; Storytelling</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195479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3"/>
        <p:cNvGrpSpPr/>
        <p:nvPr/>
      </p:nvGrpSpPr>
      <p:grpSpPr>
        <a:xfrm>
          <a:off x="0" y="0"/>
          <a:ext cx="0" cy="0"/>
          <a:chOff x="0" y="0"/>
          <a:chExt cx="0" cy="0"/>
        </a:xfrm>
      </p:grpSpPr>
      <p:sp>
        <p:nvSpPr>
          <p:cNvPr id="174" name="Google Shape;174;p418"/>
          <p:cNvSpPr txBox="1">
            <a:spLocks noGrp="1"/>
          </p:cNvSpPr>
          <p:nvPr>
            <p:ph type="sldNum" idx="12"/>
          </p:nvPr>
        </p:nvSpPr>
        <p:spPr>
          <a:xfrm>
            <a:off x="11296611" y="6217622"/>
            <a:ext cx="731600" cy="52488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75" name="Google Shape;175;p418"/>
          <p:cNvSpPr txBox="1"/>
          <p:nvPr/>
        </p:nvSpPr>
        <p:spPr>
          <a:xfrm>
            <a:off x="3962764" y="2276901"/>
            <a:ext cx="5326800" cy="627816"/>
          </a:xfrm>
          <a:prstGeom prst="rect">
            <a:avLst/>
          </a:prstGeom>
          <a:noFill/>
          <a:ln>
            <a:noFill/>
          </a:ln>
        </p:spPr>
        <p:txBody>
          <a:bodyPr spcFirstLastPara="1" wrap="square" lIns="109700" tIns="54825" rIns="109700" bIns="548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3359" b="1" i="0" u="none" strike="noStrike" cap="none">
                <a:solidFill>
                  <a:srgbClr val="261144"/>
                </a:solidFill>
                <a:latin typeface="Century Gothic"/>
                <a:ea typeface="Century Gothic"/>
                <a:cs typeface="Century Gothic"/>
                <a:sym typeface="Century Gothic"/>
              </a:rPr>
              <a:t>Thank you!</a:t>
            </a:r>
            <a:endParaRPr sz="1440" b="1" i="0" u="none" strike="noStrike" cap="none">
              <a:solidFill>
                <a:srgbClr val="261144"/>
              </a:solidFill>
              <a:latin typeface="Century Gothic"/>
              <a:ea typeface="Century Gothic"/>
              <a:cs typeface="Century Gothic"/>
              <a:sym typeface="Century Gothic"/>
            </a:endParaRPr>
          </a:p>
        </p:txBody>
      </p:sp>
      <p:sp>
        <p:nvSpPr>
          <p:cNvPr id="176" name="Google Shape;176;p418"/>
          <p:cNvSpPr/>
          <p:nvPr/>
        </p:nvSpPr>
        <p:spPr>
          <a:xfrm>
            <a:off x="-6372467" y="-4982833"/>
            <a:ext cx="9753200" cy="9753120"/>
          </a:xfrm>
          <a:prstGeom prst="ellipse">
            <a:avLst/>
          </a:prstGeom>
          <a:noFill/>
          <a:ln w="9525" cap="flat" cmpd="sng">
            <a:solidFill>
              <a:srgbClr val="845BA3"/>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pic>
        <p:nvPicPr>
          <p:cNvPr id="177" name="Google Shape;177;p418"/>
          <p:cNvPicPr preferRelativeResize="0"/>
          <p:nvPr/>
        </p:nvPicPr>
        <p:blipFill rotWithShape="1">
          <a:blip r:embed="rId2">
            <a:alphaModFix/>
          </a:blip>
          <a:srcRect/>
          <a:stretch/>
        </p:blipFill>
        <p:spPr>
          <a:xfrm>
            <a:off x="1676841" y="676600"/>
            <a:ext cx="2236599" cy="2034779"/>
          </a:xfrm>
          <a:prstGeom prst="rect">
            <a:avLst/>
          </a:prstGeom>
          <a:noFill/>
          <a:ln>
            <a:noFill/>
          </a:ln>
        </p:spPr>
      </p:pic>
      <p:sp>
        <p:nvSpPr>
          <p:cNvPr id="178" name="Google Shape;178;p418"/>
          <p:cNvSpPr txBox="1"/>
          <p:nvPr/>
        </p:nvSpPr>
        <p:spPr>
          <a:xfrm>
            <a:off x="3962815" y="3850433"/>
            <a:ext cx="5614800" cy="2581877"/>
          </a:xfrm>
          <a:prstGeom prst="rect">
            <a:avLst/>
          </a:prstGeom>
          <a:noFill/>
          <a:ln>
            <a:noFill/>
          </a:ln>
        </p:spPr>
        <p:txBody>
          <a:bodyPr spcFirstLastPara="1" wrap="square" lIns="109700" tIns="54825" rIns="109700" bIns="54825" anchor="t" anchorCtr="0">
            <a:spAutoFit/>
          </a:bodyPr>
          <a:lstStyle/>
          <a:p>
            <a:pPr marL="0" marR="365760" lvl="0" indent="0" algn="l" rtl="0">
              <a:lnSpc>
                <a:spcPct val="100000"/>
              </a:lnSpc>
              <a:spcBef>
                <a:spcPts val="0"/>
              </a:spcBef>
              <a:spcAft>
                <a:spcPts val="0"/>
              </a:spcAft>
              <a:buClr>
                <a:srgbClr val="000000"/>
              </a:buClr>
              <a:buSzPts val="1560"/>
              <a:buFont typeface="Arial"/>
              <a:buNone/>
            </a:pPr>
            <a:r>
              <a:rPr lang="en-US" sz="1560" b="0" i="0" u="none" strike="noStrike" cap="none">
                <a:solidFill>
                  <a:srgbClr val="422B72"/>
                </a:solidFill>
                <a:latin typeface="Century Gothic"/>
                <a:ea typeface="Century Gothic"/>
                <a:cs typeface="Century Gothic"/>
                <a:sym typeface="Century Gothic"/>
              </a:rPr>
              <a:t>hello@datasociety.com</a:t>
            </a:r>
            <a:endParaRPr sz="1560" b="0" i="0" u="none" strike="noStrike" cap="none">
              <a:solidFill>
                <a:srgbClr val="422B72"/>
              </a:solidFill>
              <a:latin typeface="Century Gothic"/>
              <a:ea typeface="Century Gothic"/>
              <a:cs typeface="Century Gothic"/>
              <a:sym typeface="Century Gothic"/>
            </a:endParaRPr>
          </a:p>
          <a:p>
            <a:pPr marL="0" marR="365760" lvl="0" indent="0" algn="l" rtl="0">
              <a:lnSpc>
                <a:spcPct val="100000"/>
              </a:lnSpc>
              <a:spcBef>
                <a:spcPts val="1200"/>
              </a:spcBef>
              <a:spcAft>
                <a:spcPts val="0"/>
              </a:spcAft>
              <a:buClr>
                <a:srgbClr val="000000"/>
              </a:buClr>
              <a:buSzPts val="1560"/>
              <a:buFont typeface="Arial"/>
              <a:buNone/>
            </a:pPr>
            <a:r>
              <a:rPr lang="en-US" sz="1560" b="0" i="0" u="none" strike="noStrike" cap="none">
                <a:solidFill>
                  <a:srgbClr val="422B72"/>
                </a:solidFill>
                <a:uFill>
                  <a:noFill/>
                </a:u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1100 15th St. NW, Floor 4</a:t>
            </a:r>
            <a:br>
              <a:rPr lang="en-US" sz="1560" b="0" i="0" u="none" strike="noStrike" cap="none">
                <a:solidFill>
                  <a:srgbClr val="422B72"/>
                </a:solidFill>
                <a:uFill>
                  <a:noFill/>
                </a:u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br>
            <a:r>
              <a:rPr lang="en-US" sz="1560" b="0" i="0" u="none" strike="noStrike" cap="none">
                <a:solidFill>
                  <a:srgbClr val="422B72"/>
                </a:solidFill>
                <a:uFill>
                  <a:noFill/>
                </a:u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Washington, D.C. 20005</a:t>
            </a:r>
            <a:endParaRPr sz="1560" b="0" i="0" u="none" strike="noStrike" cap="none">
              <a:solidFill>
                <a:srgbClr val="422B72"/>
              </a:solidFill>
              <a:latin typeface="Century Gothic"/>
              <a:ea typeface="Century Gothic"/>
              <a:cs typeface="Century Gothic"/>
              <a:sym typeface="Century Gothic"/>
            </a:endParaRPr>
          </a:p>
          <a:p>
            <a:pPr marL="0" marR="365760" lvl="0" indent="0" algn="l" rtl="0">
              <a:lnSpc>
                <a:spcPct val="100000"/>
              </a:lnSpc>
              <a:spcBef>
                <a:spcPts val="1200"/>
              </a:spcBef>
              <a:spcAft>
                <a:spcPts val="0"/>
              </a:spcAft>
              <a:buClr>
                <a:srgbClr val="000000"/>
              </a:buClr>
              <a:buSzPts val="1560"/>
              <a:buFont typeface="Arial"/>
              <a:buNone/>
            </a:pPr>
            <a:r>
              <a:rPr lang="en-US" sz="1560" b="0" i="0" u="none" strike="noStrike" cap="none">
                <a:solidFill>
                  <a:srgbClr val="422B72"/>
                </a:solidFill>
                <a:latin typeface="Century Gothic"/>
                <a:ea typeface="Century Gothic"/>
                <a:cs typeface="Century Gothic"/>
                <a:sym typeface="Century Gothic"/>
              </a:rPr>
              <a:t>(202)600-9635</a:t>
            </a:r>
            <a:endParaRPr sz="1560" b="0" i="0" u="none" strike="noStrike" cap="none">
              <a:solidFill>
                <a:srgbClr val="422B72"/>
              </a:solidFill>
              <a:latin typeface="Century Gothic"/>
              <a:ea typeface="Century Gothic"/>
              <a:cs typeface="Century Gothic"/>
              <a:sym typeface="Century Gothic"/>
            </a:endParaRPr>
          </a:p>
          <a:p>
            <a:pPr marL="0" marR="0" lvl="0" indent="0" algn="l" rtl="0">
              <a:lnSpc>
                <a:spcPct val="100000"/>
              </a:lnSpc>
              <a:spcBef>
                <a:spcPts val="1200"/>
              </a:spcBef>
              <a:spcAft>
                <a:spcPts val="0"/>
              </a:spcAft>
              <a:buClr>
                <a:srgbClr val="000000"/>
              </a:buClr>
              <a:buSzPts val="1560"/>
              <a:buFont typeface="Arial"/>
              <a:buNone/>
            </a:pPr>
            <a:r>
              <a:rPr lang="en-US" sz="1560" b="1" i="0" u="none" strike="noStrike" cap="none">
                <a:solidFill>
                  <a:srgbClr val="422B72"/>
                </a:solidFill>
                <a:latin typeface="Century Gothic"/>
                <a:ea typeface="Century Gothic"/>
                <a:cs typeface="Century Gothic"/>
                <a:sym typeface="Century Gothic"/>
              </a:rPr>
              <a:t>datasociety.com</a:t>
            </a:r>
            <a:endParaRPr sz="1560" b="1" i="0" u="none" strike="noStrike" cap="none">
              <a:solidFill>
                <a:srgbClr val="422B72"/>
              </a:solidFill>
              <a:latin typeface="Century Gothic"/>
              <a:ea typeface="Century Gothic"/>
              <a:cs typeface="Century Gothic"/>
              <a:sym typeface="Century Gothic"/>
            </a:endParaRPr>
          </a:p>
          <a:p>
            <a:pPr marL="0" marR="365760" lvl="0" indent="0" algn="l" rtl="0">
              <a:lnSpc>
                <a:spcPct val="100000"/>
              </a:lnSpc>
              <a:spcBef>
                <a:spcPts val="0"/>
              </a:spcBef>
              <a:spcAft>
                <a:spcPts val="0"/>
              </a:spcAft>
              <a:buClr>
                <a:srgbClr val="000000"/>
              </a:buClr>
              <a:buSzPts val="1560"/>
              <a:buFont typeface="Arial"/>
              <a:buNone/>
            </a:pPr>
            <a:endParaRPr sz="1560" b="0" i="0" u="none" strike="noStrike" cap="none">
              <a:solidFill>
                <a:srgbClr val="422B72"/>
              </a:solidFill>
              <a:latin typeface="Century Gothic"/>
              <a:ea typeface="Century Gothic"/>
              <a:cs typeface="Century Gothic"/>
              <a:sym typeface="Century Gothic"/>
            </a:endParaRPr>
          </a:p>
          <a:p>
            <a:pPr marL="0" marR="365760" lvl="0" indent="0" algn="l" rtl="0">
              <a:lnSpc>
                <a:spcPct val="100000"/>
              </a:lnSpc>
              <a:spcBef>
                <a:spcPts val="1200"/>
              </a:spcBef>
              <a:spcAft>
                <a:spcPts val="0"/>
              </a:spcAft>
              <a:buClr>
                <a:srgbClr val="000000"/>
              </a:buClr>
              <a:buSzPts val="1560"/>
              <a:buFont typeface="Arial"/>
              <a:buNone/>
            </a:pPr>
            <a:endParaRPr sz="1560" b="0" i="0" u="none" strike="noStrike" cap="none">
              <a:solidFill>
                <a:srgbClr val="422B72"/>
              </a:solidFill>
              <a:latin typeface="Century Gothic"/>
              <a:ea typeface="Century Gothic"/>
              <a:cs typeface="Century Gothic"/>
              <a:sym typeface="Century Gothic"/>
            </a:endParaRPr>
          </a:p>
          <a:p>
            <a:pPr marL="0" marR="0" lvl="0" indent="0" algn="l" rtl="0">
              <a:lnSpc>
                <a:spcPct val="115000"/>
              </a:lnSpc>
              <a:spcBef>
                <a:spcPts val="1200"/>
              </a:spcBef>
              <a:spcAft>
                <a:spcPts val="0"/>
              </a:spcAft>
              <a:buClr>
                <a:srgbClr val="000000"/>
              </a:buClr>
              <a:buSzPts val="1200"/>
              <a:buFont typeface="Arial"/>
              <a:buNone/>
            </a:pPr>
            <a:endParaRPr sz="120" b="0" i="0" u="none" strike="noStrike" cap="none">
              <a:solidFill>
                <a:srgbClr val="422B72"/>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4173345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eet your instructor">
  <p:cSld name="Meet your instructor">
    <p:bg>
      <p:bgPr>
        <a:solidFill>
          <a:srgbClr val="422772"/>
        </a:solidFill>
        <a:effectLst/>
      </p:bgPr>
    </p:bg>
    <p:spTree>
      <p:nvGrpSpPr>
        <p:cNvPr id="1" name="Shape 179"/>
        <p:cNvGrpSpPr/>
        <p:nvPr/>
      </p:nvGrpSpPr>
      <p:grpSpPr>
        <a:xfrm>
          <a:off x="0" y="0"/>
          <a:ext cx="0" cy="0"/>
          <a:chOff x="0" y="0"/>
          <a:chExt cx="0" cy="0"/>
        </a:xfrm>
      </p:grpSpPr>
      <p:sp>
        <p:nvSpPr>
          <p:cNvPr id="180" name="Google Shape;180;p419"/>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81" name="Google Shape;181;p419"/>
          <p:cNvSpPr txBox="1"/>
          <p:nvPr/>
        </p:nvSpPr>
        <p:spPr>
          <a:xfrm>
            <a:off x="406388" y="535121"/>
            <a:ext cx="3003600" cy="245664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FFFFFF"/>
              </a:buClr>
              <a:buSzPts val="3200"/>
              <a:buFont typeface="Century Gothic"/>
              <a:buNone/>
            </a:pPr>
            <a:r>
              <a:rPr lang="en-US" sz="3600" b="1" i="0" u="none" strike="noStrike" cap="none">
                <a:solidFill>
                  <a:srgbClr val="FFFFFF"/>
                </a:solidFill>
                <a:latin typeface="Century Gothic"/>
                <a:ea typeface="Century Gothic"/>
                <a:cs typeface="Century Gothic"/>
                <a:sym typeface="Century Gothic"/>
              </a:rPr>
              <a:t>Meet your instructor</a:t>
            </a:r>
            <a:endParaRPr sz="1400" b="0" i="0" u="none" strike="noStrike" cap="none">
              <a:solidFill>
                <a:srgbClr val="000000"/>
              </a:solidFill>
              <a:latin typeface="Arial"/>
              <a:ea typeface="Arial"/>
              <a:cs typeface="Arial"/>
              <a:sym typeface="Arial"/>
            </a:endParaRPr>
          </a:p>
        </p:txBody>
      </p:sp>
      <p:sp>
        <p:nvSpPr>
          <p:cNvPr id="182" name="Google Shape;182;p419"/>
          <p:cNvSpPr txBox="1"/>
          <p:nvPr/>
        </p:nvSpPr>
        <p:spPr>
          <a:xfrm>
            <a:off x="11296611" y="6217622"/>
            <a:ext cx="731600" cy="52488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accent1"/>
                </a:solidFill>
                <a:latin typeface="Century Gothic"/>
                <a:ea typeface="Century Gothic"/>
                <a:cs typeface="Century Gothic"/>
                <a:sym typeface="Century Gothic"/>
              </a:rPr>
              <a:t>‹#›</a:t>
            </a:fld>
            <a:endParaRPr sz="1200" b="0" i="0" u="none" strike="noStrike" cap="none">
              <a:solidFill>
                <a:schemeClr val="accent1"/>
              </a:solidFill>
              <a:latin typeface="Century Gothic"/>
              <a:ea typeface="Century Gothic"/>
              <a:cs typeface="Century Gothic"/>
              <a:sym typeface="Century Gothic"/>
            </a:endParaRPr>
          </a:p>
        </p:txBody>
      </p:sp>
      <p:sp>
        <p:nvSpPr>
          <p:cNvPr id="183" name="Google Shape;183;p419"/>
          <p:cNvSpPr/>
          <p:nvPr/>
        </p:nvSpPr>
        <p:spPr>
          <a:xfrm>
            <a:off x="3982308" y="192452"/>
            <a:ext cx="7409600" cy="6668640"/>
          </a:xfrm>
          <a:prstGeom prst="ellipse">
            <a:avLst/>
          </a:prstGeom>
          <a:solidFill>
            <a:srgbClr val="FFFFFF"/>
          </a:solidFill>
          <a:ln>
            <a:noFill/>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184" name="Google Shape;184;p419"/>
          <p:cNvSpPr/>
          <p:nvPr/>
        </p:nvSpPr>
        <p:spPr>
          <a:xfrm>
            <a:off x="3628007" y="-126420"/>
            <a:ext cx="8118000" cy="7306200"/>
          </a:xfrm>
          <a:prstGeom prst="ellipse">
            <a:avLst/>
          </a:prstGeom>
          <a:noFill/>
          <a:ln w="9525" cap="flat" cmpd="sng">
            <a:solidFill>
              <a:srgbClr val="845BA3"/>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185" name="Google Shape;185;p419"/>
          <p:cNvSpPr/>
          <p:nvPr/>
        </p:nvSpPr>
        <p:spPr>
          <a:xfrm>
            <a:off x="339807" y="3136672"/>
            <a:ext cx="1568800" cy="1411920"/>
          </a:xfrm>
          <a:prstGeom prst="ellipse">
            <a:avLst/>
          </a:prstGeom>
          <a:solidFill>
            <a:srgbClr val="FFFFFF"/>
          </a:solidFill>
          <a:ln>
            <a:noFill/>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186" name="Google Shape;186;p419"/>
          <p:cNvSpPr/>
          <p:nvPr/>
        </p:nvSpPr>
        <p:spPr>
          <a:xfrm>
            <a:off x="568772" y="3222127"/>
            <a:ext cx="3445278" cy="3100751"/>
          </a:xfrm>
          <a:prstGeom prst="ellipse">
            <a:avLst/>
          </a:prstGeom>
          <a:solidFill>
            <a:schemeClr val="accent6"/>
          </a:solidFill>
          <a:ln>
            <a:noFill/>
          </a:ln>
        </p:spPr>
        <p:txBody>
          <a:bodyPr spcFirstLastPara="1" wrap="square" lIns="109700" tIns="109700" rIns="109700" bIns="109700" anchor="ctr" anchorCtr="0">
            <a:noAutofit/>
          </a:bodyPr>
          <a:lstStyle/>
          <a:p>
            <a:pPr marL="0" marR="0" lvl="0" indent="0" algn="ctr" rtl="0">
              <a:lnSpc>
                <a:spcPct val="100000"/>
              </a:lnSpc>
              <a:spcBef>
                <a:spcPts val="0"/>
              </a:spcBef>
              <a:spcAft>
                <a:spcPts val="0"/>
              </a:spcAft>
              <a:buClr>
                <a:srgbClr val="000000"/>
              </a:buClr>
              <a:buSzPts val="960"/>
              <a:buFont typeface="Arial"/>
              <a:buNone/>
            </a:pPr>
            <a:r>
              <a:rPr lang="en-US" sz="960" b="0" i="0" u="none" strike="noStrike" cap="none">
                <a:solidFill>
                  <a:srgbClr val="FF00FF"/>
                </a:solidFill>
                <a:latin typeface="Arial"/>
                <a:ea typeface="Arial"/>
                <a:cs typeface="Arial"/>
                <a:sym typeface="Arial"/>
              </a:rPr>
              <a:t>Cover with image; right-click and select clipping mask - circle</a:t>
            </a:r>
            <a:endParaRPr sz="960" b="0" i="0" u="none" strike="noStrike" cap="none">
              <a:solidFill>
                <a:srgbClr val="FF00FF"/>
              </a:solidFill>
              <a:latin typeface="Arial"/>
              <a:ea typeface="Arial"/>
              <a:cs typeface="Arial"/>
              <a:sym typeface="Arial"/>
            </a:endParaRPr>
          </a:p>
        </p:txBody>
      </p:sp>
      <p:sp>
        <p:nvSpPr>
          <p:cNvPr id="187" name="Google Shape;187;p419"/>
          <p:cNvSpPr txBox="1"/>
          <p:nvPr/>
        </p:nvSpPr>
        <p:spPr>
          <a:xfrm>
            <a:off x="9667133" y="6301981"/>
            <a:ext cx="2031600" cy="387762"/>
          </a:xfrm>
          <a:prstGeom prst="rect">
            <a:avLst/>
          </a:prstGeom>
          <a:noFill/>
          <a:ln>
            <a:noFill/>
          </a:ln>
        </p:spPr>
        <p:txBody>
          <a:bodyPr spcFirstLastPara="1" wrap="square" lIns="109700" tIns="109700" rIns="109700" bIns="109700" anchor="t" anchorCtr="0">
            <a:spAutoFit/>
          </a:bodyPr>
          <a:lstStyle/>
          <a:p>
            <a:pPr marL="0" marR="0" lvl="0" indent="0" algn="r" rtl="0">
              <a:lnSpc>
                <a:spcPct val="100000"/>
              </a:lnSpc>
              <a:spcBef>
                <a:spcPts val="0"/>
              </a:spcBef>
              <a:spcAft>
                <a:spcPts val="0"/>
              </a:spcAft>
              <a:buClr>
                <a:srgbClr val="000000"/>
              </a:buClr>
              <a:buSzPts val="1080"/>
              <a:buFont typeface="Arial"/>
              <a:buNone/>
            </a:pPr>
            <a:r>
              <a:rPr lang="en-US" sz="1080" b="1" i="0" u="none" strike="noStrike" cap="none">
                <a:solidFill>
                  <a:schemeClr val="lt1"/>
                </a:solidFill>
                <a:latin typeface="Century Gothic"/>
                <a:ea typeface="Century Gothic"/>
                <a:cs typeface="Century Gothic"/>
                <a:sym typeface="Century Gothic"/>
              </a:rPr>
              <a:t>DATA SOCIETY © 2021</a:t>
            </a:r>
            <a:endParaRPr sz="1400" b="0" i="0" u="none" strike="noStrike" cap="none">
              <a:solidFill>
                <a:srgbClr val="000000"/>
              </a:solidFill>
              <a:latin typeface="Arial"/>
              <a:ea typeface="Arial"/>
              <a:cs typeface="Arial"/>
              <a:sym typeface="Arial"/>
            </a:endParaRPr>
          </a:p>
        </p:txBody>
      </p:sp>
      <p:sp>
        <p:nvSpPr>
          <p:cNvPr id="188" name="Google Shape;188;p419"/>
          <p:cNvSpPr txBox="1">
            <a:spLocks noGrp="1"/>
          </p:cNvSpPr>
          <p:nvPr>
            <p:ph type="body" idx="1"/>
          </p:nvPr>
        </p:nvSpPr>
        <p:spPr>
          <a:xfrm>
            <a:off x="5094288" y="2424113"/>
            <a:ext cx="5108575" cy="3089275"/>
          </a:xfrm>
          <a:prstGeom prst="rect">
            <a:avLst/>
          </a:prstGeom>
          <a:noFill/>
          <a:ln>
            <a:noFill/>
          </a:ln>
        </p:spPr>
        <p:txBody>
          <a:bodyPr spcFirstLastPara="1" wrap="square" lIns="91425" tIns="91425" rIns="91425" bIns="91425" anchor="t" anchorCtr="0">
            <a:normAutofit/>
          </a:bodyPr>
          <a:lstStyle>
            <a:lvl1pPr marL="457200" lvl="0" indent="-228600" algn="l">
              <a:lnSpc>
                <a:spcPct val="115000"/>
              </a:lnSpc>
              <a:spcBef>
                <a:spcPts val="0"/>
              </a:spcBef>
              <a:spcAft>
                <a:spcPts val="0"/>
              </a:spcAft>
              <a:buSzPts val="1800"/>
              <a:buNone/>
              <a:defRPr sz="2000"/>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89" name="Google Shape;189;p419"/>
          <p:cNvSpPr txBox="1">
            <a:spLocks noGrp="1"/>
          </p:cNvSpPr>
          <p:nvPr>
            <p:ph type="body" idx="2"/>
          </p:nvPr>
        </p:nvSpPr>
        <p:spPr>
          <a:xfrm>
            <a:off x="5094288" y="1344613"/>
            <a:ext cx="5108575" cy="830262"/>
          </a:xfrm>
          <a:prstGeom prst="rect">
            <a:avLst/>
          </a:prstGeom>
          <a:noFill/>
          <a:ln>
            <a:noFill/>
          </a:ln>
        </p:spPr>
        <p:txBody>
          <a:bodyPr spcFirstLastPara="1" wrap="square" lIns="91425" tIns="91425" rIns="91425" bIns="91425" anchor="t" anchorCtr="0">
            <a:normAutofit/>
          </a:bodyPr>
          <a:lstStyle>
            <a:lvl1pPr marL="457200" lvl="0" indent="-228600" algn="l">
              <a:lnSpc>
                <a:spcPct val="115000"/>
              </a:lnSpc>
              <a:spcBef>
                <a:spcPts val="0"/>
              </a:spcBef>
              <a:spcAft>
                <a:spcPts val="0"/>
              </a:spcAft>
              <a:buSzPts val="1800"/>
              <a:buNone/>
              <a:defRPr sz="2800" b="0" i="1"/>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extLst>
      <p:ext uri="{BB962C8B-B14F-4D97-AF65-F5344CB8AC3E}">
        <p14:creationId xmlns:p14="http://schemas.microsoft.com/office/powerpoint/2010/main" val="1443739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ast Facts">
  <p:cSld name="Fast Facts">
    <p:spTree>
      <p:nvGrpSpPr>
        <p:cNvPr id="1" name="Shape 190"/>
        <p:cNvGrpSpPr/>
        <p:nvPr/>
      </p:nvGrpSpPr>
      <p:grpSpPr>
        <a:xfrm>
          <a:off x="0" y="0"/>
          <a:ext cx="0" cy="0"/>
          <a:chOff x="0" y="0"/>
          <a:chExt cx="0" cy="0"/>
        </a:xfrm>
      </p:grpSpPr>
      <p:sp>
        <p:nvSpPr>
          <p:cNvPr id="191" name="Google Shape;191;p420"/>
          <p:cNvSpPr txBox="1">
            <a:spLocks noGrp="1"/>
          </p:cNvSpPr>
          <p:nvPr>
            <p:ph type="title"/>
          </p:nvPr>
        </p:nvSpPr>
        <p:spPr>
          <a:xfrm>
            <a:off x="405900" y="2094153"/>
            <a:ext cx="4605200" cy="19764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3000"/>
              <a:buNone/>
              <a:defRPr sz="3600"/>
            </a:lvl1pPr>
            <a:lvl2pPr lvl="1" algn="l">
              <a:lnSpc>
                <a:spcPct val="100000"/>
              </a:lnSpc>
              <a:spcBef>
                <a:spcPts val="0"/>
              </a:spcBef>
              <a:spcAft>
                <a:spcPts val="0"/>
              </a:spcAft>
              <a:buSzPts val="4200"/>
              <a:buNone/>
              <a:defRPr sz="5040"/>
            </a:lvl2pPr>
            <a:lvl3pPr lvl="2" algn="l">
              <a:lnSpc>
                <a:spcPct val="100000"/>
              </a:lnSpc>
              <a:spcBef>
                <a:spcPts val="0"/>
              </a:spcBef>
              <a:spcAft>
                <a:spcPts val="0"/>
              </a:spcAft>
              <a:buSzPts val="4200"/>
              <a:buNone/>
              <a:defRPr sz="5040"/>
            </a:lvl3pPr>
            <a:lvl4pPr lvl="3" algn="l">
              <a:lnSpc>
                <a:spcPct val="100000"/>
              </a:lnSpc>
              <a:spcBef>
                <a:spcPts val="0"/>
              </a:spcBef>
              <a:spcAft>
                <a:spcPts val="0"/>
              </a:spcAft>
              <a:buSzPts val="4200"/>
              <a:buNone/>
              <a:defRPr sz="5040"/>
            </a:lvl4pPr>
            <a:lvl5pPr lvl="4" algn="l">
              <a:lnSpc>
                <a:spcPct val="100000"/>
              </a:lnSpc>
              <a:spcBef>
                <a:spcPts val="0"/>
              </a:spcBef>
              <a:spcAft>
                <a:spcPts val="0"/>
              </a:spcAft>
              <a:buSzPts val="4200"/>
              <a:buNone/>
              <a:defRPr sz="5040"/>
            </a:lvl5pPr>
            <a:lvl6pPr lvl="5" algn="l">
              <a:lnSpc>
                <a:spcPct val="100000"/>
              </a:lnSpc>
              <a:spcBef>
                <a:spcPts val="0"/>
              </a:spcBef>
              <a:spcAft>
                <a:spcPts val="0"/>
              </a:spcAft>
              <a:buSzPts val="4200"/>
              <a:buNone/>
              <a:defRPr sz="5040"/>
            </a:lvl6pPr>
            <a:lvl7pPr lvl="6" algn="l">
              <a:lnSpc>
                <a:spcPct val="100000"/>
              </a:lnSpc>
              <a:spcBef>
                <a:spcPts val="0"/>
              </a:spcBef>
              <a:spcAft>
                <a:spcPts val="0"/>
              </a:spcAft>
              <a:buSzPts val="4200"/>
              <a:buNone/>
              <a:defRPr sz="5040"/>
            </a:lvl7pPr>
            <a:lvl8pPr lvl="7" algn="l">
              <a:lnSpc>
                <a:spcPct val="100000"/>
              </a:lnSpc>
              <a:spcBef>
                <a:spcPts val="0"/>
              </a:spcBef>
              <a:spcAft>
                <a:spcPts val="0"/>
              </a:spcAft>
              <a:buSzPts val="4200"/>
              <a:buNone/>
              <a:defRPr sz="5040"/>
            </a:lvl8pPr>
            <a:lvl9pPr lvl="8" algn="l">
              <a:lnSpc>
                <a:spcPct val="100000"/>
              </a:lnSpc>
              <a:spcBef>
                <a:spcPts val="0"/>
              </a:spcBef>
              <a:spcAft>
                <a:spcPts val="0"/>
              </a:spcAft>
              <a:buSzPts val="4200"/>
              <a:buNone/>
              <a:defRPr sz="5040"/>
            </a:lvl9pPr>
          </a:lstStyle>
          <a:p>
            <a:endParaRPr/>
          </a:p>
        </p:txBody>
      </p:sp>
      <p:sp>
        <p:nvSpPr>
          <p:cNvPr id="192" name="Google Shape;192;p420"/>
          <p:cNvSpPr txBox="1">
            <a:spLocks noGrp="1"/>
          </p:cNvSpPr>
          <p:nvPr>
            <p:ph type="subTitle" idx="1"/>
          </p:nvPr>
        </p:nvSpPr>
        <p:spPr>
          <a:xfrm>
            <a:off x="405900" y="4187372"/>
            <a:ext cx="4605200" cy="111132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2000"/>
              <a:buNone/>
              <a:defRPr sz="2400"/>
            </a:lvl1pPr>
            <a:lvl2pPr lvl="1" algn="l">
              <a:lnSpc>
                <a:spcPct val="115000"/>
              </a:lnSpc>
              <a:spcBef>
                <a:spcPts val="0"/>
              </a:spcBef>
              <a:spcAft>
                <a:spcPts val="0"/>
              </a:spcAft>
              <a:buSzPts val="2000"/>
              <a:buNone/>
              <a:defRPr sz="2400"/>
            </a:lvl2pPr>
            <a:lvl3pPr lvl="2" algn="l">
              <a:lnSpc>
                <a:spcPct val="115000"/>
              </a:lnSpc>
              <a:spcBef>
                <a:spcPts val="0"/>
              </a:spcBef>
              <a:spcAft>
                <a:spcPts val="0"/>
              </a:spcAft>
              <a:buSzPts val="2000"/>
              <a:buNone/>
              <a:defRPr sz="2400"/>
            </a:lvl3pPr>
            <a:lvl4pPr lvl="3" algn="l">
              <a:lnSpc>
                <a:spcPct val="115000"/>
              </a:lnSpc>
              <a:spcBef>
                <a:spcPts val="0"/>
              </a:spcBef>
              <a:spcAft>
                <a:spcPts val="0"/>
              </a:spcAft>
              <a:buSzPts val="2000"/>
              <a:buNone/>
              <a:defRPr sz="2400"/>
            </a:lvl4pPr>
            <a:lvl5pPr lvl="4" algn="l">
              <a:lnSpc>
                <a:spcPct val="115000"/>
              </a:lnSpc>
              <a:spcBef>
                <a:spcPts val="0"/>
              </a:spcBef>
              <a:spcAft>
                <a:spcPts val="0"/>
              </a:spcAft>
              <a:buSzPts val="2000"/>
              <a:buNone/>
              <a:defRPr sz="2400"/>
            </a:lvl5pPr>
            <a:lvl6pPr lvl="5" algn="l">
              <a:lnSpc>
                <a:spcPct val="115000"/>
              </a:lnSpc>
              <a:spcBef>
                <a:spcPts val="0"/>
              </a:spcBef>
              <a:spcAft>
                <a:spcPts val="0"/>
              </a:spcAft>
              <a:buSzPts val="2000"/>
              <a:buNone/>
              <a:defRPr sz="2400"/>
            </a:lvl6pPr>
            <a:lvl7pPr lvl="6" algn="l">
              <a:lnSpc>
                <a:spcPct val="115000"/>
              </a:lnSpc>
              <a:spcBef>
                <a:spcPts val="0"/>
              </a:spcBef>
              <a:spcAft>
                <a:spcPts val="0"/>
              </a:spcAft>
              <a:buSzPts val="2000"/>
              <a:buNone/>
              <a:defRPr sz="2400"/>
            </a:lvl7pPr>
            <a:lvl8pPr lvl="7" algn="l">
              <a:lnSpc>
                <a:spcPct val="115000"/>
              </a:lnSpc>
              <a:spcBef>
                <a:spcPts val="0"/>
              </a:spcBef>
              <a:spcAft>
                <a:spcPts val="0"/>
              </a:spcAft>
              <a:buSzPts val="2000"/>
              <a:buNone/>
              <a:defRPr sz="2400"/>
            </a:lvl8pPr>
            <a:lvl9pPr lvl="8" algn="l">
              <a:lnSpc>
                <a:spcPct val="115000"/>
              </a:lnSpc>
              <a:spcBef>
                <a:spcPts val="0"/>
              </a:spcBef>
              <a:spcAft>
                <a:spcPts val="0"/>
              </a:spcAft>
              <a:buSzPts val="2000"/>
              <a:buNone/>
              <a:defRPr sz="2400"/>
            </a:lvl9pPr>
          </a:lstStyle>
          <a:p>
            <a:endParaRPr/>
          </a:p>
        </p:txBody>
      </p:sp>
      <p:sp>
        <p:nvSpPr>
          <p:cNvPr id="193" name="Google Shape;193;p420"/>
          <p:cNvSpPr txBox="1">
            <a:spLocks noGrp="1"/>
          </p:cNvSpPr>
          <p:nvPr>
            <p:ph type="sldNum" idx="12"/>
          </p:nvPr>
        </p:nvSpPr>
        <p:spPr>
          <a:xfrm>
            <a:off x="11296611" y="6217622"/>
            <a:ext cx="731600" cy="52488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94" name="Google Shape;194;p420"/>
          <p:cNvSpPr txBox="1">
            <a:spLocks noGrp="1"/>
          </p:cNvSpPr>
          <p:nvPr>
            <p:ph type="subTitle" idx="2"/>
          </p:nvPr>
        </p:nvSpPr>
        <p:spPr>
          <a:xfrm>
            <a:off x="405900" y="1984533"/>
            <a:ext cx="5253600" cy="27324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200"/>
              <a:buNone/>
              <a:defRPr sz="1440" b="1">
                <a:solidFill>
                  <a:schemeClr val="accent5"/>
                </a:solidFill>
              </a:defRPr>
            </a:lvl1pPr>
            <a:lvl2pPr lvl="1" algn="l">
              <a:lnSpc>
                <a:spcPct val="100000"/>
              </a:lnSpc>
              <a:spcBef>
                <a:spcPts val="0"/>
              </a:spcBef>
              <a:spcAft>
                <a:spcPts val="0"/>
              </a:spcAft>
              <a:buClr>
                <a:schemeClr val="accent5"/>
              </a:buClr>
              <a:buSzPts val="1200"/>
              <a:buNone/>
              <a:defRPr sz="1440" b="1">
                <a:solidFill>
                  <a:schemeClr val="accent5"/>
                </a:solidFill>
              </a:defRPr>
            </a:lvl2pPr>
            <a:lvl3pPr lvl="2" algn="l">
              <a:lnSpc>
                <a:spcPct val="100000"/>
              </a:lnSpc>
              <a:spcBef>
                <a:spcPts val="0"/>
              </a:spcBef>
              <a:spcAft>
                <a:spcPts val="0"/>
              </a:spcAft>
              <a:buClr>
                <a:schemeClr val="accent5"/>
              </a:buClr>
              <a:buSzPts val="1200"/>
              <a:buNone/>
              <a:defRPr sz="1440" b="1">
                <a:solidFill>
                  <a:schemeClr val="accent5"/>
                </a:solidFill>
              </a:defRPr>
            </a:lvl3pPr>
            <a:lvl4pPr lvl="3" algn="l">
              <a:lnSpc>
                <a:spcPct val="100000"/>
              </a:lnSpc>
              <a:spcBef>
                <a:spcPts val="0"/>
              </a:spcBef>
              <a:spcAft>
                <a:spcPts val="0"/>
              </a:spcAft>
              <a:buClr>
                <a:schemeClr val="accent5"/>
              </a:buClr>
              <a:buSzPts val="1200"/>
              <a:buNone/>
              <a:defRPr sz="1440" b="1">
                <a:solidFill>
                  <a:schemeClr val="accent5"/>
                </a:solidFill>
              </a:defRPr>
            </a:lvl4pPr>
            <a:lvl5pPr lvl="4" algn="l">
              <a:lnSpc>
                <a:spcPct val="100000"/>
              </a:lnSpc>
              <a:spcBef>
                <a:spcPts val="0"/>
              </a:spcBef>
              <a:spcAft>
                <a:spcPts val="0"/>
              </a:spcAft>
              <a:buClr>
                <a:schemeClr val="accent5"/>
              </a:buClr>
              <a:buSzPts val="1200"/>
              <a:buNone/>
              <a:defRPr sz="1440" b="1">
                <a:solidFill>
                  <a:schemeClr val="accent5"/>
                </a:solidFill>
              </a:defRPr>
            </a:lvl5pPr>
            <a:lvl6pPr lvl="5" algn="l">
              <a:lnSpc>
                <a:spcPct val="100000"/>
              </a:lnSpc>
              <a:spcBef>
                <a:spcPts val="0"/>
              </a:spcBef>
              <a:spcAft>
                <a:spcPts val="0"/>
              </a:spcAft>
              <a:buClr>
                <a:schemeClr val="accent5"/>
              </a:buClr>
              <a:buSzPts val="1200"/>
              <a:buNone/>
              <a:defRPr sz="1440" b="1">
                <a:solidFill>
                  <a:schemeClr val="accent5"/>
                </a:solidFill>
              </a:defRPr>
            </a:lvl6pPr>
            <a:lvl7pPr lvl="6" algn="l">
              <a:lnSpc>
                <a:spcPct val="100000"/>
              </a:lnSpc>
              <a:spcBef>
                <a:spcPts val="0"/>
              </a:spcBef>
              <a:spcAft>
                <a:spcPts val="0"/>
              </a:spcAft>
              <a:buClr>
                <a:schemeClr val="accent5"/>
              </a:buClr>
              <a:buSzPts val="1200"/>
              <a:buNone/>
              <a:defRPr sz="1440" b="1">
                <a:solidFill>
                  <a:schemeClr val="accent5"/>
                </a:solidFill>
              </a:defRPr>
            </a:lvl7pPr>
            <a:lvl8pPr lvl="7" algn="l">
              <a:lnSpc>
                <a:spcPct val="100000"/>
              </a:lnSpc>
              <a:spcBef>
                <a:spcPts val="0"/>
              </a:spcBef>
              <a:spcAft>
                <a:spcPts val="0"/>
              </a:spcAft>
              <a:buClr>
                <a:schemeClr val="accent5"/>
              </a:buClr>
              <a:buSzPts val="1200"/>
              <a:buNone/>
              <a:defRPr sz="1440" b="1">
                <a:solidFill>
                  <a:schemeClr val="accent5"/>
                </a:solidFill>
              </a:defRPr>
            </a:lvl8pPr>
            <a:lvl9pPr lvl="8" algn="l">
              <a:lnSpc>
                <a:spcPct val="100000"/>
              </a:lnSpc>
              <a:spcBef>
                <a:spcPts val="0"/>
              </a:spcBef>
              <a:spcAft>
                <a:spcPts val="0"/>
              </a:spcAft>
              <a:buClr>
                <a:schemeClr val="accent5"/>
              </a:buClr>
              <a:buSzPts val="1200"/>
              <a:buNone/>
              <a:defRPr sz="1440" b="1">
                <a:solidFill>
                  <a:schemeClr val="accent5"/>
                </a:solidFill>
              </a:defRPr>
            </a:lvl9pPr>
          </a:lstStyle>
          <a:p>
            <a:endParaRPr/>
          </a:p>
        </p:txBody>
      </p:sp>
      <p:sp>
        <p:nvSpPr>
          <p:cNvPr id="195" name="Google Shape;195;p420"/>
          <p:cNvSpPr/>
          <p:nvPr/>
        </p:nvSpPr>
        <p:spPr>
          <a:xfrm>
            <a:off x="5747600" y="939846"/>
            <a:ext cx="5548800" cy="5001840"/>
          </a:xfrm>
          <a:prstGeom prst="ellipse">
            <a:avLst/>
          </a:prstGeom>
          <a:solidFill>
            <a:srgbClr val="F4F4F4"/>
          </a:solidFill>
          <a:ln>
            <a:noFill/>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196" name="Google Shape;196;p420"/>
          <p:cNvSpPr/>
          <p:nvPr/>
        </p:nvSpPr>
        <p:spPr>
          <a:xfrm>
            <a:off x="5747600" y="-3789657"/>
            <a:ext cx="5548800" cy="5001840"/>
          </a:xfrm>
          <a:prstGeom prst="ellipse">
            <a:avLst/>
          </a:prstGeom>
          <a:noFill/>
          <a:ln w="9525" cap="flat" cmpd="sng">
            <a:solidFill>
              <a:srgbClr val="845BA3"/>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197" name="Google Shape;197;p420"/>
          <p:cNvSpPr/>
          <p:nvPr/>
        </p:nvSpPr>
        <p:spPr>
          <a:xfrm>
            <a:off x="5747600" y="6095551"/>
            <a:ext cx="5548800" cy="5001840"/>
          </a:xfrm>
          <a:prstGeom prst="ellipse">
            <a:avLst/>
          </a:prstGeom>
          <a:noFill/>
          <a:ln w="9525" cap="flat" cmpd="sng">
            <a:solidFill>
              <a:srgbClr val="FF350F"/>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198" name="Google Shape;198;p420"/>
          <p:cNvSpPr txBox="1"/>
          <p:nvPr/>
        </p:nvSpPr>
        <p:spPr>
          <a:xfrm>
            <a:off x="9667133" y="6301981"/>
            <a:ext cx="2031600" cy="387762"/>
          </a:xfrm>
          <a:prstGeom prst="rect">
            <a:avLst/>
          </a:prstGeom>
          <a:noFill/>
          <a:ln>
            <a:noFill/>
          </a:ln>
        </p:spPr>
        <p:txBody>
          <a:bodyPr spcFirstLastPara="1" wrap="square" lIns="109700" tIns="109700" rIns="109700" bIns="109700" anchor="t" anchorCtr="0">
            <a:spAutoFit/>
          </a:bodyPr>
          <a:lstStyle/>
          <a:p>
            <a:pPr marL="0" marR="0" lvl="0" indent="0" algn="r" rtl="0">
              <a:lnSpc>
                <a:spcPct val="100000"/>
              </a:lnSpc>
              <a:spcBef>
                <a:spcPts val="0"/>
              </a:spcBef>
              <a:spcAft>
                <a:spcPts val="0"/>
              </a:spcAft>
              <a:buClr>
                <a:srgbClr val="000000"/>
              </a:buClr>
              <a:buSzPts val="1080"/>
              <a:buFont typeface="Arial"/>
              <a:buNone/>
            </a:pPr>
            <a:r>
              <a:rPr lang="en-US" sz="1080" b="1" i="0" u="none" strike="noStrike" cap="none">
                <a:solidFill>
                  <a:srgbClr val="422B72"/>
                </a:solidFill>
                <a:latin typeface="Century Gothic"/>
                <a:ea typeface="Century Gothic"/>
                <a:cs typeface="Century Gothic"/>
                <a:sym typeface="Century Gothic"/>
              </a:rPr>
              <a:t>DATA SOCIETY © 2021</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59500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estimonial template">
  <p:cSld name="Testimonial template">
    <p:bg>
      <p:bgPr>
        <a:solidFill>
          <a:srgbClr val="422872"/>
        </a:solidFill>
        <a:effectLst/>
      </p:bgPr>
    </p:bg>
    <p:spTree>
      <p:nvGrpSpPr>
        <p:cNvPr id="1" name="Shape 199"/>
        <p:cNvGrpSpPr/>
        <p:nvPr/>
      </p:nvGrpSpPr>
      <p:grpSpPr>
        <a:xfrm>
          <a:off x="0" y="0"/>
          <a:ext cx="0" cy="0"/>
          <a:chOff x="0" y="0"/>
          <a:chExt cx="0" cy="0"/>
        </a:xfrm>
      </p:grpSpPr>
      <p:sp>
        <p:nvSpPr>
          <p:cNvPr id="200" name="Google Shape;200;p421"/>
          <p:cNvSpPr txBox="1">
            <a:spLocks noGrp="1"/>
          </p:cNvSpPr>
          <p:nvPr>
            <p:ph type="title"/>
          </p:nvPr>
        </p:nvSpPr>
        <p:spPr>
          <a:xfrm>
            <a:off x="407085" y="1020030"/>
            <a:ext cx="3003600" cy="245664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rgbClr val="FFFFFF"/>
              </a:buClr>
              <a:buSzPts val="3200"/>
              <a:buNone/>
              <a:defRPr sz="3840">
                <a:solidFill>
                  <a:srgbClr val="FFFFFF"/>
                </a:solidFill>
              </a:defRPr>
            </a:lvl1pPr>
            <a:lvl2pPr lvl="1" algn="l">
              <a:lnSpc>
                <a:spcPct val="100000"/>
              </a:lnSpc>
              <a:spcBef>
                <a:spcPts val="0"/>
              </a:spcBef>
              <a:spcAft>
                <a:spcPts val="0"/>
              </a:spcAft>
              <a:buClr>
                <a:srgbClr val="FFFFFF"/>
              </a:buClr>
              <a:buSzPts val="3200"/>
              <a:buNone/>
              <a:defRPr sz="3840">
                <a:solidFill>
                  <a:srgbClr val="FFFFFF"/>
                </a:solidFill>
              </a:defRPr>
            </a:lvl2pPr>
            <a:lvl3pPr lvl="2" algn="l">
              <a:lnSpc>
                <a:spcPct val="100000"/>
              </a:lnSpc>
              <a:spcBef>
                <a:spcPts val="0"/>
              </a:spcBef>
              <a:spcAft>
                <a:spcPts val="0"/>
              </a:spcAft>
              <a:buClr>
                <a:srgbClr val="FFFFFF"/>
              </a:buClr>
              <a:buSzPts val="3200"/>
              <a:buNone/>
              <a:defRPr sz="3840">
                <a:solidFill>
                  <a:srgbClr val="FFFFFF"/>
                </a:solidFill>
              </a:defRPr>
            </a:lvl3pPr>
            <a:lvl4pPr lvl="3" algn="l">
              <a:lnSpc>
                <a:spcPct val="100000"/>
              </a:lnSpc>
              <a:spcBef>
                <a:spcPts val="0"/>
              </a:spcBef>
              <a:spcAft>
                <a:spcPts val="0"/>
              </a:spcAft>
              <a:buClr>
                <a:srgbClr val="FFFFFF"/>
              </a:buClr>
              <a:buSzPts val="3200"/>
              <a:buNone/>
              <a:defRPr sz="3840">
                <a:solidFill>
                  <a:srgbClr val="FFFFFF"/>
                </a:solidFill>
              </a:defRPr>
            </a:lvl4pPr>
            <a:lvl5pPr lvl="4" algn="l">
              <a:lnSpc>
                <a:spcPct val="100000"/>
              </a:lnSpc>
              <a:spcBef>
                <a:spcPts val="0"/>
              </a:spcBef>
              <a:spcAft>
                <a:spcPts val="0"/>
              </a:spcAft>
              <a:buClr>
                <a:srgbClr val="FFFFFF"/>
              </a:buClr>
              <a:buSzPts val="3200"/>
              <a:buNone/>
              <a:defRPr sz="3840">
                <a:solidFill>
                  <a:srgbClr val="FFFFFF"/>
                </a:solidFill>
              </a:defRPr>
            </a:lvl5pPr>
            <a:lvl6pPr lvl="5" algn="l">
              <a:lnSpc>
                <a:spcPct val="100000"/>
              </a:lnSpc>
              <a:spcBef>
                <a:spcPts val="0"/>
              </a:spcBef>
              <a:spcAft>
                <a:spcPts val="0"/>
              </a:spcAft>
              <a:buClr>
                <a:srgbClr val="FFFFFF"/>
              </a:buClr>
              <a:buSzPts val="3200"/>
              <a:buNone/>
              <a:defRPr sz="3840">
                <a:solidFill>
                  <a:srgbClr val="FFFFFF"/>
                </a:solidFill>
              </a:defRPr>
            </a:lvl6pPr>
            <a:lvl7pPr lvl="6" algn="l">
              <a:lnSpc>
                <a:spcPct val="100000"/>
              </a:lnSpc>
              <a:spcBef>
                <a:spcPts val="0"/>
              </a:spcBef>
              <a:spcAft>
                <a:spcPts val="0"/>
              </a:spcAft>
              <a:buClr>
                <a:srgbClr val="FFFFFF"/>
              </a:buClr>
              <a:buSzPts val="3200"/>
              <a:buNone/>
              <a:defRPr sz="3840">
                <a:solidFill>
                  <a:srgbClr val="FFFFFF"/>
                </a:solidFill>
              </a:defRPr>
            </a:lvl7pPr>
            <a:lvl8pPr lvl="7" algn="l">
              <a:lnSpc>
                <a:spcPct val="100000"/>
              </a:lnSpc>
              <a:spcBef>
                <a:spcPts val="0"/>
              </a:spcBef>
              <a:spcAft>
                <a:spcPts val="0"/>
              </a:spcAft>
              <a:buClr>
                <a:srgbClr val="FFFFFF"/>
              </a:buClr>
              <a:buSzPts val="3200"/>
              <a:buNone/>
              <a:defRPr sz="3840">
                <a:solidFill>
                  <a:srgbClr val="FFFFFF"/>
                </a:solidFill>
              </a:defRPr>
            </a:lvl8pPr>
            <a:lvl9pPr lvl="8" algn="l">
              <a:lnSpc>
                <a:spcPct val="100000"/>
              </a:lnSpc>
              <a:spcBef>
                <a:spcPts val="0"/>
              </a:spcBef>
              <a:spcAft>
                <a:spcPts val="0"/>
              </a:spcAft>
              <a:buClr>
                <a:srgbClr val="FFFFFF"/>
              </a:buClr>
              <a:buSzPts val="3200"/>
              <a:buNone/>
              <a:defRPr sz="3840">
                <a:solidFill>
                  <a:srgbClr val="FFFFFF"/>
                </a:solidFill>
              </a:defRPr>
            </a:lvl9pPr>
          </a:lstStyle>
          <a:p>
            <a:endParaRPr/>
          </a:p>
        </p:txBody>
      </p:sp>
      <p:sp>
        <p:nvSpPr>
          <p:cNvPr id="201" name="Google Shape;201;p421"/>
          <p:cNvSpPr txBox="1">
            <a:spLocks noGrp="1"/>
          </p:cNvSpPr>
          <p:nvPr>
            <p:ph type="sldNum" idx="12"/>
          </p:nvPr>
        </p:nvSpPr>
        <p:spPr>
          <a:xfrm>
            <a:off x="11296611" y="6217622"/>
            <a:ext cx="731600" cy="52488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202" name="Google Shape;202;p421"/>
          <p:cNvSpPr/>
          <p:nvPr/>
        </p:nvSpPr>
        <p:spPr>
          <a:xfrm>
            <a:off x="3982308" y="192452"/>
            <a:ext cx="7409600" cy="6668640"/>
          </a:xfrm>
          <a:prstGeom prst="ellipse">
            <a:avLst/>
          </a:prstGeom>
          <a:solidFill>
            <a:srgbClr val="FFFFFF"/>
          </a:solidFill>
          <a:ln>
            <a:noFill/>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203" name="Google Shape;203;p421"/>
          <p:cNvSpPr/>
          <p:nvPr/>
        </p:nvSpPr>
        <p:spPr>
          <a:xfrm>
            <a:off x="3628007" y="-126420"/>
            <a:ext cx="8118000" cy="7306200"/>
          </a:xfrm>
          <a:prstGeom prst="ellipse">
            <a:avLst/>
          </a:prstGeom>
          <a:noFill/>
          <a:ln w="9525" cap="flat" cmpd="sng">
            <a:solidFill>
              <a:srgbClr val="845BA3"/>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204" name="Google Shape;204;p421"/>
          <p:cNvSpPr/>
          <p:nvPr/>
        </p:nvSpPr>
        <p:spPr>
          <a:xfrm>
            <a:off x="558967" y="3538454"/>
            <a:ext cx="1568800" cy="1411920"/>
          </a:xfrm>
          <a:prstGeom prst="ellipse">
            <a:avLst/>
          </a:prstGeom>
          <a:solidFill>
            <a:srgbClr val="FFFFFF"/>
          </a:solidFill>
          <a:ln>
            <a:noFill/>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205" name="Google Shape;205;p421"/>
          <p:cNvSpPr txBox="1">
            <a:spLocks noGrp="1"/>
          </p:cNvSpPr>
          <p:nvPr>
            <p:ph type="subTitle" idx="1"/>
          </p:nvPr>
        </p:nvSpPr>
        <p:spPr>
          <a:xfrm>
            <a:off x="439200" y="626100"/>
            <a:ext cx="5577600" cy="3150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Clr>
                <a:srgbClr val="FFFFFF"/>
              </a:buClr>
              <a:buSzPts val="1200"/>
              <a:buNone/>
              <a:defRPr sz="1440" b="1">
                <a:solidFill>
                  <a:srgbClr val="FFFFFF"/>
                </a:solidFill>
              </a:defRPr>
            </a:lvl1pPr>
            <a:lvl2pPr lvl="1" algn="l">
              <a:lnSpc>
                <a:spcPct val="115000"/>
              </a:lnSpc>
              <a:spcBef>
                <a:spcPts val="0"/>
              </a:spcBef>
              <a:spcAft>
                <a:spcPts val="0"/>
              </a:spcAft>
              <a:buClr>
                <a:srgbClr val="FFFFFF"/>
              </a:buClr>
              <a:buSzPts val="1200"/>
              <a:buNone/>
              <a:defRPr sz="1440" b="1">
                <a:solidFill>
                  <a:srgbClr val="FFFFFF"/>
                </a:solidFill>
              </a:defRPr>
            </a:lvl2pPr>
            <a:lvl3pPr lvl="2" algn="l">
              <a:lnSpc>
                <a:spcPct val="115000"/>
              </a:lnSpc>
              <a:spcBef>
                <a:spcPts val="0"/>
              </a:spcBef>
              <a:spcAft>
                <a:spcPts val="0"/>
              </a:spcAft>
              <a:buClr>
                <a:srgbClr val="FFFFFF"/>
              </a:buClr>
              <a:buSzPts val="1200"/>
              <a:buNone/>
              <a:defRPr sz="1440" b="1">
                <a:solidFill>
                  <a:srgbClr val="FFFFFF"/>
                </a:solidFill>
              </a:defRPr>
            </a:lvl3pPr>
            <a:lvl4pPr lvl="3" algn="l">
              <a:lnSpc>
                <a:spcPct val="115000"/>
              </a:lnSpc>
              <a:spcBef>
                <a:spcPts val="0"/>
              </a:spcBef>
              <a:spcAft>
                <a:spcPts val="0"/>
              </a:spcAft>
              <a:buClr>
                <a:srgbClr val="FFFFFF"/>
              </a:buClr>
              <a:buSzPts val="1200"/>
              <a:buNone/>
              <a:defRPr sz="1440" b="1">
                <a:solidFill>
                  <a:srgbClr val="FFFFFF"/>
                </a:solidFill>
              </a:defRPr>
            </a:lvl4pPr>
            <a:lvl5pPr lvl="4" algn="l">
              <a:lnSpc>
                <a:spcPct val="115000"/>
              </a:lnSpc>
              <a:spcBef>
                <a:spcPts val="0"/>
              </a:spcBef>
              <a:spcAft>
                <a:spcPts val="0"/>
              </a:spcAft>
              <a:buClr>
                <a:srgbClr val="FFFFFF"/>
              </a:buClr>
              <a:buSzPts val="1200"/>
              <a:buNone/>
              <a:defRPr sz="1440" b="1">
                <a:solidFill>
                  <a:srgbClr val="FFFFFF"/>
                </a:solidFill>
              </a:defRPr>
            </a:lvl5pPr>
            <a:lvl6pPr lvl="5" algn="l">
              <a:lnSpc>
                <a:spcPct val="115000"/>
              </a:lnSpc>
              <a:spcBef>
                <a:spcPts val="0"/>
              </a:spcBef>
              <a:spcAft>
                <a:spcPts val="0"/>
              </a:spcAft>
              <a:buClr>
                <a:srgbClr val="FFFFFF"/>
              </a:buClr>
              <a:buSzPts val="1200"/>
              <a:buNone/>
              <a:defRPr sz="1440" b="1">
                <a:solidFill>
                  <a:srgbClr val="FFFFFF"/>
                </a:solidFill>
              </a:defRPr>
            </a:lvl6pPr>
            <a:lvl7pPr lvl="6" algn="l">
              <a:lnSpc>
                <a:spcPct val="115000"/>
              </a:lnSpc>
              <a:spcBef>
                <a:spcPts val="0"/>
              </a:spcBef>
              <a:spcAft>
                <a:spcPts val="0"/>
              </a:spcAft>
              <a:buClr>
                <a:srgbClr val="FFFFFF"/>
              </a:buClr>
              <a:buSzPts val="1200"/>
              <a:buNone/>
              <a:defRPr sz="1440" b="1">
                <a:solidFill>
                  <a:srgbClr val="FFFFFF"/>
                </a:solidFill>
              </a:defRPr>
            </a:lvl7pPr>
            <a:lvl8pPr lvl="7" algn="l">
              <a:lnSpc>
                <a:spcPct val="115000"/>
              </a:lnSpc>
              <a:spcBef>
                <a:spcPts val="0"/>
              </a:spcBef>
              <a:spcAft>
                <a:spcPts val="0"/>
              </a:spcAft>
              <a:buClr>
                <a:srgbClr val="FFFFFF"/>
              </a:buClr>
              <a:buSzPts val="1200"/>
              <a:buNone/>
              <a:defRPr sz="1440" b="1">
                <a:solidFill>
                  <a:srgbClr val="FFFFFF"/>
                </a:solidFill>
              </a:defRPr>
            </a:lvl8pPr>
            <a:lvl9pPr lvl="8" algn="l">
              <a:lnSpc>
                <a:spcPct val="115000"/>
              </a:lnSpc>
              <a:spcBef>
                <a:spcPts val="0"/>
              </a:spcBef>
              <a:spcAft>
                <a:spcPts val="0"/>
              </a:spcAft>
              <a:buClr>
                <a:srgbClr val="FFFFFF"/>
              </a:buClr>
              <a:buSzPts val="1200"/>
              <a:buNone/>
              <a:defRPr sz="1440" b="1">
                <a:solidFill>
                  <a:srgbClr val="FFFFFF"/>
                </a:solidFill>
              </a:defRPr>
            </a:lvl9pPr>
          </a:lstStyle>
          <a:p>
            <a:endParaRPr/>
          </a:p>
        </p:txBody>
      </p:sp>
      <p:pic>
        <p:nvPicPr>
          <p:cNvPr id="206" name="Google Shape;206;p421"/>
          <p:cNvPicPr preferRelativeResize="0"/>
          <p:nvPr/>
        </p:nvPicPr>
        <p:blipFill rotWithShape="1">
          <a:blip r:embed="rId2">
            <a:alphaModFix/>
          </a:blip>
          <a:srcRect/>
          <a:stretch/>
        </p:blipFill>
        <p:spPr>
          <a:xfrm>
            <a:off x="4753265" y="1591207"/>
            <a:ext cx="804371" cy="486571"/>
          </a:xfrm>
          <a:prstGeom prst="rect">
            <a:avLst/>
          </a:prstGeom>
          <a:noFill/>
          <a:ln>
            <a:noFill/>
          </a:ln>
        </p:spPr>
      </p:pic>
      <p:sp>
        <p:nvSpPr>
          <p:cNvPr id="207" name="Google Shape;207;p421"/>
          <p:cNvSpPr txBox="1">
            <a:spLocks noGrp="1"/>
          </p:cNvSpPr>
          <p:nvPr>
            <p:ph type="title" idx="2"/>
          </p:nvPr>
        </p:nvSpPr>
        <p:spPr>
          <a:xfrm>
            <a:off x="5841267" y="1385310"/>
            <a:ext cx="4504400" cy="254268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dk2"/>
              </a:buClr>
              <a:buSzPts val="2800"/>
              <a:buNone/>
              <a:defRPr b="0" i="1">
                <a:solidFill>
                  <a:schemeClr val="dk2"/>
                </a:solidFill>
              </a:defRPr>
            </a:lvl1pPr>
            <a:lvl2pPr lvl="1" algn="l">
              <a:lnSpc>
                <a:spcPct val="100000"/>
              </a:lnSpc>
              <a:spcBef>
                <a:spcPts val="0"/>
              </a:spcBef>
              <a:spcAft>
                <a:spcPts val="0"/>
              </a:spcAft>
              <a:buSzPts val="2800"/>
              <a:buNone/>
              <a:defRPr b="1"/>
            </a:lvl2pPr>
            <a:lvl3pPr lvl="2" algn="l">
              <a:lnSpc>
                <a:spcPct val="100000"/>
              </a:lnSpc>
              <a:spcBef>
                <a:spcPts val="0"/>
              </a:spcBef>
              <a:spcAft>
                <a:spcPts val="0"/>
              </a:spcAft>
              <a:buSzPts val="2800"/>
              <a:buNone/>
              <a:defRPr b="1"/>
            </a:lvl3pPr>
            <a:lvl4pPr lvl="3" algn="l">
              <a:lnSpc>
                <a:spcPct val="100000"/>
              </a:lnSpc>
              <a:spcBef>
                <a:spcPts val="0"/>
              </a:spcBef>
              <a:spcAft>
                <a:spcPts val="0"/>
              </a:spcAft>
              <a:buSzPts val="2800"/>
              <a:buNone/>
              <a:defRPr b="1"/>
            </a:lvl4pPr>
            <a:lvl5pPr lvl="4" algn="l">
              <a:lnSpc>
                <a:spcPct val="100000"/>
              </a:lnSpc>
              <a:spcBef>
                <a:spcPts val="0"/>
              </a:spcBef>
              <a:spcAft>
                <a:spcPts val="0"/>
              </a:spcAft>
              <a:buSzPts val="2800"/>
              <a:buNone/>
              <a:defRPr b="1"/>
            </a:lvl5pPr>
            <a:lvl6pPr lvl="5" algn="l">
              <a:lnSpc>
                <a:spcPct val="100000"/>
              </a:lnSpc>
              <a:spcBef>
                <a:spcPts val="0"/>
              </a:spcBef>
              <a:spcAft>
                <a:spcPts val="0"/>
              </a:spcAft>
              <a:buSzPts val="2800"/>
              <a:buNone/>
              <a:defRPr b="1"/>
            </a:lvl6pPr>
            <a:lvl7pPr lvl="6" algn="l">
              <a:lnSpc>
                <a:spcPct val="100000"/>
              </a:lnSpc>
              <a:spcBef>
                <a:spcPts val="0"/>
              </a:spcBef>
              <a:spcAft>
                <a:spcPts val="0"/>
              </a:spcAft>
              <a:buSzPts val="2800"/>
              <a:buNone/>
              <a:defRPr b="1"/>
            </a:lvl7pPr>
            <a:lvl8pPr lvl="7" algn="l">
              <a:lnSpc>
                <a:spcPct val="100000"/>
              </a:lnSpc>
              <a:spcBef>
                <a:spcPts val="0"/>
              </a:spcBef>
              <a:spcAft>
                <a:spcPts val="0"/>
              </a:spcAft>
              <a:buSzPts val="2800"/>
              <a:buNone/>
              <a:defRPr b="1"/>
            </a:lvl8pPr>
            <a:lvl9pPr lvl="8" algn="l">
              <a:lnSpc>
                <a:spcPct val="100000"/>
              </a:lnSpc>
              <a:spcBef>
                <a:spcPts val="0"/>
              </a:spcBef>
              <a:spcAft>
                <a:spcPts val="0"/>
              </a:spcAft>
              <a:buSzPts val="2800"/>
              <a:buNone/>
              <a:defRPr b="1"/>
            </a:lvl9pPr>
          </a:lstStyle>
          <a:p>
            <a:endParaRPr/>
          </a:p>
        </p:txBody>
      </p:sp>
      <p:sp>
        <p:nvSpPr>
          <p:cNvPr id="208" name="Google Shape;208;p421"/>
          <p:cNvSpPr txBox="1">
            <a:spLocks noGrp="1"/>
          </p:cNvSpPr>
          <p:nvPr>
            <p:ph type="subTitle" idx="3"/>
          </p:nvPr>
        </p:nvSpPr>
        <p:spPr>
          <a:xfrm>
            <a:off x="6796267" y="5016630"/>
            <a:ext cx="5005600" cy="22932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Clr>
                <a:schemeClr val="dk1"/>
              </a:buClr>
              <a:buSzPts val="1400"/>
              <a:buNone/>
              <a:defRPr sz="1679" b="1">
                <a:solidFill>
                  <a:schemeClr val="dk1"/>
                </a:solidFill>
              </a:defRPr>
            </a:lvl1pPr>
            <a:lvl2pPr lvl="1" algn="l">
              <a:lnSpc>
                <a:spcPct val="115000"/>
              </a:lnSpc>
              <a:spcBef>
                <a:spcPts val="0"/>
              </a:spcBef>
              <a:spcAft>
                <a:spcPts val="0"/>
              </a:spcAft>
              <a:buClr>
                <a:schemeClr val="dk1"/>
              </a:buClr>
              <a:buSzPts val="1000"/>
              <a:buNone/>
              <a:defRPr sz="1200" b="1">
                <a:solidFill>
                  <a:schemeClr val="dk1"/>
                </a:solidFill>
              </a:defRPr>
            </a:lvl2pPr>
            <a:lvl3pPr lvl="2" algn="l">
              <a:lnSpc>
                <a:spcPct val="115000"/>
              </a:lnSpc>
              <a:spcBef>
                <a:spcPts val="0"/>
              </a:spcBef>
              <a:spcAft>
                <a:spcPts val="0"/>
              </a:spcAft>
              <a:buClr>
                <a:schemeClr val="dk1"/>
              </a:buClr>
              <a:buSzPts val="1000"/>
              <a:buNone/>
              <a:defRPr sz="1200" b="1">
                <a:solidFill>
                  <a:schemeClr val="dk1"/>
                </a:solidFill>
              </a:defRPr>
            </a:lvl3pPr>
            <a:lvl4pPr lvl="3" algn="l">
              <a:lnSpc>
                <a:spcPct val="115000"/>
              </a:lnSpc>
              <a:spcBef>
                <a:spcPts val="0"/>
              </a:spcBef>
              <a:spcAft>
                <a:spcPts val="0"/>
              </a:spcAft>
              <a:buClr>
                <a:schemeClr val="dk1"/>
              </a:buClr>
              <a:buSzPts val="1000"/>
              <a:buNone/>
              <a:defRPr sz="1200" b="1">
                <a:solidFill>
                  <a:schemeClr val="dk1"/>
                </a:solidFill>
              </a:defRPr>
            </a:lvl4pPr>
            <a:lvl5pPr lvl="4" algn="l">
              <a:lnSpc>
                <a:spcPct val="115000"/>
              </a:lnSpc>
              <a:spcBef>
                <a:spcPts val="0"/>
              </a:spcBef>
              <a:spcAft>
                <a:spcPts val="0"/>
              </a:spcAft>
              <a:buClr>
                <a:schemeClr val="dk1"/>
              </a:buClr>
              <a:buSzPts val="1000"/>
              <a:buNone/>
              <a:defRPr sz="1200" b="1">
                <a:solidFill>
                  <a:schemeClr val="dk1"/>
                </a:solidFill>
              </a:defRPr>
            </a:lvl5pPr>
            <a:lvl6pPr lvl="5" algn="l">
              <a:lnSpc>
                <a:spcPct val="115000"/>
              </a:lnSpc>
              <a:spcBef>
                <a:spcPts val="0"/>
              </a:spcBef>
              <a:spcAft>
                <a:spcPts val="0"/>
              </a:spcAft>
              <a:buClr>
                <a:schemeClr val="dk1"/>
              </a:buClr>
              <a:buSzPts val="1000"/>
              <a:buNone/>
              <a:defRPr sz="1200" b="1">
                <a:solidFill>
                  <a:schemeClr val="dk1"/>
                </a:solidFill>
              </a:defRPr>
            </a:lvl6pPr>
            <a:lvl7pPr lvl="6" algn="l">
              <a:lnSpc>
                <a:spcPct val="115000"/>
              </a:lnSpc>
              <a:spcBef>
                <a:spcPts val="0"/>
              </a:spcBef>
              <a:spcAft>
                <a:spcPts val="0"/>
              </a:spcAft>
              <a:buClr>
                <a:schemeClr val="dk1"/>
              </a:buClr>
              <a:buSzPts val="1000"/>
              <a:buNone/>
              <a:defRPr sz="1200" b="1">
                <a:solidFill>
                  <a:schemeClr val="dk1"/>
                </a:solidFill>
              </a:defRPr>
            </a:lvl7pPr>
            <a:lvl8pPr lvl="7" algn="l">
              <a:lnSpc>
                <a:spcPct val="115000"/>
              </a:lnSpc>
              <a:spcBef>
                <a:spcPts val="0"/>
              </a:spcBef>
              <a:spcAft>
                <a:spcPts val="0"/>
              </a:spcAft>
              <a:buClr>
                <a:schemeClr val="dk1"/>
              </a:buClr>
              <a:buSzPts val="1000"/>
              <a:buNone/>
              <a:defRPr sz="1200" b="1">
                <a:solidFill>
                  <a:schemeClr val="dk1"/>
                </a:solidFill>
              </a:defRPr>
            </a:lvl8pPr>
            <a:lvl9pPr lvl="8" algn="l">
              <a:lnSpc>
                <a:spcPct val="115000"/>
              </a:lnSpc>
              <a:spcBef>
                <a:spcPts val="0"/>
              </a:spcBef>
              <a:spcAft>
                <a:spcPts val="0"/>
              </a:spcAft>
              <a:buClr>
                <a:schemeClr val="dk1"/>
              </a:buClr>
              <a:buSzPts val="1000"/>
              <a:buNone/>
              <a:defRPr sz="1200" b="1">
                <a:solidFill>
                  <a:schemeClr val="dk1"/>
                </a:solidFill>
              </a:defRPr>
            </a:lvl9pPr>
          </a:lstStyle>
          <a:p>
            <a:endParaRPr/>
          </a:p>
        </p:txBody>
      </p:sp>
      <p:sp>
        <p:nvSpPr>
          <p:cNvPr id="209" name="Google Shape;209;p421"/>
          <p:cNvSpPr txBox="1">
            <a:spLocks noGrp="1"/>
          </p:cNvSpPr>
          <p:nvPr>
            <p:ph type="subTitle" idx="4"/>
          </p:nvPr>
        </p:nvSpPr>
        <p:spPr>
          <a:xfrm>
            <a:off x="6813600" y="5317470"/>
            <a:ext cx="2800000" cy="48672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Clr>
                <a:schemeClr val="accent5"/>
              </a:buClr>
              <a:buSzPts val="1300"/>
              <a:buNone/>
              <a:defRPr sz="1560">
                <a:solidFill>
                  <a:schemeClr val="accent5"/>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210" name="Google Shape;210;p421"/>
          <p:cNvSpPr/>
          <p:nvPr/>
        </p:nvSpPr>
        <p:spPr>
          <a:xfrm>
            <a:off x="5841267" y="5058990"/>
            <a:ext cx="764000" cy="745200"/>
          </a:xfrm>
          <a:prstGeom prst="rect">
            <a:avLst/>
          </a:prstGeom>
          <a:solidFill>
            <a:schemeClr val="accent6"/>
          </a:solidFill>
          <a:ln>
            <a:noFill/>
          </a:ln>
        </p:spPr>
        <p:txBody>
          <a:bodyPr spcFirstLastPara="1" wrap="square" lIns="109700" tIns="109700" rIns="109700" bIns="109700" anchor="ctr" anchorCtr="0">
            <a:noAutofit/>
          </a:bodyPr>
          <a:lstStyle/>
          <a:p>
            <a:pPr marL="0" marR="0" lvl="0" indent="0" algn="ctr" rtl="0">
              <a:lnSpc>
                <a:spcPct val="100000"/>
              </a:lnSpc>
              <a:spcBef>
                <a:spcPts val="0"/>
              </a:spcBef>
              <a:spcAft>
                <a:spcPts val="0"/>
              </a:spcAft>
              <a:buClr>
                <a:srgbClr val="000000"/>
              </a:buClr>
              <a:buSzPts val="839"/>
              <a:buFont typeface="Arial"/>
              <a:buNone/>
            </a:pPr>
            <a:r>
              <a:rPr lang="en-US" sz="839" b="0" i="0" u="none" strike="noStrike" cap="none">
                <a:solidFill>
                  <a:srgbClr val="FF00FF"/>
                </a:solidFill>
                <a:latin typeface="Arial"/>
                <a:ea typeface="Arial"/>
                <a:cs typeface="Arial"/>
                <a:sym typeface="Arial"/>
              </a:rPr>
              <a:t>Cover with image</a:t>
            </a:r>
            <a:endParaRPr sz="839" b="0" i="0" u="none" strike="noStrike" cap="none">
              <a:solidFill>
                <a:srgbClr val="FF00FF"/>
              </a:solidFill>
              <a:latin typeface="Arial"/>
              <a:ea typeface="Arial"/>
              <a:cs typeface="Arial"/>
              <a:sym typeface="Arial"/>
            </a:endParaRPr>
          </a:p>
        </p:txBody>
      </p:sp>
      <p:sp>
        <p:nvSpPr>
          <p:cNvPr id="211" name="Google Shape;211;p421"/>
          <p:cNvSpPr/>
          <p:nvPr/>
        </p:nvSpPr>
        <p:spPr>
          <a:xfrm>
            <a:off x="787933" y="3623910"/>
            <a:ext cx="1650800" cy="1485720"/>
          </a:xfrm>
          <a:prstGeom prst="ellipse">
            <a:avLst/>
          </a:prstGeom>
          <a:solidFill>
            <a:schemeClr val="accent6"/>
          </a:solidFill>
          <a:ln>
            <a:noFill/>
          </a:ln>
        </p:spPr>
        <p:txBody>
          <a:bodyPr spcFirstLastPara="1" wrap="square" lIns="109700" tIns="109700" rIns="109700" bIns="109700" anchor="ctr" anchorCtr="0">
            <a:noAutofit/>
          </a:bodyPr>
          <a:lstStyle/>
          <a:p>
            <a:pPr marL="0" marR="0" lvl="0" indent="0" algn="ctr" rtl="0">
              <a:lnSpc>
                <a:spcPct val="100000"/>
              </a:lnSpc>
              <a:spcBef>
                <a:spcPts val="0"/>
              </a:spcBef>
              <a:spcAft>
                <a:spcPts val="0"/>
              </a:spcAft>
              <a:buClr>
                <a:srgbClr val="000000"/>
              </a:buClr>
              <a:buSzPts val="960"/>
              <a:buFont typeface="Arial"/>
              <a:buNone/>
            </a:pPr>
            <a:r>
              <a:rPr lang="en-US" sz="960" b="0" i="0" u="none" strike="noStrike" cap="none">
                <a:solidFill>
                  <a:srgbClr val="FF00FF"/>
                </a:solidFill>
                <a:latin typeface="Arial"/>
                <a:ea typeface="Arial"/>
                <a:cs typeface="Arial"/>
                <a:sym typeface="Arial"/>
              </a:rPr>
              <a:t>Cover with image; right-click and select clipping mask - circle</a:t>
            </a:r>
            <a:endParaRPr sz="960" b="0" i="0" u="none" strike="noStrike" cap="none">
              <a:solidFill>
                <a:srgbClr val="FF00FF"/>
              </a:solidFill>
              <a:latin typeface="Arial"/>
              <a:ea typeface="Arial"/>
              <a:cs typeface="Arial"/>
              <a:sym typeface="Arial"/>
            </a:endParaRPr>
          </a:p>
        </p:txBody>
      </p:sp>
      <p:sp>
        <p:nvSpPr>
          <p:cNvPr id="212" name="Google Shape;212;p421"/>
          <p:cNvSpPr txBox="1"/>
          <p:nvPr/>
        </p:nvSpPr>
        <p:spPr>
          <a:xfrm>
            <a:off x="9667133" y="6301981"/>
            <a:ext cx="2031600" cy="387762"/>
          </a:xfrm>
          <a:prstGeom prst="rect">
            <a:avLst/>
          </a:prstGeom>
          <a:noFill/>
          <a:ln>
            <a:noFill/>
          </a:ln>
        </p:spPr>
        <p:txBody>
          <a:bodyPr spcFirstLastPara="1" wrap="square" lIns="109700" tIns="109700" rIns="109700" bIns="109700" anchor="t" anchorCtr="0">
            <a:spAutoFit/>
          </a:bodyPr>
          <a:lstStyle/>
          <a:p>
            <a:pPr marL="0" marR="0" lvl="0" indent="0" algn="r" rtl="0">
              <a:lnSpc>
                <a:spcPct val="100000"/>
              </a:lnSpc>
              <a:spcBef>
                <a:spcPts val="0"/>
              </a:spcBef>
              <a:spcAft>
                <a:spcPts val="0"/>
              </a:spcAft>
              <a:buClr>
                <a:srgbClr val="000000"/>
              </a:buClr>
              <a:buSzPts val="1080"/>
              <a:buFont typeface="Arial"/>
              <a:buNone/>
            </a:pPr>
            <a:r>
              <a:rPr lang="en-US" sz="1080" b="1" i="0" u="none" strike="noStrike" cap="none">
                <a:solidFill>
                  <a:schemeClr val="lt1"/>
                </a:solidFill>
                <a:latin typeface="Century Gothic"/>
                <a:ea typeface="Century Gothic"/>
                <a:cs typeface="Century Gothic"/>
                <a:sym typeface="Century Gothic"/>
              </a:rPr>
              <a:t>DATA SOCIETY © 2021</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75147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bout this course">
  <p:cSld name="About this course">
    <p:spTree>
      <p:nvGrpSpPr>
        <p:cNvPr id="1" name="Shape 28"/>
        <p:cNvGrpSpPr/>
        <p:nvPr/>
      </p:nvGrpSpPr>
      <p:grpSpPr>
        <a:xfrm>
          <a:off x="0" y="0"/>
          <a:ext cx="0" cy="0"/>
          <a:chOff x="0" y="0"/>
          <a:chExt cx="0" cy="0"/>
        </a:xfrm>
      </p:grpSpPr>
      <p:sp>
        <p:nvSpPr>
          <p:cNvPr id="29" name="Google Shape;29;p395"/>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30" name="Google Shape;30;p395"/>
          <p:cNvPicPr preferRelativeResize="0"/>
          <p:nvPr/>
        </p:nvPicPr>
        <p:blipFill rotWithShape="1">
          <a:blip r:embed="rId2">
            <a:alphaModFix/>
          </a:blip>
          <a:srcRect/>
          <a:stretch/>
        </p:blipFill>
        <p:spPr>
          <a:xfrm>
            <a:off x="7371416" y="1657371"/>
            <a:ext cx="3613416" cy="4560251"/>
          </a:xfrm>
          <a:prstGeom prst="rect">
            <a:avLst/>
          </a:prstGeom>
          <a:noFill/>
          <a:ln>
            <a:noFill/>
          </a:ln>
        </p:spPr>
      </p:pic>
      <p:sp>
        <p:nvSpPr>
          <p:cNvPr id="31" name="Google Shape;31;p395"/>
          <p:cNvSpPr txBox="1"/>
          <p:nvPr/>
        </p:nvSpPr>
        <p:spPr>
          <a:xfrm>
            <a:off x="415600" y="534330"/>
            <a:ext cx="4605200" cy="821992"/>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2800"/>
              <a:buFont typeface="Century Gothic"/>
              <a:buNone/>
            </a:pPr>
            <a:r>
              <a:rPr lang="en-US" sz="3600" b="1" i="0" u="none" strike="noStrike" cap="none">
                <a:solidFill>
                  <a:schemeClr val="dk1"/>
                </a:solidFill>
                <a:latin typeface="Century Gothic"/>
                <a:ea typeface="Century Gothic"/>
                <a:cs typeface="Century Gothic"/>
                <a:sym typeface="Century Gothic"/>
              </a:rPr>
              <a:t>About the course</a:t>
            </a:r>
            <a:endParaRPr sz="1400" b="0" i="0" u="none" strike="noStrike" cap="none">
              <a:solidFill>
                <a:srgbClr val="000000"/>
              </a:solidFill>
              <a:latin typeface="Arial"/>
              <a:ea typeface="Arial"/>
              <a:cs typeface="Arial"/>
              <a:sym typeface="Arial"/>
            </a:endParaRPr>
          </a:p>
        </p:txBody>
      </p:sp>
      <p:sp>
        <p:nvSpPr>
          <p:cNvPr id="32" name="Google Shape;32;p395"/>
          <p:cNvSpPr txBox="1">
            <a:spLocks noGrp="1"/>
          </p:cNvSpPr>
          <p:nvPr>
            <p:ph type="body" idx="1"/>
          </p:nvPr>
        </p:nvSpPr>
        <p:spPr>
          <a:xfrm>
            <a:off x="415599" y="1657370"/>
            <a:ext cx="6485263" cy="4560251"/>
          </a:xfrm>
          <a:prstGeom prst="rect">
            <a:avLst/>
          </a:prstGeom>
          <a:solidFill>
            <a:schemeClr val="lt1"/>
          </a:solid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extLst>
      <p:ext uri="{BB962C8B-B14F-4D97-AF65-F5344CB8AC3E}">
        <p14:creationId xmlns:p14="http://schemas.microsoft.com/office/powerpoint/2010/main" val="11011128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Knowledge check">
  <p:cSld name="Knowledge check">
    <p:spTree>
      <p:nvGrpSpPr>
        <p:cNvPr id="1" name="Shape 213"/>
        <p:cNvGrpSpPr/>
        <p:nvPr/>
      </p:nvGrpSpPr>
      <p:grpSpPr>
        <a:xfrm>
          <a:off x="0" y="0"/>
          <a:ext cx="0" cy="0"/>
          <a:chOff x="0" y="0"/>
          <a:chExt cx="0" cy="0"/>
        </a:xfrm>
      </p:grpSpPr>
      <p:sp>
        <p:nvSpPr>
          <p:cNvPr id="214" name="Google Shape;214;p422"/>
          <p:cNvSpPr txBox="1">
            <a:spLocks noGrp="1"/>
          </p:cNvSpPr>
          <p:nvPr>
            <p:ph type="title"/>
          </p:nvPr>
        </p:nvSpPr>
        <p:spPr>
          <a:xfrm>
            <a:off x="415600" y="533598"/>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215" name="Google Shape;215;p422" descr="Icon&#10;&#10;Description automatically generated"/>
          <p:cNvPicPr preferRelativeResize="0"/>
          <p:nvPr/>
        </p:nvPicPr>
        <p:blipFill rotWithShape="1">
          <a:blip r:embed="rId2">
            <a:alphaModFix/>
          </a:blip>
          <a:srcRect/>
          <a:stretch/>
        </p:blipFill>
        <p:spPr>
          <a:xfrm>
            <a:off x="3521921" y="1323198"/>
            <a:ext cx="5148157" cy="5148157"/>
          </a:xfrm>
          <a:prstGeom prst="rect">
            <a:avLst/>
          </a:prstGeom>
          <a:noFill/>
          <a:ln>
            <a:noFill/>
          </a:ln>
        </p:spPr>
      </p:pic>
      <p:sp>
        <p:nvSpPr>
          <p:cNvPr id="216" name="Google Shape;216;p422"/>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217" name="Google Shape;217;p422"/>
          <p:cNvSpPr/>
          <p:nvPr/>
        </p:nvSpPr>
        <p:spPr>
          <a:xfrm>
            <a:off x="-2574079" y="1576933"/>
            <a:ext cx="5148157" cy="4640689"/>
          </a:xfrm>
          <a:prstGeom prst="ellipse">
            <a:avLst/>
          </a:prstGeom>
          <a:noFill/>
          <a:ln w="9525" cap="flat" cmpd="sng">
            <a:solidFill>
              <a:schemeClr val="accent1"/>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218" name="Google Shape;218;p422"/>
          <p:cNvSpPr/>
          <p:nvPr/>
        </p:nvSpPr>
        <p:spPr>
          <a:xfrm>
            <a:off x="9671706" y="1576933"/>
            <a:ext cx="5148157" cy="4640689"/>
          </a:xfrm>
          <a:prstGeom prst="ellipse">
            <a:avLst/>
          </a:prstGeom>
          <a:noFill/>
          <a:ln w="9525" cap="flat" cmpd="sng">
            <a:solidFill>
              <a:schemeClr val="accent1"/>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068808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Exercise / activity">
  <p:cSld name="Exercise / activity">
    <p:spTree>
      <p:nvGrpSpPr>
        <p:cNvPr id="1" name="Shape 219"/>
        <p:cNvGrpSpPr/>
        <p:nvPr/>
      </p:nvGrpSpPr>
      <p:grpSpPr>
        <a:xfrm>
          <a:off x="0" y="0"/>
          <a:ext cx="0" cy="0"/>
          <a:chOff x="0" y="0"/>
          <a:chExt cx="0" cy="0"/>
        </a:xfrm>
      </p:grpSpPr>
      <p:sp>
        <p:nvSpPr>
          <p:cNvPr id="220" name="Google Shape;220;p423"/>
          <p:cNvSpPr txBox="1">
            <a:spLocks noGrp="1"/>
          </p:cNvSpPr>
          <p:nvPr>
            <p:ph type="title"/>
          </p:nvPr>
        </p:nvSpPr>
        <p:spPr>
          <a:xfrm>
            <a:off x="415600" y="528436"/>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1" name="Google Shape;221;p423"/>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222" name="Google Shape;222;p423" descr="Icon&#10;&#10;Description automatically generated"/>
          <p:cNvPicPr preferRelativeResize="0"/>
          <p:nvPr/>
        </p:nvPicPr>
        <p:blipFill rotWithShape="1">
          <a:blip r:embed="rId2">
            <a:alphaModFix/>
          </a:blip>
          <a:srcRect/>
          <a:stretch/>
        </p:blipFill>
        <p:spPr>
          <a:xfrm>
            <a:off x="3521921" y="1323198"/>
            <a:ext cx="5148157" cy="5148157"/>
          </a:xfrm>
          <a:prstGeom prst="rect">
            <a:avLst/>
          </a:prstGeom>
          <a:noFill/>
          <a:ln>
            <a:noFill/>
          </a:ln>
        </p:spPr>
      </p:pic>
      <p:sp>
        <p:nvSpPr>
          <p:cNvPr id="223" name="Google Shape;223;p423"/>
          <p:cNvSpPr/>
          <p:nvPr/>
        </p:nvSpPr>
        <p:spPr>
          <a:xfrm>
            <a:off x="-2627863" y="1576933"/>
            <a:ext cx="5148157" cy="4640689"/>
          </a:xfrm>
          <a:prstGeom prst="ellipse">
            <a:avLst/>
          </a:prstGeom>
          <a:noFill/>
          <a:ln w="9525" cap="flat" cmpd="sng">
            <a:solidFill>
              <a:schemeClr val="accent1"/>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224" name="Google Shape;224;p423"/>
          <p:cNvSpPr/>
          <p:nvPr/>
        </p:nvSpPr>
        <p:spPr>
          <a:xfrm>
            <a:off x="9671706" y="1576933"/>
            <a:ext cx="5148157" cy="4640689"/>
          </a:xfrm>
          <a:prstGeom prst="ellipse">
            <a:avLst/>
          </a:prstGeom>
          <a:noFill/>
          <a:ln w="9525" cap="flat" cmpd="sng">
            <a:solidFill>
              <a:schemeClr val="accent1"/>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95961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clusion">
  <p:cSld name="Conclusion">
    <p:spTree>
      <p:nvGrpSpPr>
        <p:cNvPr id="1" name="Shape 225"/>
        <p:cNvGrpSpPr/>
        <p:nvPr/>
      </p:nvGrpSpPr>
      <p:grpSpPr>
        <a:xfrm>
          <a:off x="0" y="0"/>
          <a:ext cx="0" cy="0"/>
          <a:chOff x="0" y="0"/>
          <a:chExt cx="0" cy="0"/>
        </a:xfrm>
      </p:grpSpPr>
      <p:sp>
        <p:nvSpPr>
          <p:cNvPr id="226" name="Google Shape;226;p424"/>
          <p:cNvSpPr txBox="1">
            <a:spLocks noGrp="1"/>
          </p:cNvSpPr>
          <p:nvPr>
            <p:ph type="title"/>
          </p:nvPr>
        </p:nvSpPr>
        <p:spPr>
          <a:xfrm>
            <a:off x="493296" y="3900930"/>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7" name="Google Shape;227;p424"/>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228" name="Google Shape;228;p424"/>
          <p:cNvPicPr preferRelativeResize="0"/>
          <p:nvPr/>
        </p:nvPicPr>
        <p:blipFill rotWithShape="1">
          <a:blip r:embed="rId2">
            <a:alphaModFix/>
          </a:blip>
          <a:srcRect t="-1484" b="-931"/>
          <a:stretch/>
        </p:blipFill>
        <p:spPr>
          <a:xfrm>
            <a:off x="6408701" y="979470"/>
            <a:ext cx="5414399" cy="5125140"/>
          </a:xfrm>
          <a:prstGeom prst="rect">
            <a:avLst/>
          </a:prstGeom>
          <a:noFill/>
          <a:ln>
            <a:noFill/>
          </a:ln>
        </p:spPr>
      </p:pic>
      <p:pic>
        <p:nvPicPr>
          <p:cNvPr id="229" name="Google Shape;229;p424"/>
          <p:cNvPicPr preferRelativeResize="0"/>
          <p:nvPr/>
        </p:nvPicPr>
        <p:blipFill rotWithShape="1">
          <a:blip r:embed="rId3">
            <a:alphaModFix/>
          </a:blip>
          <a:srcRect/>
          <a:stretch/>
        </p:blipFill>
        <p:spPr>
          <a:xfrm>
            <a:off x="572101" y="3252333"/>
            <a:ext cx="5414412" cy="427097"/>
          </a:xfrm>
          <a:prstGeom prst="rect">
            <a:avLst/>
          </a:prstGeom>
          <a:noFill/>
          <a:ln>
            <a:noFill/>
          </a:ln>
        </p:spPr>
      </p:pic>
    </p:spTree>
    <p:extLst>
      <p:ext uri="{BB962C8B-B14F-4D97-AF65-F5344CB8AC3E}">
        <p14:creationId xmlns:p14="http://schemas.microsoft.com/office/powerpoint/2010/main" val="15421419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cons">
  <p:cSld name="Icons">
    <p:spTree>
      <p:nvGrpSpPr>
        <p:cNvPr id="1" name="Shape 230"/>
        <p:cNvGrpSpPr/>
        <p:nvPr/>
      </p:nvGrpSpPr>
      <p:grpSpPr>
        <a:xfrm>
          <a:off x="0" y="0"/>
          <a:ext cx="0" cy="0"/>
          <a:chOff x="0" y="0"/>
          <a:chExt cx="0" cy="0"/>
        </a:xfrm>
      </p:grpSpPr>
      <p:sp>
        <p:nvSpPr>
          <p:cNvPr id="231" name="Google Shape;231;p425"/>
          <p:cNvSpPr txBox="1"/>
          <p:nvPr/>
        </p:nvSpPr>
        <p:spPr>
          <a:xfrm>
            <a:off x="3641522" y="4225847"/>
            <a:ext cx="1922953" cy="354016"/>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accent5"/>
              </a:buClr>
              <a:buSzPts val="1200"/>
              <a:buFont typeface="Century Gothic"/>
              <a:buNone/>
            </a:pPr>
            <a:r>
              <a:rPr lang="en-US" sz="1800" b="1" i="0" u="none" strike="noStrike" cap="none">
                <a:solidFill>
                  <a:schemeClr val="dk2"/>
                </a:solidFill>
                <a:latin typeface="Century Gothic"/>
                <a:ea typeface="Century Gothic"/>
                <a:cs typeface="Century Gothic"/>
                <a:sym typeface="Century Gothic"/>
              </a:rPr>
              <a:t>Chat question</a:t>
            </a:r>
            <a:endParaRPr sz="1400" b="0" i="0" u="none" strike="noStrike" cap="none">
              <a:solidFill>
                <a:srgbClr val="000000"/>
              </a:solidFill>
              <a:latin typeface="Arial"/>
              <a:ea typeface="Arial"/>
              <a:cs typeface="Arial"/>
              <a:sym typeface="Arial"/>
            </a:endParaRPr>
          </a:p>
        </p:txBody>
      </p:sp>
      <p:sp>
        <p:nvSpPr>
          <p:cNvPr id="232" name="Google Shape;232;p425"/>
          <p:cNvSpPr txBox="1"/>
          <p:nvPr/>
        </p:nvSpPr>
        <p:spPr>
          <a:xfrm>
            <a:off x="6376882" y="4225847"/>
            <a:ext cx="2458833" cy="354016"/>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accent5"/>
              </a:buClr>
              <a:buSzPts val="1200"/>
              <a:buFont typeface="Century Gothic"/>
              <a:buNone/>
            </a:pPr>
            <a:r>
              <a:rPr lang="en-US" sz="1800" b="1" i="0" u="none" strike="noStrike" cap="none">
                <a:solidFill>
                  <a:schemeClr val="dk2"/>
                </a:solidFill>
                <a:latin typeface="Century Gothic"/>
                <a:ea typeface="Century Gothic"/>
                <a:cs typeface="Century Gothic"/>
                <a:sym typeface="Century Gothic"/>
              </a:rPr>
              <a:t>Knowledge check</a:t>
            </a:r>
            <a:endParaRPr sz="1400" b="0" i="0" u="none" strike="noStrike" cap="none">
              <a:solidFill>
                <a:srgbClr val="000000"/>
              </a:solidFill>
              <a:latin typeface="Arial"/>
              <a:ea typeface="Arial"/>
              <a:cs typeface="Arial"/>
              <a:sym typeface="Arial"/>
            </a:endParaRPr>
          </a:p>
        </p:txBody>
      </p:sp>
      <p:sp>
        <p:nvSpPr>
          <p:cNvPr id="233" name="Google Shape;233;p425"/>
          <p:cNvSpPr txBox="1"/>
          <p:nvPr/>
        </p:nvSpPr>
        <p:spPr>
          <a:xfrm>
            <a:off x="9473936" y="4225847"/>
            <a:ext cx="2271326" cy="354016"/>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accent5"/>
              </a:buClr>
              <a:buSzPts val="1200"/>
              <a:buFont typeface="Century Gothic"/>
              <a:buNone/>
            </a:pPr>
            <a:r>
              <a:rPr lang="en-US" sz="1800" b="1" i="0" u="none" strike="noStrike" cap="none">
                <a:solidFill>
                  <a:schemeClr val="dk2"/>
                </a:solidFill>
                <a:latin typeface="Century Gothic"/>
                <a:ea typeface="Century Gothic"/>
                <a:cs typeface="Century Gothic"/>
                <a:sym typeface="Century Gothic"/>
              </a:rPr>
              <a:t>Exercise / activity</a:t>
            </a:r>
            <a:endParaRPr sz="1400" b="0" i="0" u="none" strike="noStrike" cap="none">
              <a:solidFill>
                <a:srgbClr val="000000"/>
              </a:solidFill>
              <a:latin typeface="Arial"/>
              <a:ea typeface="Arial"/>
              <a:cs typeface="Arial"/>
              <a:sym typeface="Arial"/>
            </a:endParaRPr>
          </a:p>
        </p:txBody>
      </p:sp>
      <p:sp>
        <p:nvSpPr>
          <p:cNvPr id="234" name="Google Shape;234;p425"/>
          <p:cNvSpPr txBox="1"/>
          <p:nvPr/>
        </p:nvSpPr>
        <p:spPr>
          <a:xfrm>
            <a:off x="125978" y="4225847"/>
            <a:ext cx="2877323" cy="35401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accent5"/>
              </a:buClr>
              <a:buSzPts val="1200"/>
              <a:buFont typeface="Century Gothic"/>
              <a:buNone/>
            </a:pPr>
            <a:r>
              <a:rPr lang="en-US" sz="1800" b="1" i="0" u="none" strike="noStrike" cap="none">
                <a:solidFill>
                  <a:schemeClr val="dk2"/>
                </a:solidFill>
                <a:latin typeface="Century Gothic"/>
                <a:ea typeface="Century Gothic"/>
                <a:cs typeface="Century Gothic"/>
                <a:sym typeface="Century Gothic"/>
              </a:rPr>
              <a:t>Discussion / breakout</a:t>
            </a:r>
            <a:endParaRPr sz="1400" b="0" i="0" u="none" strike="noStrike" cap="none">
              <a:solidFill>
                <a:srgbClr val="000000"/>
              </a:solidFill>
              <a:latin typeface="Arial"/>
              <a:ea typeface="Arial"/>
              <a:cs typeface="Arial"/>
              <a:sym typeface="Arial"/>
            </a:endParaRPr>
          </a:p>
        </p:txBody>
      </p:sp>
      <p:sp>
        <p:nvSpPr>
          <p:cNvPr id="235" name="Google Shape;235;p425"/>
          <p:cNvSpPr txBox="1"/>
          <p:nvPr/>
        </p:nvSpPr>
        <p:spPr>
          <a:xfrm>
            <a:off x="240788" y="595323"/>
            <a:ext cx="1063199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entury Gothic"/>
                <a:ea typeface="Century Gothic"/>
                <a:cs typeface="Century Gothic"/>
                <a:sym typeface="Century Gothic"/>
              </a:rPr>
              <a:t>General icon set I – copy icons into new slides as necessary</a:t>
            </a:r>
            <a:endParaRPr sz="1400" b="0" i="0" u="none" strike="noStrike" cap="none">
              <a:solidFill>
                <a:srgbClr val="000000"/>
              </a:solidFill>
              <a:latin typeface="Arial"/>
              <a:ea typeface="Arial"/>
              <a:cs typeface="Arial"/>
              <a:sym typeface="Arial"/>
            </a:endParaRPr>
          </a:p>
        </p:txBody>
      </p:sp>
      <p:pic>
        <p:nvPicPr>
          <p:cNvPr id="236" name="Google Shape;236;p425" descr="Icon&#10;&#10;Description automatically generated"/>
          <p:cNvPicPr preferRelativeResize="0"/>
          <p:nvPr/>
        </p:nvPicPr>
        <p:blipFill rotWithShape="1">
          <a:blip r:embed="rId2">
            <a:alphaModFix/>
          </a:blip>
          <a:srcRect/>
          <a:stretch/>
        </p:blipFill>
        <p:spPr>
          <a:xfrm>
            <a:off x="240788" y="1530250"/>
            <a:ext cx="2636379" cy="2636379"/>
          </a:xfrm>
          <a:prstGeom prst="rect">
            <a:avLst/>
          </a:prstGeom>
          <a:noFill/>
          <a:ln>
            <a:noFill/>
          </a:ln>
        </p:spPr>
      </p:pic>
      <p:pic>
        <p:nvPicPr>
          <p:cNvPr id="237" name="Google Shape;237;p425" descr="Icon&#10;&#10;Description automatically generated"/>
          <p:cNvPicPr preferRelativeResize="0"/>
          <p:nvPr/>
        </p:nvPicPr>
        <p:blipFill rotWithShape="1">
          <a:blip r:embed="rId3">
            <a:alphaModFix/>
          </a:blip>
          <a:srcRect/>
          <a:stretch/>
        </p:blipFill>
        <p:spPr>
          <a:xfrm>
            <a:off x="9287375" y="1615729"/>
            <a:ext cx="2636380" cy="2636380"/>
          </a:xfrm>
          <a:prstGeom prst="rect">
            <a:avLst/>
          </a:prstGeom>
          <a:noFill/>
          <a:ln>
            <a:noFill/>
          </a:ln>
        </p:spPr>
      </p:pic>
      <p:pic>
        <p:nvPicPr>
          <p:cNvPr id="238" name="Google Shape;238;p425" descr="Icon&#10;&#10;Description automatically generated"/>
          <p:cNvPicPr preferRelativeResize="0"/>
          <p:nvPr/>
        </p:nvPicPr>
        <p:blipFill rotWithShape="1">
          <a:blip r:embed="rId4">
            <a:alphaModFix/>
          </a:blip>
          <a:srcRect/>
          <a:stretch/>
        </p:blipFill>
        <p:spPr>
          <a:xfrm>
            <a:off x="6328832" y="1589467"/>
            <a:ext cx="2636380" cy="2636380"/>
          </a:xfrm>
          <a:prstGeom prst="rect">
            <a:avLst/>
          </a:prstGeom>
          <a:noFill/>
          <a:ln>
            <a:noFill/>
          </a:ln>
        </p:spPr>
      </p:pic>
      <p:pic>
        <p:nvPicPr>
          <p:cNvPr id="239" name="Google Shape;239;p425" descr="Icon&#10;&#10;Description automatically generated"/>
          <p:cNvPicPr preferRelativeResize="0"/>
          <p:nvPr/>
        </p:nvPicPr>
        <p:blipFill rotWithShape="1">
          <a:blip r:embed="rId5">
            <a:alphaModFix/>
          </a:blip>
          <a:srcRect/>
          <a:stretch/>
        </p:blipFill>
        <p:spPr>
          <a:xfrm>
            <a:off x="3199330" y="1615729"/>
            <a:ext cx="2636380" cy="2636380"/>
          </a:xfrm>
          <a:prstGeom prst="rect">
            <a:avLst/>
          </a:prstGeom>
          <a:noFill/>
          <a:ln>
            <a:noFill/>
          </a:ln>
        </p:spPr>
      </p:pic>
    </p:spTree>
    <p:extLst>
      <p:ext uri="{BB962C8B-B14F-4D97-AF65-F5344CB8AC3E}">
        <p14:creationId xmlns:p14="http://schemas.microsoft.com/office/powerpoint/2010/main" val="19562436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Icons">
  <p:cSld name="1_Icons">
    <p:spTree>
      <p:nvGrpSpPr>
        <p:cNvPr id="1" name="Shape 240"/>
        <p:cNvGrpSpPr/>
        <p:nvPr/>
      </p:nvGrpSpPr>
      <p:grpSpPr>
        <a:xfrm>
          <a:off x="0" y="0"/>
          <a:ext cx="0" cy="0"/>
          <a:chOff x="0" y="0"/>
          <a:chExt cx="0" cy="0"/>
        </a:xfrm>
      </p:grpSpPr>
      <p:sp>
        <p:nvSpPr>
          <p:cNvPr id="241" name="Google Shape;241;p426"/>
          <p:cNvSpPr txBox="1"/>
          <p:nvPr/>
        </p:nvSpPr>
        <p:spPr>
          <a:xfrm>
            <a:off x="3728615" y="4225847"/>
            <a:ext cx="1922953" cy="354016"/>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accent5"/>
              </a:buClr>
              <a:buSzPts val="1200"/>
              <a:buFont typeface="Century Gothic"/>
              <a:buNone/>
            </a:pPr>
            <a:r>
              <a:rPr lang="en-US" sz="1800" b="1" i="0" u="none" strike="noStrike" cap="none">
                <a:solidFill>
                  <a:schemeClr val="dk2"/>
                </a:solidFill>
                <a:latin typeface="Century Gothic"/>
                <a:ea typeface="Century Gothic"/>
                <a:cs typeface="Century Gothic"/>
                <a:sym typeface="Century Gothic"/>
              </a:rPr>
              <a:t>Raise hand</a:t>
            </a:r>
            <a:endParaRPr sz="1400" b="0" i="0" u="none" strike="noStrike" cap="none">
              <a:solidFill>
                <a:srgbClr val="000000"/>
              </a:solidFill>
              <a:latin typeface="Arial"/>
              <a:ea typeface="Arial"/>
              <a:cs typeface="Arial"/>
              <a:sym typeface="Arial"/>
            </a:endParaRPr>
          </a:p>
        </p:txBody>
      </p:sp>
      <p:sp>
        <p:nvSpPr>
          <p:cNvPr id="242" name="Google Shape;242;p426"/>
          <p:cNvSpPr txBox="1"/>
          <p:nvPr/>
        </p:nvSpPr>
        <p:spPr>
          <a:xfrm>
            <a:off x="125978" y="4225847"/>
            <a:ext cx="2877323" cy="35401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accent5"/>
              </a:buClr>
              <a:buSzPts val="1200"/>
              <a:buFont typeface="Century Gothic"/>
              <a:buNone/>
            </a:pPr>
            <a:r>
              <a:rPr lang="en-US" sz="1800" b="1" i="0" u="none" strike="noStrike" cap="none">
                <a:solidFill>
                  <a:schemeClr val="dk2"/>
                </a:solidFill>
                <a:latin typeface="Century Gothic"/>
                <a:ea typeface="Century Gothic"/>
                <a:cs typeface="Century Gothic"/>
                <a:sym typeface="Century Gothic"/>
              </a:rPr>
              <a:t>Video</a:t>
            </a:r>
            <a:endParaRPr sz="1400" b="0" i="0" u="none" strike="noStrike" cap="none">
              <a:solidFill>
                <a:srgbClr val="000000"/>
              </a:solidFill>
              <a:latin typeface="Arial"/>
              <a:ea typeface="Arial"/>
              <a:cs typeface="Arial"/>
              <a:sym typeface="Arial"/>
            </a:endParaRPr>
          </a:p>
        </p:txBody>
      </p:sp>
      <p:sp>
        <p:nvSpPr>
          <p:cNvPr id="243" name="Google Shape;243;p426"/>
          <p:cNvSpPr txBox="1"/>
          <p:nvPr/>
        </p:nvSpPr>
        <p:spPr>
          <a:xfrm>
            <a:off x="240788" y="595323"/>
            <a:ext cx="1063199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entury Gothic"/>
                <a:ea typeface="Century Gothic"/>
                <a:cs typeface="Century Gothic"/>
                <a:sym typeface="Century Gothic"/>
              </a:rPr>
              <a:t>General icon set II – copy icons into new slides as necessary</a:t>
            </a:r>
            <a:endParaRPr sz="1400" b="0" i="0" u="none" strike="noStrike" cap="none">
              <a:solidFill>
                <a:srgbClr val="000000"/>
              </a:solidFill>
              <a:latin typeface="Arial"/>
              <a:ea typeface="Arial"/>
              <a:cs typeface="Arial"/>
              <a:sym typeface="Arial"/>
            </a:endParaRPr>
          </a:p>
        </p:txBody>
      </p:sp>
      <p:pic>
        <p:nvPicPr>
          <p:cNvPr id="244" name="Google Shape;244;p426" descr="Icon&#10;&#10;Description automatically generated"/>
          <p:cNvPicPr preferRelativeResize="0"/>
          <p:nvPr/>
        </p:nvPicPr>
        <p:blipFill rotWithShape="1">
          <a:blip r:embed="rId2">
            <a:alphaModFix/>
          </a:blip>
          <a:srcRect/>
          <a:stretch/>
        </p:blipFill>
        <p:spPr>
          <a:xfrm>
            <a:off x="3281693" y="1561724"/>
            <a:ext cx="2664123" cy="2664123"/>
          </a:xfrm>
          <a:prstGeom prst="rect">
            <a:avLst/>
          </a:prstGeom>
          <a:noFill/>
          <a:ln>
            <a:noFill/>
          </a:ln>
        </p:spPr>
      </p:pic>
      <p:pic>
        <p:nvPicPr>
          <p:cNvPr id="245" name="Google Shape;245;p426" descr="Icon&#10;&#10;Description automatically generated"/>
          <p:cNvPicPr preferRelativeResize="0"/>
          <p:nvPr/>
        </p:nvPicPr>
        <p:blipFill rotWithShape="1">
          <a:blip r:embed="rId3">
            <a:alphaModFix/>
          </a:blip>
          <a:srcRect/>
          <a:stretch/>
        </p:blipFill>
        <p:spPr>
          <a:xfrm>
            <a:off x="232577" y="1561723"/>
            <a:ext cx="2664123" cy="2664123"/>
          </a:xfrm>
          <a:prstGeom prst="rect">
            <a:avLst/>
          </a:prstGeom>
          <a:noFill/>
          <a:ln>
            <a:noFill/>
          </a:ln>
        </p:spPr>
      </p:pic>
    </p:spTree>
    <p:extLst>
      <p:ext uri="{BB962C8B-B14F-4D97-AF65-F5344CB8AC3E}">
        <p14:creationId xmlns:p14="http://schemas.microsoft.com/office/powerpoint/2010/main" val="30741998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46"/>
        <p:cNvGrpSpPr/>
        <p:nvPr/>
      </p:nvGrpSpPr>
      <p:grpSpPr>
        <a:xfrm>
          <a:off x="0" y="0"/>
          <a:ext cx="0" cy="0"/>
          <a:chOff x="0" y="0"/>
          <a:chExt cx="0" cy="0"/>
        </a:xfrm>
      </p:grpSpPr>
      <p:sp>
        <p:nvSpPr>
          <p:cNvPr id="247" name="Google Shape;247;p69"/>
          <p:cNvSpPr txBox="1">
            <a:spLocks noGrp="1"/>
          </p:cNvSpPr>
          <p:nvPr>
            <p:ph type="body" idx="1"/>
          </p:nvPr>
        </p:nvSpPr>
        <p:spPr>
          <a:xfrm>
            <a:off x="695400" y="1412776"/>
            <a:ext cx="10837204"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36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8" name="Google Shape;248;p69"/>
          <p:cNvSpPr txBox="1">
            <a:spLocks noGrp="1"/>
          </p:cNvSpPr>
          <p:nvPr>
            <p:ph type="sldNum" idx="12"/>
          </p:nvPr>
        </p:nvSpPr>
        <p:spPr>
          <a:xfrm>
            <a:off x="9331106" y="6494604"/>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249" name="Google Shape;249;p69"/>
          <p:cNvSpPr txBox="1">
            <a:spLocks noGrp="1"/>
          </p:cNvSpPr>
          <p:nvPr>
            <p:ph type="title"/>
          </p:nvPr>
        </p:nvSpPr>
        <p:spPr>
          <a:xfrm>
            <a:off x="692150" y="237840"/>
            <a:ext cx="10840454" cy="850900"/>
          </a:xfrm>
          <a:prstGeom prst="rect">
            <a:avLst/>
          </a:prstGeom>
          <a:noFill/>
          <a:ln>
            <a:noFill/>
          </a:ln>
        </p:spPr>
        <p:txBody>
          <a:bodyPr spcFirstLastPara="1" wrap="square" lIns="91425" tIns="45700" rIns="91425" bIns="45700" anchor="b" anchorCtr="0">
            <a:noAutofit/>
          </a:bodyPr>
          <a:lstStyle>
            <a:lvl1pPr marR="0" lvl="0" algn="ctr">
              <a:lnSpc>
                <a:spcPct val="100000"/>
              </a:lnSpc>
              <a:spcBef>
                <a:spcPts val="0"/>
              </a:spcBef>
              <a:spcAft>
                <a:spcPts val="0"/>
              </a:spcAft>
              <a:buClr>
                <a:srgbClr val="333333"/>
              </a:buClr>
              <a:buSzPts val="4800"/>
              <a:buFont typeface="Lato"/>
              <a:buNone/>
              <a:defRPr sz="4800" b="1" i="0" u="none" strike="noStrike" cap="none">
                <a:solidFill>
                  <a:srgbClr val="333333"/>
                </a:solidFill>
                <a:latin typeface="Lato"/>
                <a:ea typeface="Lato"/>
                <a:cs typeface="Lato"/>
                <a:sym typeface="Lato"/>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9653429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250"/>
        <p:cNvGrpSpPr/>
        <p:nvPr/>
      </p:nvGrpSpPr>
      <p:grpSpPr>
        <a:xfrm>
          <a:off x="0" y="0"/>
          <a:ext cx="0" cy="0"/>
          <a:chOff x="0" y="0"/>
          <a:chExt cx="0" cy="0"/>
        </a:xfrm>
      </p:grpSpPr>
      <p:sp>
        <p:nvSpPr>
          <p:cNvPr id="251" name="Google Shape;251;p71"/>
          <p:cNvSpPr txBox="1">
            <a:spLocks noGrp="1"/>
          </p:cNvSpPr>
          <p:nvPr>
            <p:ph type="body" idx="1"/>
          </p:nvPr>
        </p:nvSpPr>
        <p:spPr>
          <a:xfrm>
            <a:off x="947428" y="1998463"/>
            <a:ext cx="10333148" cy="434686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SzPts val="2000"/>
              <a:buChar char="•"/>
              <a:defRPr sz="2000"/>
            </a:lvl1pPr>
            <a:lvl2pPr marL="914400" lvl="1" indent="-342900" algn="l">
              <a:lnSpc>
                <a:spcPct val="100000"/>
              </a:lnSpc>
              <a:spcBef>
                <a:spcPts val="360"/>
              </a:spcBef>
              <a:spcAft>
                <a:spcPts val="0"/>
              </a:spcAft>
              <a:buSzPts val="1800"/>
              <a:buChar char="–"/>
              <a:defRPr sz="1800"/>
            </a:lvl2pPr>
            <a:lvl3pPr marL="1371600" lvl="2" indent="-323850" algn="l">
              <a:lnSpc>
                <a:spcPct val="100000"/>
              </a:lnSpc>
              <a:spcBef>
                <a:spcPts val="300"/>
              </a:spcBef>
              <a:spcAft>
                <a:spcPts val="0"/>
              </a:spcAft>
              <a:buSzPts val="1500"/>
              <a:buChar char="•"/>
              <a:defRPr sz="1500"/>
            </a:lvl3pPr>
            <a:lvl4pPr marL="1828800" lvl="3" indent="-311150" algn="l">
              <a:lnSpc>
                <a:spcPct val="100000"/>
              </a:lnSpc>
              <a:spcBef>
                <a:spcPts val="260"/>
              </a:spcBef>
              <a:spcAft>
                <a:spcPts val="0"/>
              </a:spcAft>
              <a:buSzPts val="1300"/>
              <a:buChar char="–"/>
              <a:defRPr sz="1300"/>
            </a:lvl4pPr>
            <a:lvl5pPr marL="2286000" lvl="4" indent="-311150" algn="l">
              <a:lnSpc>
                <a:spcPct val="100000"/>
              </a:lnSpc>
              <a:spcBef>
                <a:spcPts val="260"/>
              </a:spcBef>
              <a:spcAft>
                <a:spcPts val="0"/>
              </a:spcAft>
              <a:buSzPts val="1300"/>
              <a:buChar char="»"/>
              <a:defRPr sz="13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2" name="Google Shape;252;p71"/>
          <p:cNvSpPr txBox="1">
            <a:spLocks noGrp="1"/>
          </p:cNvSpPr>
          <p:nvPr>
            <p:ph type="sldNum" idx="12"/>
          </p:nvPr>
        </p:nvSpPr>
        <p:spPr>
          <a:xfrm>
            <a:off x="9331106" y="6494604"/>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1E1D1A"/>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71"/>
          <p:cNvSpPr txBox="1">
            <a:spLocks noGrp="1"/>
          </p:cNvSpPr>
          <p:nvPr>
            <p:ph type="body" idx="2"/>
          </p:nvPr>
        </p:nvSpPr>
        <p:spPr>
          <a:xfrm>
            <a:off x="938585" y="1304774"/>
            <a:ext cx="10373356" cy="64807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00"/>
              </a:spcBef>
              <a:spcAft>
                <a:spcPts val="0"/>
              </a:spcAft>
              <a:buSzPts val="2400"/>
              <a:buNone/>
              <a:defRPr sz="2400">
                <a:solidFill>
                  <a:srgbClr val="72CFDF"/>
                </a:solidFill>
                <a:latin typeface="Lato"/>
                <a:ea typeface="Lato"/>
                <a:cs typeface="Lato"/>
                <a:sym typeface="Lato"/>
              </a:defRPr>
            </a:lvl1pPr>
            <a:lvl2pPr marL="914400" lvl="1" indent="-361950" algn="l">
              <a:lnSpc>
                <a:spcPct val="100000"/>
              </a:lnSpc>
              <a:spcBef>
                <a:spcPts val="420"/>
              </a:spcBef>
              <a:spcAft>
                <a:spcPts val="0"/>
              </a:spcAft>
              <a:buSzPts val="2100"/>
              <a:buChar char="–"/>
              <a:defRPr>
                <a:latin typeface="Lato"/>
                <a:ea typeface="Lato"/>
                <a:cs typeface="Lato"/>
                <a:sym typeface="Lato"/>
              </a:defRPr>
            </a:lvl2pPr>
            <a:lvl3pPr marL="1371600" lvl="2" indent="-342900" algn="l">
              <a:lnSpc>
                <a:spcPct val="100000"/>
              </a:lnSpc>
              <a:spcBef>
                <a:spcPts val="360"/>
              </a:spcBef>
              <a:spcAft>
                <a:spcPts val="0"/>
              </a:spcAft>
              <a:buSzPts val="1800"/>
              <a:buChar char="•"/>
              <a:defRPr>
                <a:latin typeface="Lato"/>
                <a:ea typeface="Lato"/>
                <a:cs typeface="Lato"/>
                <a:sym typeface="Lato"/>
              </a:defRPr>
            </a:lvl3pPr>
            <a:lvl4pPr marL="1828800" lvl="3" indent="-323850" algn="l">
              <a:lnSpc>
                <a:spcPct val="100000"/>
              </a:lnSpc>
              <a:spcBef>
                <a:spcPts val="300"/>
              </a:spcBef>
              <a:spcAft>
                <a:spcPts val="0"/>
              </a:spcAft>
              <a:buSzPts val="1500"/>
              <a:buChar char="–"/>
              <a:defRPr>
                <a:latin typeface="Lato"/>
                <a:ea typeface="Lato"/>
                <a:cs typeface="Lato"/>
                <a:sym typeface="Lato"/>
              </a:defRPr>
            </a:lvl4pPr>
            <a:lvl5pPr marL="2286000" lvl="4" indent="-323850" algn="l">
              <a:lnSpc>
                <a:spcPct val="100000"/>
              </a:lnSpc>
              <a:spcBef>
                <a:spcPts val="300"/>
              </a:spcBef>
              <a:spcAft>
                <a:spcPts val="0"/>
              </a:spcAft>
              <a:buSzPts val="1500"/>
              <a:buChar char="»"/>
              <a:defRPr>
                <a:latin typeface="Lato"/>
                <a:ea typeface="Lato"/>
                <a:cs typeface="Lato"/>
                <a:sym typeface="Lato"/>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4" name="Google Shape;254;p71"/>
          <p:cNvSpPr txBox="1">
            <a:spLocks noGrp="1"/>
          </p:cNvSpPr>
          <p:nvPr>
            <p:ph type="title"/>
          </p:nvPr>
        </p:nvSpPr>
        <p:spPr>
          <a:xfrm>
            <a:off x="692150" y="237840"/>
            <a:ext cx="10840454" cy="850900"/>
          </a:xfrm>
          <a:prstGeom prst="rect">
            <a:avLst/>
          </a:prstGeom>
          <a:noFill/>
          <a:ln>
            <a:noFill/>
          </a:ln>
        </p:spPr>
        <p:txBody>
          <a:bodyPr spcFirstLastPara="1" wrap="square" lIns="91425" tIns="45700" rIns="91425" bIns="45700" anchor="b" anchorCtr="0">
            <a:noAutofit/>
          </a:bodyPr>
          <a:lstStyle>
            <a:lvl1pPr marR="0" lvl="0" algn="ctr">
              <a:lnSpc>
                <a:spcPct val="100000"/>
              </a:lnSpc>
              <a:spcBef>
                <a:spcPts val="0"/>
              </a:spcBef>
              <a:spcAft>
                <a:spcPts val="0"/>
              </a:spcAft>
              <a:buClr>
                <a:srgbClr val="333333"/>
              </a:buClr>
              <a:buSzPts val="4800"/>
              <a:buFont typeface="Lato"/>
              <a:buNone/>
              <a:defRPr sz="4800" b="1" i="0" u="none" strike="noStrike" cap="none">
                <a:solidFill>
                  <a:srgbClr val="333333"/>
                </a:solidFill>
                <a:latin typeface="Lato"/>
                <a:ea typeface="Lato"/>
                <a:cs typeface="Lato"/>
                <a:sym typeface="Lato"/>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255" name="Google Shape;255;p71"/>
          <p:cNvCxnSpPr/>
          <p:nvPr/>
        </p:nvCxnSpPr>
        <p:spPr>
          <a:xfrm>
            <a:off x="936635" y="1808820"/>
            <a:ext cx="10244241" cy="0"/>
          </a:xfrm>
          <a:prstGeom prst="straightConnector1">
            <a:avLst/>
          </a:prstGeom>
          <a:solidFill>
            <a:srgbClr val="ECB100"/>
          </a:solidFill>
          <a:ln w="50800" cap="flat" cmpd="sng">
            <a:solidFill>
              <a:srgbClr val="999999"/>
            </a:solidFill>
            <a:prstDash val="solid"/>
            <a:round/>
            <a:headEnd type="none" w="sm" len="sm"/>
            <a:tailEnd type="none" w="sm" len="sm"/>
          </a:ln>
        </p:spPr>
      </p:cxnSp>
    </p:spTree>
    <p:extLst>
      <p:ext uri="{BB962C8B-B14F-4D97-AF65-F5344CB8AC3E}">
        <p14:creationId xmlns:p14="http://schemas.microsoft.com/office/powerpoint/2010/main" val="613802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est practices for virtual learning">
  <p:cSld name="Best practices for virtual learning">
    <p:spTree>
      <p:nvGrpSpPr>
        <p:cNvPr id="1" name="Shape 33"/>
        <p:cNvGrpSpPr/>
        <p:nvPr/>
      </p:nvGrpSpPr>
      <p:grpSpPr>
        <a:xfrm>
          <a:off x="0" y="0"/>
          <a:ext cx="0" cy="0"/>
          <a:chOff x="0" y="0"/>
          <a:chExt cx="0" cy="0"/>
        </a:xfrm>
      </p:grpSpPr>
      <p:sp>
        <p:nvSpPr>
          <p:cNvPr id="34" name="Google Shape;34;p396"/>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396"/>
          <p:cNvSpPr/>
          <p:nvPr/>
        </p:nvSpPr>
        <p:spPr>
          <a:xfrm>
            <a:off x="9074417" y="1235463"/>
            <a:ext cx="5175987" cy="4665776"/>
          </a:xfrm>
          <a:prstGeom prst="ellipse">
            <a:avLst/>
          </a:prstGeom>
          <a:noFill/>
          <a:ln w="38100" cap="flat" cmpd="sng">
            <a:solidFill>
              <a:srgbClr val="FF350F"/>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36" name="Google Shape;36;p396"/>
          <p:cNvSpPr/>
          <p:nvPr/>
        </p:nvSpPr>
        <p:spPr>
          <a:xfrm>
            <a:off x="9852433" y="1825169"/>
            <a:ext cx="3847934" cy="3468633"/>
          </a:xfrm>
          <a:prstGeom prst="ellipse">
            <a:avLst/>
          </a:prstGeom>
          <a:noFill/>
          <a:ln w="38100" cap="flat" cmpd="sng">
            <a:solidFill>
              <a:srgbClr val="845BA3"/>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37" name="Google Shape;37;p396"/>
          <p:cNvSpPr txBox="1"/>
          <p:nvPr/>
        </p:nvSpPr>
        <p:spPr>
          <a:xfrm>
            <a:off x="415600" y="1715478"/>
            <a:ext cx="8219114" cy="2862282"/>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000"/>
              <a:buFont typeface="Century Gothic"/>
              <a:buAutoNum type="arabicPeriod"/>
            </a:pPr>
            <a:r>
              <a:rPr lang="en-US" sz="2000" b="0" i="0" u="none" strike="noStrike" cap="none">
                <a:solidFill>
                  <a:schemeClr val="dk2"/>
                </a:solidFill>
                <a:latin typeface="Arial"/>
                <a:ea typeface="Arial"/>
                <a:cs typeface="Arial"/>
                <a:sym typeface="Arial"/>
              </a:rPr>
              <a:t>Find a quiet place, free of as many distractions as possible. Headphones are recommended.</a:t>
            </a:r>
            <a:endParaRPr sz="14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2000"/>
              <a:buFont typeface="Century Gothic"/>
              <a:buNone/>
            </a:pPr>
            <a:endParaRPr sz="2000" b="0" i="0" u="none" strike="noStrike" cap="none">
              <a:solidFill>
                <a:schemeClr val="dk2"/>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000"/>
              <a:buFont typeface="Century Gothic"/>
              <a:buAutoNum type="arabicPeriod"/>
            </a:pPr>
            <a:r>
              <a:rPr lang="en-US" sz="2000" b="0" i="0" u="none" strike="noStrike" cap="none">
                <a:solidFill>
                  <a:schemeClr val="dk2"/>
                </a:solidFill>
                <a:latin typeface="Arial"/>
                <a:ea typeface="Arial"/>
                <a:cs typeface="Arial"/>
                <a:sym typeface="Arial"/>
              </a:rPr>
              <a:t>Remove or silence alerts from cell phones, e-mail pop-ups, etc. </a:t>
            </a:r>
            <a:endParaRPr sz="1400" b="0" i="0" u="none" strike="noStrike" cap="none">
              <a:solidFill>
                <a:srgbClr val="000000"/>
              </a:solidFill>
              <a:latin typeface="Arial"/>
              <a:ea typeface="Arial"/>
              <a:cs typeface="Arial"/>
              <a:sym typeface="Arial"/>
            </a:endParaRPr>
          </a:p>
          <a:p>
            <a:pPr marL="584200" marR="0" lvl="0" indent="-3302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000"/>
              <a:buFont typeface="Century Gothic"/>
              <a:buAutoNum type="arabicPeriod"/>
            </a:pPr>
            <a:r>
              <a:rPr lang="en-US" sz="2000" b="0" i="0" u="none" strike="noStrike" cap="none">
                <a:solidFill>
                  <a:schemeClr val="dk2"/>
                </a:solidFill>
                <a:latin typeface="Arial"/>
                <a:ea typeface="Arial"/>
                <a:cs typeface="Arial"/>
                <a:sym typeface="Arial"/>
              </a:rPr>
              <a:t>Participate in activities and ask questions. </a:t>
            </a:r>
            <a:endParaRPr sz="14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2000"/>
              <a:buFont typeface="Century Gothic"/>
              <a:buNone/>
            </a:pPr>
            <a:endParaRPr sz="2000" b="0" i="0" u="none" strike="noStrike" cap="none">
              <a:solidFill>
                <a:schemeClr val="dk2"/>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000"/>
              <a:buFont typeface="Century Gothic"/>
              <a:buAutoNum type="arabicPeriod"/>
            </a:pPr>
            <a:r>
              <a:rPr lang="en-US" sz="2000" b="0" i="0" u="none" strike="noStrike" cap="none">
                <a:solidFill>
                  <a:schemeClr val="dk2"/>
                </a:solidFill>
                <a:latin typeface="Arial"/>
                <a:ea typeface="Arial"/>
                <a:cs typeface="Arial"/>
                <a:sym typeface="Arial"/>
              </a:rPr>
              <a:t>Give your honest feedback so we can troubleshoot problems and improve the course.</a:t>
            </a:r>
            <a:endParaRPr sz="1400" b="0" i="0" u="none" strike="noStrike" cap="none">
              <a:solidFill>
                <a:srgbClr val="000000"/>
              </a:solidFill>
              <a:latin typeface="Arial"/>
              <a:ea typeface="Arial"/>
              <a:cs typeface="Arial"/>
              <a:sym typeface="Arial"/>
            </a:endParaRPr>
          </a:p>
        </p:txBody>
      </p:sp>
      <p:sp>
        <p:nvSpPr>
          <p:cNvPr id="38" name="Google Shape;38;p396"/>
          <p:cNvSpPr txBox="1"/>
          <p:nvPr/>
        </p:nvSpPr>
        <p:spPr>
          <a:xfrm>
            <a:off x="415600" y="534330"/>
            <a:ext cx="8042600" cy="821992"/>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2800"/>
              <a:buFont typeface="Century Gothic"/>
              <a:buNone/>
            </a:pPr>
            <a:r>
              <a:rPr lang="en-US" sz="3600" b="1" i="0" u="none" strike="noStrike" cap="none">
                <a:solidFill>
                  <a:schemeClr val="dk1"/>
                </a:solidFill>
                <a:latin typeface="Century Gothic"/>
                <a:ea typeface="Century Gothic"/>
                <a:cs typeface="Century Gothic"/>
                <a:sym typeface="Century Gothic"/>
              </a:rPr>
              <a:t>Best practices for virtual learning</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52171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lass materials">
  <p:cSld name="Class materials">
    <p:spTree>
      <p:nvGrpSpPr>
        <p:cNvPr id="1" name="Shape 39"/>
        <p:cNvGrpSpPr/>
        <p:nvPr/>
      </p:nvGrpSpPr>
      <p:grpSpPr>
        <a:xfrm>
          <a:off x="0" y="0"/>
          <a:ext cx="0" cy="0"/>
          <a:chOff x="0" y="0"/>
          <a:chExt cx="0" cy="0"/>
        </a:xfrm>
      </p:grpSpPr>
      <p:sp>
        <p:nvSpPr>
          <p:cNvPr id="40" name="Google Shape;40;p397"/>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41" name="Google Shape;41;p397"/>
          <p:cNvSpPr/>
          <p:nvPr/>
        </p:nvSpPr>
        <p:spPr>
          <a:xfrm>
            <a:off x="7279379" y="1824267"/>
            <a:ext cx="4523797" cy="4077874"/>
          </a:xfrm>
          <a:prstGeom prst="ellipse">
            <a:avLst/>
          </a:prstGeom>
          <a:solidFill>
            <a:schemeClr val="accent5"/>
          </a:solidFill>
          <a:ln w="38100" cap="flat" cmpd="sng">
            <a:solidFill>
              <a:schemeClr val="lt1"/>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42" name="Google Shape;42;p397"/>
          <p:cNvSpPr/>
          <p:nvPr/>
        </p:nvSpPr>
        <p:spPr>
          <a:xfrm>
            <a:off x="5892800" y="745226"/>
            <a:ext cx="3445278" cy="3100751"/>
          </a:xfrm>
          <a:prstGeom prst="ellipse">
            <a:avLst/>
          </a:prstGeom>
          <a:solidFill>
            <a:schemeClr val="dk1"/>
          </a:solidFill>
          <a:ln w="38100" cap="flat" cmpd="sng">
            <a:solidFill>
              <a:schemeClr val="dk1"/>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ctr" rtl="0">
              <a:lnSpc>
                <a:spcPct val="100000"/>
              </a:lnSpc>
              <a:spcBef>
                <a:spcPts val="0"/>
              </a:spcBef>
              <a:spcAft>
                <a:spcPts val="0"/>
              </a:spcAft>
              <a:buClr>
                <a:srgbClr val="000000"/>
              </a:buClr>
              <a:buSzPts val="960"/>
              <a:buFont typeface="Arial"/>
              <a:buNone/>
            </a:pPr>
            <a:endParaRPr sz="960" b="0" i="0" u="none" strike="noStrike" cap="none">
              <a:solidFill>
                <a:srgbClr val="FF00FF"/>
              </a:solidFill>
              <a:latin typeface="Arial"/>
              <a:ea typeface="Arial"/>
              <a:cs typeface="Arial"/>
              <a:sym typeface="Arial"/>
            </a:endParaRPr>
          </a:p>
        </p:txBody>
      </p:sp>
      <p:sp>
        <p:nvSpPr>
          <p:cNvPr id="43" name="Google Shape;43;p397"/>
          <p:cNvSpPr/>
          <p:nvPr/>
        </p:nvSpPr>
        <p:spPr>
          <a:xfrm>
            <a:off x="5621550" y="3429000"/>
            <a:ext cx="2608049" cy="2347245"/>
          </a:xfrm>
          <a:prstGeom prst="ellipse">
            <a:avLst/>
          </a:prstGeom>
          <a:solidFill>
            <a:schemeClr val="accent3"/>
          </a:solidFill>
          <a:ln>
            <a:noFill/>
          </a:ln>
        </p:spPr>
        <p:txBody>
          <a:bodyPr spcFirstLastPara="1" wrap="square" lIns="109700" tIns="109700" rIns="109700" bIns="109700" anchor="ctr" anchorCtr="0">
            <a:noAutofit/>
          </a:bodyPr>
          <a:lstStyle/>
          <a:p>
            <a:pPr marL="0" marR="0" lvl="0" indent="0" algn="ctr" rtl="0">
              <a:lnSpc>
                <a:spcPct val="100000"/>
              </a:lnSpc>
              <a:spcBef>
                <a:spcPts val="0"/>
              </a:spcBef>
              <a:spcAft>
                <a:spcPts val="0"/>
              </a:spcAft>
              <a:buClr>
                <a:srgbClr val="000000"/>
              </a:buClr>
              <a:buSzPts val="960"/>
              <a:buFont typeface="Arial"/>
              <a:buNone/>
            </a:pPr>
            <a:endParaRPr sz="960" b="0" i="0" u="none" strike="noStrike" cap="none">
              <a:solidFill>
                <a:srgbClr val="FF00FF"/>
              </a:solidFill>
              <a:latin typeface="Arial"/>
              <a:ea typeface="Arial"/>
              <a:cs typeface="Arial"/>
              <a:sym typeface="Arial"/>
            </a:endParaRPr>
          </a:p>
        </p:txBody>
      </p:sp>
      <p:sp>
        <p:nvSpPr>
          <p:cNvPr id="44" name="Google Shape;44;p397"/>
          <p:cNvSpPr txBox="1">
            <a:spLocks noGrp="1"/>
          </p:cNvSpPr>
          <p:nvPr>
            <p:ph type="body" idx="1"/>
          </p:nvPr>
        </p:nvSpPr>
        <p:spPr>
          <a:xfrm>
            <a:off x="415600" y="1443789"/>
            <a:ext cx="5229241" cy="4773834"/>
          </a:xfrm>
          <a:prstGeom prst="rect">
            <a:avLst/>
          </a:prstGeom>
          <a:noFill/>
          <a:ln>
            <a:noFill/>
          </a:ln>
        </p:spPr>
        <p:txBody>
          <a:bodyPr spcFirstLastPara="1" wrap="square" lIns="91425" tIns="91425" rIns="91425" bIns="91425" anchor="t" anchorCtr="0">
            <a:noAutofit/>
          </a:bodyPr>
          <a:lstStyle>
            <a:lvl1pPr marL="457200" lvl="0" indent="-228600" algn="l">
              <a:lnSpc>
                <a:spcPct val="115000"/>
              </a:lnSpc>
              <a:spcBef>
                <a:spcPts val="0"/>
              </a:spcBef>
              <a:spcAft>
                <a:spcPts val="0"/>
              </a:spcAft>
              <a:buSzPts val="1800"/>
              <a:buFont typeface="Arial"/>
              <a:buNone/>
              <a:defRPr sz="2000"/>
            </a:lvl1pPr>
            <a:lvl2pPr marL="914400" lvl="1" indent="-228600" algn="l">
              <a:lnSpc>
                <a:spcPct val="115000"/>
              </a:lnSpc>
              <a:spcBef>
                <a:spcPts val="0"/>
              </a:spcBef>
              <a:spcAft>
                <a:spcPts val="0"/>
              </a:spcAft>
              <a:buSzPts val="1400"/>
              <a:buNone/>
              <a:defRPr sz="1800"/>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p397"/>
          <p:cNvSpPr>
            <a:spLocks noGrp="1"/>
          </p:cNvSpPr>
          <p:nvPr>
            <p:ph type="pic" idx="2"/>
          </p:nvPr>
        </p:nvSpPr>
        <p:spPr>
          <a:xfrm>
            <a:off x="6096000" y="3604400"/>
            <a:ext cx="3007029" cy="1939148"/>
          </a:xfrm>
          <a:prstGeom prst="rect">
            <a:avLst/>
          </a:prstGeom>
          <a:solidFill>
            <a:schemeClr val="lt1"/>
          </a:solidFill>
          <a:ln w="9525" cap="flat" cmpd="sng">
            <a:solidFill>
              <a:schemeClr val="dk1"/>
            </a:solidFill>
            <a:prstDash val="solid"/>
            <a:round/>
            <a:headEnd type="none" w="sm" len="sm"/>
            <a:tailEnd type="none" w="sm" len="sm"/>
          </a:ln>
        </p:spPr>
      </p:sp>
      <p:sp>
        <p:nvSpPr>
          <p:cNvPr id="46" name="Google Shape;46;p397"/>
          <p:cNvSpPr>
            <a:spLocks noGrp="1"/>
          </p:cNvSpPr>
          <p:nvPr>
            <p:ph type="pic" idx="3"/>
          </p:nvPr>
        </p:nvSpPr>
        <p:spPr>
          <a:xfrm>
            <a:off x="8139871" y="1691659"/>
            <a:ext cx="2234107" cy="2744264"/>
          </a:xfrm>
          <a:prstGeom prst="rect">
            <a:avLst/>
          </a:prstGeom>
          <a:solidFill>
            <a:schemeClr val="lt1"/>
          </a:solidFill>
          <a:ln w="9525" cap="flat" cmpd="sng">
            <a:solidFill>
              <a:schemeClr val="dk1"/>
            </a:solidFill>
            <a:prstDash val="solid"/>
            <a:round/>
            <a:headEnd type="none" w="sm" len="sm"/>
            <a:tailEnd type="none" w="sm" len="sm"/>
          </a:ln>
        </p:spPr>
      </p:sp>
      <p:sp>
        <p:nvSpPr>
          <p:cNvPr id="47" name="Google Shape;47;p397"/>
          <p:cNvSpPr txBox="1"/>
          <p:nvPr/>
        </p:nvSpPr>
        <p:spPr>
          <a:xfrm>
            <a:off x="415600" y="534330"/>
            <a:ext cx="8042600" cy="821992"/>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2800"/>
              <a:buFont typeface="Century Gothic"/>
              <a:buNone/>
            </a:pPr>
            <a:r>
              <a:rPr lang="en-US" sz="3600" b="1" i="0" u="none" strike="noStrike" cap="none">
                <a:solidFill>
                  <a:schemeClr val="dk1"/>
                </a:solidFill>
                <a:latin typeface="Century Gothic"/>
                <a:ea typeface="Century Gothic"/>
                <a:cs typeface="Century Gothic"/>
                <a:sym typeface="Century Gothic"/>
              </a:rPr>
              <a:t>Class materials</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20923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48"/>
        <p:cNvGrpSpPr/>
        <p:nvPr/>
      </p:nvGrpSpPr>
      <p:grpSpPr>
        <a:xfrm>
          <a:off x="0" y="0"/>
          <a:ext cx="0" cy="0"/>
          <a:chOff x="0" y="0"/>
          <a:chExt cx="0" cy="0"/>
        </a:xfrm>
      </p:grpSpPr>
      <p:sp>
        <p:nvSpPr>
          <p:cNvPr id="49" name="Google Shape;49;p399"/>
          <p:cNvSpPr/>
          <p:nvPr/>
        </p:nvSpPr>
        <p:spPr>
          <a:xfrm>
            <a:off x="0" y="1402812"/>
            <a:ext cx="12192000" cy="4846320"/>
          </a:xfrm>
          <a:prstGeom prst="rect">
            <a:avLst/>
          </a:prstGeom>
          <a:solidFill>
            <a:schemeClr val="lt2"/>
          </a:solidFill>
          <a:ln>
            <a:noFill/>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50" name="Google Shape;50;p399"/>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51" name="Google Shape;51;p399"/>
          <p:cNvSpPr/>
          <p:nvPr/>
        </p:nvSpPr>
        <p:spPr>
          <a:xfrm>
            <a:off x="-1541879" y="4250992"/>
            <a:ext cx="6458808" cy="5822146"/>
          </a:xfrm>
          <a:prstGeom prst="ellipse">
            <a:avLst/>
          </a:prstGeom>
          <a:noFill/>
          <a:ln w="38100" cap="flat" cmpd="sng">
            <a:solidFill>
              <a:srgbClr val="FF350F"/>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52" name="Google Shape;52;p399"/>
          <p:cNvSpPr/>
          <p:nvPr/>
        </p:nvSpPr>
        <p:spPr>
          <a:xfrm>
            <a:off x="9438324" y="-1889355"/>
            <a:ext cx="4448174" cy="4009706"/>
          </a:xfrm>
          <a:prstGeom prst="ellipse">
            <a:avLst/>
          </a:prstGeom>
          <a:noFill/>
          <a:ln w="38100" cap="flat" cmpd="sng">
            <a:solidFill>
              <a:srgbClr val="845BA3"/>
            </a:solidFill>
            <a:prstDash val="solid"/>
            <a:round/>
            <a:headEnd type="none" w="sm" len="sm"/>
            <a:tailEnd type="none" w="sm" len="sm"/>
          </a:ln>
        </p:spPr>
        <p:txBody>
          <a:bodyPr spcFirstLastPara="1" wrap="square" lIns="109700" tIns="109700" rIns="109700" bIns="109700" anchor="ctr"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a:solidFill>
                <a:srgbClr val="000000"/>
              </a:solidFill>
              <a:latin typeface="Arial"/>
              <a:ea typeface="Arial"/>
              <a:cs typeface="Arial"/>
              <a:sym typeface="Arial"/>
            </a:endParaRPr>
          </a:p>
        </p:txBody>
      </p:sp>
      <p:sp>
        <p:nvSpPr>
          <p:cNvPr id="53" name="Google Shape;53;p399"/>
          <p:cNvSpPr txBox="1"/>
          <p:nvPr/>
        </p:nvSpPr>
        <p:spPr>
          <a:xfrm>
            <a:off x="415600" y="534330"/>
            <a:ext cx="8042600" cy="821992"/>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2800"/>
              <a:buFont typeface="Century Gothic"/>
              <a:buNone/>
            </a:pPr>
            <a:r>
              <a:rPr lang="en-US" sz="3600" b="1" i="0" u="none" strike="noStrike" cap="none">
                <a:solidFill>
                  <a:schemeClr val="dk1"/>
                </a:solidFill>
                <a:latin typeface="Century Gothic"/>
                <a:ea typeface="Century Gothic"/>
                <a:cs typeface="Century Gothic"/>
                <a:sym typeface="Century Gothic"/>
              </a:rPr>
              <a:t>Agenda</a:t>
            </a:r>
            <a:endParaRPr sz="1400" b="0" i="0" u="none" strike="noStrike" cap="none">
              <a:solidFill>
                <a:srgbClr val="000000"/>
              </a:solidFill>
              <a:latin typeface="Arial"/>
              <a:ea typeface="Arial"/>
              <a:cs typeface="Arial"/>
              <a:sym typeface="Arial"/>
            </a:endParaRPr>
          </a:p>
        </p:txBody>
      </p:sp>
      <p:sp>
        <p:nvSpPr>
          <p:cNvPr id="54" name="Google Shape;54;p399"/>
          <p:cNvSpPr txBox="1">
            <a:spLocks noGrp="1"/>
          </p:cNvSpPr>
          <p:nvPr>
            <p:ph type="body" idx="1"/>
          </p:nvPr>
        </p:nvSpPr>
        <p:spPr>
          <a:xfrm>
            <a:off x="6389637" y="1491916"/>
            <a:ext cx="5361745" cy="4620857"/>
          </a:xfrm>
          <a:prstGeom prst="rect">
            <a:avLst/>
          </a:prstGeom>
          <a:solidFill>
            <a:schemeClr val="lt1"/>
          </a:solid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55" name="Google Shape;55;p399"/>
          <p:cNvSpPr txBox="1">
            <a:spLocks noGrp="1"/>
          </p:cNvSpPr>
          <p:nvPr>
            <p:ph type="body" idx="2"/>
          </p:nvPr>
        </p:nvSpPr>
        <p:spPr>
          <a:xfrm>
            <a:off x="415599" y="1491917"/>
            <a:ext cx="5361745" cy="4620858"/>
          </a:xfrm>
          <a:prstGeom prst="rect">
            <a:avLst/>
          </a:prstGeom>
          <a:solidFill>
            <a:schemeClr val="lt1"/>
          </a:solid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extLst>
      <p:ext uri="{BB962C8B-B14F-4D97-AF65-F5344CB8AC3E}">
        <p14:creationId xmlns:p14="http://schemas.microsoft.com/office/powerpoint/2010/main" val="78660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hat question">
  <p:cSld name="Chat question">
    <p:spTree>
      <p:nvGrpSpPr>
        <p:cNvPr id="1" name="Shape 56"/>
        <p:cNvGrpSpPr/>
        <p:nvPr/>
      </p:nvGrpSpPr>
      <p:grpSpPr>
        <a:xfrm>
          <a:off x="0" y="0"/>
          <a:ext cx="0" cy="0"/>
          <a:chOff x="0" y="0"/>
          <a:chExt cx="0" cy="0"/>
        </a:xfrm>
      </p:grpSpPr>
      <p:sp>
        <p:nvSpPr>
          <p:cNvPr id="57" name="Google Shape;57;p68"/>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58" name="Google Shape;58;p68"/>
          <p:cNvSpPr txBox="1">
            <a:spLocks noGrp="1"/>
          </p:cNvSpPr>
          <p:nvPr>
            <p:ph type="body" idx="1"/>
          </p:nvPr>
        </p:nvSpPr>
        <p:spPr>
          <a:xfrm>
            <a:off x="6443200" y="1536634"/>
            <a:ext cx="5333200" cy="1741291"/>
          </a:xfrm>
          <a:prstGeom prst="rect">
            <a:avLst/>
          </a:prstGeom>
          <a:no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228600" algn="l">
              <a:lnSpc>
                <a:spcPct val="115000"/>
              </a:lnSpc>
              <a:spcBef>
                <a:spcPts val="0"/>
              </a:spcBef>
              <a:spcAft>
                <a:spcPts val="0"/>
              </a:spcAft>
              <a:buSzPts val="1200"/>
              <a:buNone/>
              <a:defRPr sz="2000"/>
            </a:lvl5pPr>
            <a:lvl6pPr marL="2743200" lvl="5" indent="-304800" algn="l">
              <a:lnSpc>
                <a:spcPct val="115000"/>
              </a:lnSpc>
              <a:spcBef>
                <a:spcPts val="0"/>
              </a:spcBef>
              <a:spcAft>
                <a:spcPts val="0"/>
              </a:spcAft>
              <a:buSzPts val="1200"/>
              <a:buChar char="■"/>
              <a:defRPr sz="1440"/>
            </a:lvl6pPr>
            <a:lvl7pPr marL="3200400" lvl="6" indent="-304800" algn="l">
              <a:lnSpc>
                <a:spcPct val="115000"/>
              </a:lnSpc>
              <a:spcBef>
                <a:spcPts val="0"/>
              </a:spcBef>
              <a:spcAft>
                <a:spcPts val="0"/>
              </a:spcAft>
              <a:buSzPts val="1200"/>
              <a:buChar char="●"/>
              <a:defRPr sz="1440"/>
            </a:lvl7pPr>
            <a:lvl8pPr marL="3657600" lvl="7" indent="-304800" algn="l">
              <a:lnSpc>
                <a:spcPct val="115000"/>
              </a:lnSpc>
              <a:spcBef>
                <a:spcPts val="0"/>
              </a:spcBef>
              <a:spcAft>
                <a:spcPts val="0"/>
              </a:spcAft>
              <a:buSzPts val="1200"/>
              <a:buChar char="○"/>
              <a:defRPr sz="1440"/>
            </a:lvl8pPr>
            <a:lvl9pPr marL="4114800" lvl="8" indent="-304800" algn="l">
              <a:lnSpc>
                <a:spcPct val="115000"/>
              </a:lnSpc>
              <a:spcBef>
                <a:spcPts val="0"/>
              </a:spcBef>
              <a:spcAft>
                <a:spcPts val="0"/>
              </a:spcAft>
              <a:buSzPts val="1200"/>
              <a:buChar char="■"/>
              <a:defRPr sz="1440"/>
            </a:lvl9pPr>
          </a:lstStyle>
          <a:p>
            <a:endParaRPr/>
          </a:p>
        </p:txBody>
      </p:sp>
      <p:sp>
        <p:nvSpPr>
          <p:cNvPr id="59" name="Google Shape;59;p68"/>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60" name="Google Shape;60;p68"/>
          <p:cNvPicPr preferRelativeResize="0"/>
          <p:nvPr/>
        </p:nvPicPr>
        <p:blipFill rotWithShape="1">
          <a:blip r:embed="rId2">
            <a:alphaModFix/>
          </a:blip>
          <a:srcRect/>
          <a:stretch/>
        </p:blipFill>
        <p:spPr>
          <a:xfrm>
            <a:off x="8855067" y="3409917"/>
            <a:ext cx="2807341" cy="2807341"/>
          </a:xfrm>
          <a:prstGeom prst="rect">
            <a:avLst/>
          </a:prstGeom>
          <a:noFill/>
          <a:ln>
            <a:noFill/>
          </a:ln>
        </p:spPr>
      </p:pic>
      <p:sp>
        <p:nvSpPr>
          <p:cNvPr id="61" name="Google Shape;61;p68"/>
          <p:cNvSpPr txBox="1">
            <a:spLocks noGrp="1"/>
          </p:cNvSpPr>
          <p:nvPr>
            <p:ph type="body" idx="2"/>
          </p:nvPr>
        </p:nvSpPr>
        <p:spPr>
          <a:xfrm>
            <a:off x="416389" y="1537176"/>
            <a:ext cx="5332412" cy="4554538"/>
          </a:xfrm>
          <a:prstGeom prst="rect">
            <a:avLst/>
          </a:prstGeom>
          <a:no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extLst>
      <p:ext uri="{BB962C8B-B14F-4D97-AF65-F5344CB8AC3E}">
        <p14:creationId xmlns:p14="http://schemas.microsoft.com/office/powerpoint/2010/main" val="137477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half-slide text">
  <p:cSld name="One column half-slide text">
    <p:spTree>
      <p:nvGrpSpPr>
        <p:cNvPr id="1" name="Shape 62"/>
        <p:cNvGrpSpPr/>
        <p:nvPr/>
      </p:nvGrpSpPr>
      <p:grpSpPr>
        <a:xfrm>
          <a:off x="0" y="0"/>
          <a:ext cx="0" cy="0"/>
          <a:chOff x="0" y="0"/>
          <a:chExt cx="0" cy="0"/>
        </a:xfrm>
      </p:grpSpPr>
      <p:sp>
        <p:nvSpPr>
          <p:cNvPr id="63" name="Google Shape;63;p400"/>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64" name="Google Shape;64;p400"/>
          <p:cNvSpPr txBox="1">
            <a:spLocks noGrp="1"/>
          </p:cNvSpPr>
          <p:nvPr>
            <p:ph type="body" idx="1"/>
          </p:nvPr>
        </p:nvSpPr>
        <p:spPr>
          <a:xfrm>
            <a:off x="415600" y="1536634"/>
            <a:ext cx="5333200" cy="4555080"/>
          </a:xfrm>
          <a:prstGeom prst="rect">
            <a:avLst/>
          </a:prstGeom>
          <a:no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04800" algn="l">
              <a:lnSpc>
                <a:spcPct val="115000"/>
              </a:lnSpc>
              <a:spcBef>
                <a:spcPts val="0"/>
              </a:spcBef>
              <a:spcAft>
                <a:spcPts val="0"/>
              </a:spcAft>
              <a:buSzPts val="1200"/>
              <a:buChar char="■"/>
              <a:defRPr sz="1440"/>
            </a:lvl6pPr>
            <a:lvl7pPr marL="3200400" lvl="6" indent="-304800" algn="l">
              <a:lnSpc>
                <a:spcPct val="115000"/>
              </a:lnSpc>
              <a:spcBef>
                <a:spcPts val="0"/>
              </a:spcBef>
              <a:spcAft>
                <a:spcPts val="0"/>
              </a:spcAft>
              <a:buSzPts val="1200"/>
              <a:buChar char="●"/>
              <a:defRPr sz="1440"/>
            </a:lvl7pPr>
            <a:lvl8pPr marL="3657600" lvl="7" indent="-304800" algn="l">
              <a:lnSpc>
                <a:spcPct val="115000"/>
              </a:lnSpc>
              <a:spcBef>
                <a:spcPts val="0"/>
              </a:spcBef>
              <a:spcAft>
                <a:spcPts val="0"/>
              </a:spcAft>
              <a:buSzPts val="1200"/>
              <a:buChar char="○"/>
              <a:defRPr sz="1440"/>
            </a:lvl8pPr>
            <a:lvl9pPr marL="4114800" lvl="8" indent="-304800" algn="l">
              <a:lnSpc>
                <a:spcPct val="115000"/>
              </a:lnSpc>
              <a:spcBef>
                <a:spcPts val="0"/>
              </a:spcBef>
              <a:spcAft>
                <a:spcPts val="0"/>
              </a:spcAft>
              <a:buSzPts val="1200"/>
              <a:buChar char="■"/>
              <a:defRPr sz="1440"/>
            </a:lvl9pPr>
          </a:lstStyle>
          <a:p>
            <a:endParaRPr/>
          </a:p>
        </p:txBody>
      </p:sp>
      <p:sp>
        <p:nvSpPr>
          <p:cNvPr id="65" name="Google Shape;65;p400"/>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extLst>
      <p:ext uri="{BB962C8B-B14F-4D97-AF65-F5344CB8AC3E}">
        <p14:creationId xmlns:p14="http://schemas.microsoft.com/office/powerpoint/2010/main" val="1640296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6"/>
        <p:cNvGrpSpPr/>
        <p:nvPr/>
      </p:nvGrpSpPr>
      <p:grpSpPr>
        <a:xfrm>
          <a:off x="0" y="0"/>
          <a:ext cx="0" cy="0"/>
          <a:chOff x="0" y="0"/>
          <a:chExt cx="0" cy="0"/>
        </a:xfrm>
      </p:grpSpPr>
      <p:sp>
        <p:nvSpPr>
          <p:cNvPr id="67" name="Google Shape;67;p401"/>
          <p:cNvSpPr txBox="1">
            <a:spLocks noGrp="1"/>
          </p:cNvSpPr>
          <p:nvPr>
            <p:ph type="sldNum" idx="12"/>
          </p:nvPr>
        </p:nvSpPr>
        <p:spPr>
          <a:xfrm>
            <a:off x="11296611" y="6217622"/>
            <a:ext cx="731600" cy="52488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401"/>
          <p:cNvSpPr txBox="1">
            <a:spLocks noGrp="1"/>
          </p:cNvSpPr>
          <p:nvPr>
            <p:ph type="title"/>
          </p:nvPr>
        </p:nvSpPr>
        <p:spPr>
          <a:xfrm>
            <a:off x="415600" y="534330"/>
            <a:ext cx="11360800" cy="76356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extLst>
      <p:ext uri="{BB962C8B-B14F-4D97-AF65-F5344CB8AC3E}">
        <p14:creationId xmlns:p14="http://schemas.microsoft.com/office/powerpoint/2010/main" val="339409271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90"/>
          <p:cNvSpPr txBox="1">
            <a:spLocks noGrp="1"/>
          </p:cNvSpPr>
          <p:nvPr>
            <p:ph type="title"/>
          </p:nvPr>
        </p:nvSpPr>
        <p:spPr>
          <a:xfrm>
            <a:off x="415600" y="745226"/>
            <a:ext cx="11360800" cy="76356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Century Gothic"/>
              <a:buNone/>
              <a:defRPr sz="2800" b="1"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chemeClr val="dk1"/>
              </a:buClr>
              <a:buSzPts val="2800"/>
              <a:buFont typeface="Century Gothic"/>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chemeClr val="dk1"/>
              </a:buClr>
              <a:buSzPts val="2800"/>
              <a:buFont typeface="Century Gothic"/>
              <a:buNone/>
              <a:defRPr sz="2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chemeClr val="dk1"/>
              </a:buClr>
              <a:buSzPts val="2800"/>
              <a:buFont typeface="Century Gothic"/>
              <a:buNone/>
              <a:defRPr sz="2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chemeClr val="dk1"/>
              </a:buClr>
              <a:buSzPts val="2800"/>
              <a:buFont typeface="Century Gothic"/>
              <a:buNone/>
              <a:defRPr sz="2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chemeClr val="dk1"/>
              </a:buClr>
              <a:buSzPts val="2800"/>
              <a:buFont typeface="Century Gothic"/>
              <a:buNone/>
              <a:defRPr sz="2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chemeClr val="dk1"/>
              </a:buClr>
              <a:buSzPts val="2800"/>
              <a:buFont typeface="Century Gothic"/>
              <a:buNone/>
              <a:defRPr sz="2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chemeClr val="dk1"/>
              </a:buClr>
              <a:buSzPts val="2800"/>
              <a:buFont typeface="Century Gothic"/>
              <a:buNone/>
              <a:defRPr sz="2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chemeClr val="dk1"/>
              </a:buClr>
              <a:buSzPts val="2800"/>
              <a:buFont typeface="Century Gothic"/>
              <a:buNone/>
              <a:defRPr sz="2800" b="0" i="0" u="none" strike="noStrike" cap="none">
                <a:solidFill>
                  <a:schemeClr val="dk1"/>
                </a:solidFill>
                <a:latin typeface="Century Gothic"/>
                <a:ea typeface="Century Gothic"/>
                <a:cs typeface="Century Gothic"/>
                <a:sym typeface="Century Gothic"/>
              </a:defRPr>
            </a:lvl9pPr>
          </a:lstStyle>
          <a:p>
            <a:endParaRPr/>
          </a:p>
        </p:txBody>
      </p:sp>
      <p:sp>
        <p:nvSpPr>
          <p:cNvPr id="11" name="Google Shape;11;p390"/>
          <p:cNvSpPr txBox="1">
            <a:spLocks noGrp="1"/>
          </p:cNvSpPr>
          <p:nvPr>
            <p:ph type="body" idx="1"/>
          </p:nvPr>
        </p:nvSpPr>
        <p:spPr>
          <a:xfrm>
            <a:off x="415600" y="1536634"/>
            <a:ext cx="11360800" cy="455508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Century Gothic"/>
              <a:buChar char="●"/>
              <a:defRPr sz="1800" b="0" i="0" u="none" strike="noStrike" cap="none">
                <a:solidFill>
                  <a:schemeClr val="dk2"/>
                </a:solidFill>
                <a:latin typeface="Century Gothic"/>
                <a:ea typeface="Century Gothic"/>
                <a:cs typeface="Century Gothic"/>
                <a:sym typeface="Century Gothic"/>
              </a:defRPr>
            </a:lvl1pPr>
            <a:lvl2pPr marL="914400" marR="0" lvl="1" indent="-317500" algn="l" rtl="0">
              <a:lnSpc>
                <a:spcPct val="115000"/>
              </a:lnSpc>
              <a:spcBef>
                <a:spcPts val="0"/>
              </a:spcBef>
              <a:spcAft>
                <a:spcPts val="0"/>
              </a:spcAft>
              <a:buClr>
                <a:schemeClr val="dk2"/>
              </a:buClr>
              <a:buSzPts val="14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115000"/>
              </a:lnSpc>
              <a:spcBef>
                <a:spcPts val="0"/>
              </a:spcBef>
              <a:spcAft>
                <a:spcPts val="0"/>
              </a:spcAft>
              <a:buClr>
                <a:schemeClr val="dk2"/>
              </a:buClr>
              <a:buSzPts val="1400"/>
              <a:buFont typeface="Century Gothic"/>
              <a:buChar char="■"/>
              <a:defRPr sz="2000" b="0" i="0" u="none" strike="noStrike" cap="none">
                <a:solidFill>
                  <a:schemeClr val="dk2"/>
                </a:solidFill>
                <a:latin typeface="Century Gothic"/>
                <a:ea typeface="Century Gothic"/>
                <a:cs typeface="Century Gothic"/>
                <a:sym typeface="Century Gothic"/>
              </a:defRPr>
            </a:lvl3pPr>
            <a:lvl4pPr marL="1828800" marR="0" lvl="3" indent="-317500" algn="l" rtl="0">
              <a:lnSpc>
                <a:spcPct val="115000"/>
              </a:lnSpc>
              <a:spcBef>
                <a:spcPts val="0"/>
              </a:spcBef>
              <a:spcAft>
                <a:spcPts val="0"/>
              </a:spcAft>
              <a:buClr>
                <a:schemeClr val="dk2"/>
              </a:buClr>
              <a:buSzPts val="1400"/>
              <a:buFont typeface="Century Gothic"/>
              <a:buChar char="●"/>
              <a:defRPr sz="20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115000"/>
              </a:lnSpc>
              <a:spcBef>
                <a:spcPts val="0"/>
              </a:spcBef>
              <a:spcAft>
                <a:spcPts val="0"/>
              </a:spcAft>
              <a:buClr>
                <a:schemeClr val="dk2"/>
              </a:buClr>
              <a:buSzPts val="1400"/>
              <a:buFont typeface="Century Gothic"/>
              <a:buChar char="○"/>
              <a:defRPr sz="20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115000"/>
              </a:lnSpc>
              <a:spcBef>
                <a:spcPts val="0"/>
              </a:spcBef>
              <a:spcAft>
                <a:spcPts val="0"/>
              </a:spcAft>
              <a:buClr>
                <a:schemeClr val="dk2"/>
              </a:buClr>
              <a:buSzPts val="1400"/>
              <a:buFont typeface="Century Gothic"/>
              <a:buChar char="■"/>
              <a:defRPr sz="1679" b="0" i="0" u="none" strike="noStrike" cap="none">
                <a:solidFill>
                  <a:schemeClr val="dk2"/>
                </a:solidFill>
                <a:latin typeface="Century Gothic"/>
                <a:ea typeface="Century Gothic"/>
                <a:cs typeface="Century Gothic"/>
                <a:sym typeface="Century Gothic"/>
              </a:defRPr>
            </a:lvl6pPr>
            <a:lvl7pPr marL="3200400" marR="0" lvl="6" indent="-317500" algn="l" rtl="0">
              <a:lnSpc>
                <a:spcPct val="115000"/>
              </a:lnSpc>
              <a:spcBef>
                <a:spcPts val="0"/>
              </a:spcBef>
              <a:spcAft>
                <a:spcPts val="0"/>
              </a:spcAft>
              <a:buClr>
                <a:schemeClr val="dk2"/>
              </a:buClr>
              <a:buSzPts val="1400"/>
              <a:buFont typeface="Century Gothic"/>
              <a:buChar char="●"/>
              <a:defRPr sz="1679" b="0" i="0" u="none" strike="noStrike" cap="none">
                <a:solidFill>
                  <a:schemeClr val="dk2"/>
                </a:solidFill>
                <a:latin typeface="Century Gothic"/>
                <a:ea typeface="Century Gothic"/>
                <a:cs typeface="Century Gothic"/>
                <a:sym typeface="Century Gothic"/>
              </a:defRPr>
            </a:lvl7pPr>
            <a:lvl8pPr marL="3657600" marR="0" lvl="7" indent="-317500" algn="l" rtl="0">
              <a:lnSpc>
                <a:spcPct val="115000"/>
              </a:lnSpc>
              <a:spcBef>
                <a:spcPts val="0"/>
              </a:spcBef>
              <a:spcAft>
                <a:spcPts val="0"/>
              </a:spcAft>
              <a:buClr>
                <a:schemeClr val="dk2"/>
              </a:buClr>
              <a:buSzPts val="1400"/>
              <a:buFont typeface="Century Gothic"/>
              <a:buChar char="○"/>
              <a:defRPr sz="1679" b="0" i="0" u="none" strike="noStrike" cap="none">
                <a:solidFill>
                  <a:schemeClr val="dk2"/>
                </a:solidFill>
                <a:latin typeface="Century Gothic"/>
                <a:ea typeface="Century Gothic"/>
                <a:cs typeface="Century Gothic"/>
                <a:sym typeface="Century Gothic"/>
              </a:defRPr>
            </a:lvl8pPr>
            <a:lvl9pPr marL="4114800" marR="0" lvl="8" indent="-317500" algn="l" rtl="0">
              <a:lnSpc>
                <a:spcPct val="115000"/>
              </a:lnSpc>
              <a:spcBef>
                <a:spcPts val="0"/>
              </a:spcBef>
              <a:spcAft>
                <a:spcPts val="0"/>
              </a:spcAft>
              <a:buClr>
                <a:schemeClr val="dk2"/>
              </a:buClr>
              <a:buSzPts val="1400"/>
              <a:buFont typeface="Century Gothic"/>
              <a:buChar char="■"/>
              <a:defRPr sz="1679" b="0" i="0" u="none" strike="noStrike" cap="none">
                <a:solidFill>
                  <a:schemeClr val="dk2"/>
                </a:solidFill>
                <a:latin typeface="Century Gothic"/>
                <a:ea typeface="Century Gothic"/>
                <a:cs typeface="Century Gothic"/>
                <a:sym typeface="Century Gothic"/>
              </a:defRPr>
            </a:lvl9pPr>
          </a:lstStyle>
          <a:p>
            <a:endParaRPr/>
          </a:p>
        </p:txBody>
      </p:sp>
      <p:pic>
        <p:nvPicPr>
          <p:cNvPr id="12" name="Google Shape;12;p390"/>
          <p:cNvPicPr preferRelativeResize="0"/>
          <p:nvPr/>
        </p:nvPicPr>
        <p:blipFill rotWithShape="1">
          <a:blip r:embed="rId38">
            <a:alphaModFix/>
          </a:blip>
          <a:srcRect/>
          <a:stretch/>
        </p:blipFill>
        <p:spPr>
          <a:xfrm>
            <a:off x="11356798" y="245067"/>
            <a:ext cx="611220" cy="472321"/>
          </a:xfrm>
          <a:prstGeom prst="rect">
            <a:avLst/>
          </a:prstGeom>
          <a:noFill/>
          <a:ln>
            <a:noFill/>
          </a:ln>
        </p:spPr>
      </p:pic>
      <p:sp>
        <p:nvSpPr>
          <p:cNvPr id="13" name="Google Shape;13;p390"/>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4" name="Google Shape;14;p390"/>
          <p:cNvSpPr txBox="1"/>
          <p:nvPr/>
        </p:nvSpPr>
        <p:spPr>
          <a:xfrm>
            <a:off x="9667133" y="6301981"/>
            <a:ext cx="2031600" cy="387762"/>
          </a:xfrm>
          <a:prstGeom prst="rect">
            <a:avLst/>
          </a:prstGeom>
          <a:noFill/>
          <a:ln>
            <a:noFill/>
          </a:ln>
        </p:spPr>
        <p:txBody>
          <a:bodyPr spcFirstLastPara="1" wrap="square" lIns="109700" tIns="109700" rIns="109700" bIns="109700" anchor="t" anchorCtr="0">
            <a:spAutoFit/>
          </a:bodyPr>
          <a:lstStyle/>
          <a:p>
            <a:pPr marL="0" marR="0" lvl="0" indent="0" algn="r" rtl="0">
              <a:lnSpc>
                <a:spcPct val="100000"/>
              </a:lnSpc>
              <a:spcBef>
                <a:spcPts val="0"/>
              </a:spcBef>
              <a:spcAft>
                <a:spcPts val="0"/>
              </a:spcAft>
              <a:buClr>
                <a:srgbClr val="000000"/>
              </a:buClr>
              <a:buSzPts val="1080"/>
              <a:buFont typeface="Arial"/>
              <a:buNone/>
            </a:pPr>
            <a:r>
              <a:rPr lang="en-US" sz="1080" b="1" i="0" u="none" strike="noStrike" cap="none">
                <a:solidFill>
                  <a:srgbClr val="422B72"/>
                </a:solidFill>
                <a:latin typeface="Century Gothic"/>
                <a:ea typeface="Century Gothic"/>
                <a:cs typeface="Century Gothic"/>
                <a:sym typeface="Century Gothic"/>
              </a:rPr>
              <a:t>DATA SOCIETY © 202</a:t>
            </a:r>
            <a:r>
              <a:rPr lang="en-US" sz="1080" b="1">
                <a:solidFill>
                  <a:srgbClr val="422B72"/>
                </a:solidFill>
                <a:latin typeface="Century Gothic"/>
                <a:ea typeface="Century Gothic"/>
                <a:cs typeface="Century Gothic"/>
                <a:sym typeface="Century Gothic"/>
              </a:rPr>
              <a:t>4</a:t>
            </a:r>
            <a:endParaRPr sz="1400" b="0" i="0" u="none" strike="noStrike" cap="none">
              <a:solidFill>
                <a:srgbClr val="000000"/>
              </a:solidFill>
              <a:latin typeface="Arial"/>
              <a:ea typeface="Arial"/>
              <a:cs typeface="Arial"/>
              <a:sym typeface="Arial"/>
            </a:endParaRPr>
          </a:p>
        </p:txBody>
      </p:sp>
      <p:sp>
        <p:nvSpPr>
          <p:cNvPr id="15" name="Google Shape;15;p390"/>
          <p:cNvSpPr txBox="1"/>
          <p:nvPr/>
        </p:nvSpPr>
        <p:spPr>
          <a:xfrm>
            <a:off x="415600" y="6284185"/>
            <a:ext cx="2505730" cy="387762"/>
          </a:xfrm>
          <a:prstGeom prst="rect">
            <a:avLst/>
          </a:prstGeom>
          <a:noFill/>
          <a:ln>
            <a:noFill/>
          </a:ln>
        </p:spPr>
        <p:txBody>
          <a:bodyPr spcFirstLastPara="1" wrap="square" lIns="109700" tIns="109700" rIns="109700" bIns="109700" anchor="t" anchorCtr="0">
            <a:spAutoFit/>
          </a:bodyPr>
          <a:lstStyle/>
          <a:p>
            <a:pPr marL="0" marR="0" lvl="0" indent="0" algn="l" rtl="0">
              <a:lnSpc>
                <a:spcPct val="100000"/>
              </a:lnSpc>
              <a:spcBef>
                <a:spcPts val="0"/>
              </a:spcBef>
              <a:spcAft>
                <a:spcPts val="0"/>
              </a:spcAft>
              <a:buClr>
                <a:srgbClr val="000000"/>
              </a:buClr>
              <a:buSzPts val="1080"/>
              <a:buFont typeface="Arial"/>
              <a:buNone/>
            </a:pPr>
            <a:r>
              <a:rPr lang="en-US" sz="1080" b="1" i="0" u="none" strike="noStrike" cap="none">
                <a:solidFill>
                  <a:srgbClr val="422B72"/>
                </a:solidFill>
                <a:latin typeface="Century Gothic"/>
                <a:ea typeface="Century Gothic"/>
                <a:cs typeface="Century Gothic"/>
                <a:sym typeface="Century Gothic"/>
              </a:rPr>
              <a:t>Data Visual Design &amp; Storytelling</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4160583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64">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0.xml"/><Relationship Id="rId1" Type="http://schemas.openxmlformats.org/officeDocument/2006/relationships/slideLayout" Target="../slideLayouts/slideLayout9.xml"/><Relationship Id="rId5" Type="http://schemas.openxmlformats.org/officeDocument/2006/relationships/image" Target="../media/image88.png"/><Relationship Id="rId4" Type="http://schemas.openxmlformats.org/officeDocument/2006/relationships/image" Target="../media/image87.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5.xml"/></Relationships>
</file>

<file path=ppt/slides/_rels/slide1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2.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3.xml"/></Relationships>
</file>

<file path=ppt/slides/_rels/slide136.xml.rels><?xml version="1.0" encoding="UTF-8" standalone="yes"?>
<Relationships xmlns="http://schemas.openxmlformats.org/package/2006/relationships"><Relationship Id="rId3" Type="http://schemas.openxmlformats.org/officeDocument/2006/relationships/hyperlink" Target="http://selfiecity.net/" TargetMode="External"/><Relationship Id="rId2" Type="http://schemas.openxmlformats.org/officeDocument/2006/relationships/notesSlide" Target="../notesSlides/notesSlide136.xml"/><Relationship Id="rId1" Type="http://schemas.openxmlformats.org/officeDocument/2006/relationships/slideLayout" Target="../slideLayouts/slideLayout23.xml"/><Relationship Id="rId4" Type="http://schemas.openxmlformats.org/officeDocument/2006/relationships/image" Target="../media/image91.png"/></Relationships>
</file>

<file path=ppt/slides/_rels/slide1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7.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8.xml"/><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0.xml"/><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41.xml"/><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3.xml"/><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4.xm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45.xml"/><Relationship Id="rId1" Type="http://schemas.openxmlformats.org/officeDocument/2006/relationships/slideLayout" Target="../slideLayouts/slideLayout10.xml"/><Relationship Id="rId4" Type="http://schemas.openxmlformats.org/officeDocument/2006/relationships/image" Target="../media/image100.png"/></Relationships>
</file>

<file path=ppt/slides/_rels/slide1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46.xml"/><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8.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3" Type="http://schemas.openxmlformats.org/officeDocument/2006/relationships/hyperlink" Target="http://selfiecity.net/selfiexploratory/" TargetMode="External"/><Relationship Id="rId2" Type="http://schemas.openxmlformats.org/officeDocument/2006/relationships/notesSlide" Target="../notesSlides/notesSlide149.xml"/><Relationship Id="rId1" Type="http://schemas.openxmlformats.org/officeDocument/2006/relationships/slideLayout" Target="../slideLayouts/slideLayout10.xml"/><Relationship Id="rId4" Type="http://schemas.openxmlformats.org/officeDocument/2006/relationships/image" Target="../media/image103.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50.xml"/><Relationship Id="rId1" Type="http://schemas.openxmlformats.org/officeDocument/2006/relationships/slideLayout" Target="../slideLayouts/slideLayout8.xml"/><Relationship Id="rId4" Type="http://schemas.openxmlformats.org/officeDocument/2006/relationships/image" Target="../media/image105.png"/></Relationships>
</file>

<file path=ppt/slides/_rels/slide1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51.xml"/><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4.xml"/></Relationships>
</file>

<file path=ppt/slides/_rels/slide15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153.xml"/><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3" Type="http://schemas.openxmlformats.org/officeDocument/2006/relationships/hyperlink" Target="https://youtu.be/5Zg-C8AAIGg?t=165" TargetMode="External"/><Relationship Id="rId2" Type="http://schemas.openxmlformats.org/officeDocument/2006/relationships/notesSlide" Target="../notesSlides/notesSlide154.xml"/><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10.xml"/><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comments" Target="../comments/commen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2.xml"/><Relationship Id="rId1" Type="http://schemas.openxmlformats.org/officeDocument/2006/relationships/slideLayout" Target="../slideLayouts/slideLayout8.xml"/><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8.xml"/><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10.xml"/><Relationship Id="rId4" Type="http://schemas.openxmlformats.org/officeDocument/2006/relationships/image" Target="../media/image69.png"/></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10.xml"/><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8.xml"/><Relationship Id="rId1" Type="http://schemas.openxmlformats.org/officeDocument/2006/relationships/slideLayout" Target="../slideLayouts/slideLayout10.xml"/><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9.xml"/><Relationship Id="rId1" Type="http://schemas.openxmlformats.org/officeDocument/2006/relationships/slideLayout" Target="../slideLayouts/slideLayout10.xm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1.xml"/><Relationship Id="rId1" Type="http://schemas.openxmlformats.org/officeDocument/2006/relationships/slideLayout" Target="../slideLayouts/slideLayout10.xml"/><Relationship Id="rId4" Type="http://schemas.openxmlformats.org/officeDocument/2006/relationships/image" Target="../media/image74.jpg"/></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2.xml"/><Relationship Id="rId1" Type="http://schemas.openxmlformats.org/officeDocument/2006/relationships/slideLayout" Target="../slideLayouts/slideLayout10.xml"/><Relationship Id="rId4" Type="http://schemas.openxmlformats.org/officeDocument/2006/relationships/image" Target="../media/image76.png"/></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hyperlink" Target="https://www.youtube.com/watch?v=jbkSRLYSojo&amp;ab_channel=BBC" TargetMode="External"/><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82.xml"/><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307"/>
          <p:cNvSpPr txBox="1">
            <a:spLocks noGrp="1"/>
          </p:cNvSpPr>
          <p:nvPr>
            <p:ph type="ctrTitle"/>
          </p:nvPr>
        </p:nvSpPr>
        <p:spPr>
          <a:xfrm>
            <a:off x="572101" y="3850509"/>
            <a:ext cx="11360800" cy="59292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US" sz="3100"/>
              <a:t>Data Visual Design &amp; Storytelling</a:t>
            </a:r>
            <a:endParaRPr/>
          </a:p>
        </p:txBody>
      </p:sp>
      <p:sp>
        <p:nvSpPr>
          <p:cNvPr id="1362" name="Google Shape;1362;p307"/>
          <p:cNvSpPr txBox="1">
            <a:spLocks noGrp="1"/>
          </p:cNvSpPr>
          <p:nvPr>
            <p:ph type="subTitle" idx="1"/>
          </p:nvPr>
        </p:nvSpPr>
        <p:spPr>
          <a:xfrm>
            <a:off x="572101" y="4515729"/>
            <a:ext cx="3983200" cy="474480"/>
          </a:xfrm>
          <a:prstGeom prst="rect">
            <a:avLst/>
          </a:prstGeom>
          <a:noFill/>
          <a:ln>
            <a:noFill/>
          </a:ln>
        </p:spPr>
        <p:txBody>
          <a:bodyPr spcFirstLastPara="1" wrap="square" lIns="91425" tIns="91425" rIns="91425" bIns="91425" anchor="t" anchorCtr="0">
            <a:normAutofit/>
          </a:bodyPr>
          <a:lstStyle/>
          <a:p>
            <a:pPr marL="457200" lvl="0" indent="-342900" algn="l" rtl="0">
              <a:lnSpc>
                <a:spcPct val="100000"/>
              </a:lnSpc>
              <a:spcBef>
                <a:spcPts val="0"/>
              </a:spcBef>
              <a:spcAft>
                <a:spcPts val="0"/>
              </a:spcAft>
              <a:buSzPts val="1200"/>
              <a:buNone/>
            </a:pPr>
            <a:r>
              <a:rPr lang="en-US"/>
              <a:t>Day 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109"/>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10</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451" name="Google Shape;1451;p109"/>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	Used closed regions to group</a:t>
            </a:r>
            <a:endParaRPr/>
          </a:p>
        </p:txBody>
      </p:sp>
      <p:sp>
        <p:nvSpPr>
          <p:cNvPr id="1452" name="Google Shape;1452;p109"/>
          <p:cNvSpPr txBox="1">
            <a:spLocks noGrp="1"/>
          </p:cNvSpPr>
          <p:nvPr>
            <p:ph type="body" idx="1"/>
          </p:nvPr>
        </p:nvSpPr>
        <p:spPr>
          <a:xfrm>
            <a:off x="415599" y="1297890"/>
            <a:ext cx="1136079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200"/>
              <a:t>Objects located within the same closed region are perceived as grouped together.</a:t>
            </a:r>
            <a:endParaRPr sz="2200"/>
          </a:p>
          <a:p>
            <a:pPr marL="495300" lvl="0" indent="-190500" algn="l" rtl="0">
              <a:lnSpc>
                <a:spcPct val="115000"/>
              </a:lnSpc>
              <a:spcBef>
                <a:spcPts val="480"/>
              </a:spcBef>
              <a:spcAft>
                <a:spcPts val="0"/>
              </a:spcAft>
              <a:buSzPts val="2400"/>
              <a:buNone/>
            </a:pPr>
            <a:endParaRPr sz="2200"/>
          </a:p>
          <a:p>
            <a:pPr marL="342900" lvl="0" indent="-342900" algn="l" rtl="0">
              <a:lnSpc>
                <a:spcPct val="115000"/>
              </a:lnSpc>
              <a:spcBef>
                <a:spcPts val="480"/>
              </a:spcBef>
              <a:spcAft>
                <a:spcPts val="0"/>
              </a:spcAft>
              <a:buSzPts val="2400"/>
              <a:buChar char="●"/>
            </a:pPr>
            <a:r>
              <a:rPr lang="en-US" sz="2200"/>
              <a:t>We can use this principle to get the viewer to focus on a group of objects in the chart.</a:t>
            </a:r>
            <a:endParaRPr sz="2200"/>
          </a:p>
        </p:txBody>
      </p:sp>
      <p:sp>
        <p:nvSpPr>
          <p:cNvPr id="1453" name="Google Shape;1453;p109"/>
          <p:cNvSpPr/>
          <p:nvPr/>
        </p:nvSpPr>
        <p:spPr>
          <a:xfrm>
            <a:off x="234950" y="206090"/>
            <a:ext cx="914400" cy="91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Tip 4</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pic>
        <p:nvPicPr>
          <p:cNvPr id="1454" name="Google Shape;1454;p109" descr="A picture containing clock&#10;&#10;Description automatically generated"/>
          <p:cNvPicPr preferRelativeResize="0"/>
          <p:nvPr/>
        </p:nvPicPr>
        <p:blipFill rotWithShape="1">
          <a:blip r:embed="rId3">
            <a:alphaModFix/>
          </a:blip>
          <a:srcRect/>
          <a:stretch/>
        </p:blipFill>
        <p:spPr>
          <a:xfrm>
            <a:off x="999791" y="3380874"/>
            <a:ext cx="10192418" cy="2979322"/>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385"/>
        <p:cNvGrpSpPr/>
        <p:nvPr/>
      </p:nvGrpSpPr>
      <p:grpSpPr>
        <a:xfrm>
          <a:off x="0" y="0"/>
          <a:ext cx="0" cy="0"/>
          <a:chOff x="0" y="0"/>
          <a:chExt cx="0" cy="0"/>
        </a:xfrm>
      </p:grpSpPr>
      <p:sp>
        <p:nvSpPr>
          <p:cNvPr id="2386" name="Google Shape;2386;p340"/>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100</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387" name="Google Shape;2387;p340"/>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br>
              <a:rPr lang="en-US"/>
            </a:br>
            <a:br>
              <a:rPr lang="en-US"/>
            </a:br>
            <a:br>
              <a:rPr lang="en-US"/>
            </a:br>
            <a:br>
              <a:rPr lang="en-US"/>
            </a:br>
            <a:br>
              <a:rPr lang="en-US"/>
            </a:br>
            <a:br>
              <a:rPr lang="en-US"/>
            </a:br>
            <a:r>
              <a:rPr lang="en-US"/>
              <a:t>Engaging your audience</a:t>
            </a:r>
            <a:endParaRPr/>
          </a:p>
        </p:txBody>
      </p:sp>
      <p:grpSp>
        <p:nvGrpSpPr>
          <p:cNvPr id="2388" name="Google Shape;2388;p340"/>
          <p:cNvGrpSpPr/>
          <p:nvPr/>
        </p:nvGrpSpPr>
        <p:grpSpPr>
          <a:xfrm>
            <a:off x="3059494" y="988932"/>
            <a:ext cx="6086464" cy="5567272"/>
            <a:chOff x="2645645" y="1051781"/>
            <a:chExt cx="6086464" cy="5567272"/>
          </a:xfrm>
        </p:grpSpPr>
        <p:sp>
          <p:nvSpPr>
            <p:cNvPr id="2389" name="Google Shape;2389;p340"/>
            <p:cNvSpPr/>
            <p:nvPr/>
          </p:nvSpPr>
          <p:spPr>
            <a:xfrm rot="-6530755">
              <a:off x="6951807" y="4845068"/>
              <a:ext cx="1582939" cy="1549398"/>
            </a:xfrm>
            <a:prstGeom prst="pie">
              <a:avLst>
                <a:gd name="adj1" fmla="val 20883357"/>
                <a:gd name="adj2" fmla="val 17343398"/>
              </a:avLst>
            </a:prstGeom>
            <a:solidFill>
              <a:schemeClr val="accent2"/>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6400"/>
                <a:buFont typeface="Arial"/>
                <a:buNone/>
                <a:tabLst/>
                <a:defRPr/>
              </a:pPr>
              <a:endParaRPr kumimoji="0" sz="6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390" name="Google Shape;2390;p340"/>
            <p:cNvSpPr/>
            <p:nvPr/>
          </p:nvSpPr>
          <p:spPr>
            <a:xfrm>
              <a:off x="5688876" y="2158579"/>
              <a:ext cx="2054400" cy="3461200"/>
            </a:xfrm>
            <a:prstGeom prst="rtTriangle">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2391" name="Google Shape;2391;p340"/>
            <p:cNvSpPr/>
            <p:nvPr/>
          </p:nvSpPr>
          <p:spPr>
            <a:xfrm flipH="1">
              <a:off x="3634476" y="2158579"/>
              <a:ext cx="2054400" cy="3461200"/>
            </a:xfrm>
            <a:prstGeom prst="rtTriangle">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2392" name="Google Shape;2392;p340"/>
            <p:cNvSpPr txBox="1"/>
            <p:nvPr/>
          </p:nvSpPr>
          <p:spPr>
            <a:xfrm>
              <a:off x="6869425" y="5619767"/>
              <a:ext cx="1720800" cy="4724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REASON</a:t>
              </a:r>
              <a:endParaRPr kumimoji="0" sz="20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393" name="Google Shape;2393;p340"/>
            <p:cNvSpPr/>
            <p:nvPr/>
          </p:nvSpPr>
          <p:spPr>
            <a:xfrm rot="7932623">
              <a:off x="4897401" y="1383760"/>
              <a:ext cx="1582949" cy="1549636"/>
            </a:xfrm>
            <a:prstGeom prst="pie">
              <a:avLst>
                <a:gd name="adj1" fmla="val 20895744"/>
                <a:gd name="adj2" fmla="val 17242060"/>
              </a:avLst>
            </a:prstGeom>
            <a:solidFill>
              <a:schemeClr val="accent2"/>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6400"/>
                <a:buFont typeface="Arial"/>
                <a:buNone/>
                <a:tabLst/>
                <a:defRPr/>
              </a:pPr>
              <a:endParaRPr kumimoji="0" sz="6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394" name="Google Shape;2394;p340"/>
            <p:cNvSpPr/>
            <p:nvPr/>
          </p:nvSpPr>
          <p:spPr>
            <a:xfrm rot="6530755" flipH="1">
              <a:off x="2843007" y="4845068"/>
              <a:ext cx="1582939" cy="1549398"/>
            </a:xfrm>
            <a:prstGeom prst="pie">
              <a:avLst>
                <a:gd name="adj1" fmla="val 20868985"/>
                <a:gd name="adj2" fmla="val 17341695"/>
              </a:avLst>
            </a:prstGeom>
            <a:solidFill>
              <a:schemeClr val="accent2"/>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6400"/>
                <a:buFont typeface="Arial"/>
                <a:buNone/>
                <a:tabLst/>
                <a:defRPr/>
              </a:pPr>
              <a:endParaRPr kumimoji="0" sz="6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395" name="Google Shape;2395;p340"/>
            <p:cNvSpPr txBox="1"/>
            <p:nvPr/>
          </p:nvSpPr>
          <p:spPr>
            <a:xfrm>
              <a:off x="4828475" y="1675634"/>
              <a:ext cx="1720800" cy="4724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900"/>
                <a:buFont typeface="Arial"/>
                <a:buNone/>
                <a:tabLst/>
                <a:defRPr/>
              </a:pPr>
              <a:r>
                <a:rPr kumimoji="0" lang="en-US" sz="19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AUTHORITY</a:t>
              </a:r>
              <a:endParaRPr kumimoji="0" sz="19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396" name="Google Shape;2396;p340"/>
            <p:cNvSpPr txBox="1"/>
            <p:nvPr/>
          </p:nvSpPr>
          <p:spPr>
            <a:xfrm>
              <a:off x="2774076" y="5631648"/>
              <a:ext cx="1720800" cy="4724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EMOTION</a:t>
              </a:r>
              <a:endParaRPr kumimoji="0" sz="20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cxnSp>
          <p:nvCxnSpPr>
            <p:cNvPr id="2397" name="Google Shape;2397;p340"/>
            <p:cNvCxnSpPr>
              <a:stCxn id="2390" idx="0"/>
              <a:endCxn id="2391" idx="2"/>
            </p:cNvCxnSpPr>
            <p:nvPr/>
          </p:nvCxnSpPr>
          <p:spPr>
            <a:xfrm>
              <a:off x="5688876" y="2158579"/>
              <a:ext cx="0" cy="3461100"/>
            </a:xfrm>
            <a:prstGeom prst="straightConnector1">
              <a:avLst/>
            </a:prstGeom>
            <a:noFill/>
            <a:ln w="19050" cap="flat" cmpd="sng">
              <a:solidFill>
                <a:srgbClr val="FF6501"/>
              </a:solidFill>
              <a:prstDash val="solid"/>
              <a:round/>
              <a:headEnd type="none" w="sm" len="sm"/>
              <a:tailEnd type="none" w="sm" len="sm"/>
            </a:ln>
          </p:spPr>
        </p:cxnSp>
        <p:sp>
          <p:nvSpPr>
            <p:cNvPr id="2398" name="Google Shape;2398;p340"/>
            <p:cNvSpPr txBox="1"/>
            <p:nvPr/>
          </p:nvSpPr>
          <p:spPr>
            <a:xfrm>
              <a:off x="4494876" y="3889179"/>
              <a:ext cx="1193999" cy="4724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900"/>
                <a:buFont typeface="Arial"/>
                <a:buNone/>
                <a:tabLst/>
                <a:defRPr/>
              </a:pPr>
              <a:r>
                <a:rPr kumimoji="0" lang="en-US" sz="19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GOALS</a:t>
              </a:r>
              <a:endParaRPr kumimoji="0" sz="19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399" name="Google Shape;2399;p340"/>
            <p:cNvSpPr txBox="1"/>
            <p:nvPr/>
          </p:nvSpPr>
          <p:spPr>
            <a:xfrm>
              <a:off x="5675426" y="3877310"/>
              <a:ext cx="1193999" cy="4724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900"/>
                <a:buFont typeface="Arial"/>
                <a:buNone/>
                <a:tabLst/>
                <a:defRPr/>
              </a:pPr>
              <a:r>
                <a:rPr kumimoji="0" lang="en-US" sz="19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TIMING</a:t>
              </a:r>
              <a:endParaRPr kumimoji="0" sz="19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404"/>
        <p:cNvGrpSpPr/>
        <p:nvPr/>
      </p:nvGrpSpPr>
      <p:grpSpPr>
        <a:xfrm>
          <a:off x="0" y="0"/>
          <a:ext cx="0" cy="0"/>
          <a:chOff x="0" y="0"/>
          <a:chExt cx="0" cy="0"/>
        </a:xfrm>
      </p:grpSpPr>
      <p:sp>
        <p:nvSpPr>
          <p:cNvPr id="2405" name="Google Shape;2405;p341"/>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101</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406" name="Google Shape;2406;p341"/>
          <p:cNvSpPr txBox="1">
            <a:spLocks noGrp="1"/>
          </p:cNvSpPr>
          <p:nvPr>
            <p:ph type="body" idx="1"/>
          </p:nvPr>
        </p:nvSpPr>
        <p:spPr>
          <a:xfrm>
            <a:off x="415600" y="1536634"/>
            <a:ext cx="5333200" cy="4555080"/>
          </a:xfrm>
          <a:prstGeom prst="rect">
            <a:avLst/>
          </a:prstGeom>
          <a:noFill/>
          <a:ln>
            <a:noFill/>
          </a:ln>
        </p:spPr>
        <p:txBody>
          <a:bodyPr spcFirstLastPara="1" wrap="square" lIns="91425" tIns="91425" rIns="91425" bIns="91425" anchor="t" anchorCtr="0">
            <a:normAutofit/>
          </a:bodyPr>
          <a:lstStyle/>
          <a:p>
            <a:pPr marL="342900" lvl="0" indent="-342900" algn="l" rtl="0">
              <a:lnSpc>
                <a:spcPct val="115000"/>
              </a:lnSpc>
              <a:spcBef>
                <a:spcPts val="640"/>
              </a:spcBef>
              <a:spcAft>
                <a:spcPts val="0"/>
              </a:spcAft>
              <a:buClr>
                <a:schemeClr val="dk2"/>
              </a:buClr>
              <a:buSzPts val="2400"/>
              <a:buChar char="●"/>
            </a:pPr>
            <a:r>
              <a:rPr lang="en-US" sz="2400"/>
              <a:t>What matters most to your audience?</a:t>
            </a:r>
            <a:endParaRPr/>
          </a:p>
          <a:p>
            <a:pPr marL="342900" lvl="0" indent="-190500" algn="l" rtl="0">
              <a:lnSpc>
                <a:spcPct val="115000"/>
              </a:lnSpc>
              <a:spcBef>
                <a:spcPts val="640"/>
              </a:spcBef>
              <a:spcAft>
                <a:spcPts val="0"/>
              </a:spcAft>
              <a:buClr>
                <a:schemeClr val="dk2"/>
              </a:buClr>
              <a:buSzPts val="2400"/>
              <a:buNone/>
            </a:pPr>
            <a:endParaRPr sz="2400"/>
          </a:p>
          <a:p>
            <a:pPr marL="342900" lvl="0" indent="-342900" algn="l" rtl="0">
              <a:lnSpc>
                <a:spcPct val="115000"/>
              </a:lnSpc>
              <a:spcBef>
                <a:spcPts val="640"/>
              </a:spcBef>
              <a:spcAft>
                <a:spcPts val="0"/>
              </a:spcAft>
              <a:buClr>
                <a:schemeClr val="dk2"/>
              </a:buClr>
              <a:buSzPts val="2400"/>
              <a:buChar char="●"/>
            </a:pPr>
            <a:r>
              <a:rPr lang="en-US" sz="2400"/>
              <a:t>What key objectives do they most focus on achieving?</a:t>
            </a:r>
            <a:endParaRPr/>
          </a:p>
          <a:p>
            <a:pPr marL="342900" lvl="0" indent="-190500" algn="l" rtl="0">
              <a:lnSpc>
                <a:spcPct val="115000"/>
              </a:lnSpc>
              <a:spcBef>
                <a:spcPts val="640"/>
              </a:spcBef>
              <a:spcAft>
                <a:spcPts val="0"/>
              </a:spcAft>
              <a:buClr>
                <a:schemeClr val="dk2"/>
              </a:buClr>
              <a:buSzPts val="2400"/>
              <a:buNone/>
            </a:pPr>
            <a:endParaRPr sz="2400"/>
          </a:p>
          <a:p>
            <a:pPr marL="342900" lvl="0" indent="-342900" algn="l" rtl="0">
              <a:lnSpc>
                <a:spcPct val="115000"/>
              </a:lnSpc>
              <a:spcBef>
                <a:spcPts val="640"/>
              </a:spcBef>
              <a:spcAft>
                <a:spcPts val="0"/>
              </a:spcAft>
              <a:buClr>
                <a:schemeClr val="dk2"/>
              </a:buClr>
              <a:buSzPts val="2400"/>
              <a:buChar char="●"/>
            </a:pPr>
            <a:r>
              <a:rPr lang="en-US" sz="2400"/>
              <a:t>What metrics inform their decision-making strategy?</a:t>
            </a:r>
            <a:endParaRPr/>
          </a:p>
          <a:p>
            <a:pPr marL="342900" lvl="0" indent="-215900" algn="l" rtl="0">
              <a:lnSpc>
                <a:spcPct val="115000"/>
              </a:lnSpc>
              <a:spcBef>
                <a:spcPts val="640"/>
              </a:spcBef>
              <a:spcAft>
                <a:spcPts val="0"/>
              </a:spcAft>
              <a:buSzPts val="2000"/>
              <a:buNone/>
            </a:pPr>
            <a:endParaRPr b="1"/>
          </a:p>
          <a:p>
            <a:pPr marL="548640" lvl="0" indent="-254000" algn="l" rtl="0">
              <a:lnSpc>
                <a:spcPct val="115000"/>
              </a:lnSpc>
              <a:spcBef>
                <a:spcPts val="0"/>
              </a:spcBef>
              <a:spcAft>
                <a:spcPts val="0"/>
              </a:spcAft>
              <a:buSzPts val="2000"/>
              <a:buNone/>
            </a:pPr>
            <a:endParaRPr/>
          </a:p>
        </p:txBody>
      </p:sp>
      <p:sp>
        <p:nvSpPr>
          <p:cNvPr id="2407" name="Google Shape;2407;p341"/>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Goals and priorities</a:t>
            </a:r>
            <a:endParaRPr/>
          </a:p>
        </p:txBody>
      </p:sp>
      <p:grpSp>
        <p:nvGrpSpPr>
          <p:cNvPr id="2408" name="Google Shape;2408;p341"/>
          <p:cNvGrpSpPr/>
          <p:nvPr/>
        </p:nvGrpSpPr>
        <p:grpSpPr>
          <a:xfrm>
            <a:off x="7187808" y="1698400"/>
            <a:ext cx="4108800" cy="3461200"/>
            <a:chOff x="6935584" y="1949029"/>
            <a:chExt cx="4108800" cy="3461200"/>
          </a:xfrm>
        </p:grpSpPr>
        <p:sp>
          <p:nvSpPr>
            <p:cNvPr id="2409" name="Google Shape;2409;p341"/>
            <p:cNvSpPr/>
            <p:nvPr/>
          </p:nvSpPr>
          <p:spPr>
            <a:xfrm>
              <a:off x="8989984" y="1949029"/>
              <a:ext cx="2054400" cy="3461200"/>
            </a:xfrm>
            <a:prstGeom prst="rtTriangle">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410" name="Google Shape;2410;p341"/>
            <p:cNvSpPr/>
            <p:nvPr/>
          </p:nvSpPr>
          <p:spPr>
            <a:xfrm flipH="1">
              <a:off x="6935584" y="1949029"/>
              <a:ext cx="2054400" cy="3461200"/>
            </a:xfrm>
            <a:prstGeom prst="rtTriangle">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FF350F"/>
                </a:solidFill>
                <a:effectLst/>
                <a:uLnTx/>
                <a:uFillTx/>
                <a:latin typeface="Century Gothic"/>
                <a:ea typeface="Century Gothic"/>
                <a:cs typeface="Century Gothic"/>
                <a:sym typeface="Century Gothic"/>
              </a:endParaRPr>
            </a:p>
          </p:txBody>
        </p:sp>
        <p:sp>
          <p:nvSpPr>
            <p:cNvPr id="2411" name="Google Shape;2411;p341"/>
            <p:cNvSpPr txBox="1"/>
            <p:nvPr/>
          </p:nvSpPr>
          <p:spPr>
            <a:xfrm>
              <a:off x="7742793" y="3723355"/>
              <a:ext cx="1409600" cy="4724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133"/>
                <a:buFont typeface="Arial"/>
                <a:buNone/>
                <a:tabLst/>
                <a:defRPr/>
              </a:pPr>
              <a:r>
                <a:rPr kumimoji="0" lang="en-US" sz="2133" b="1" i="0" u="none" strike="noStrike" kern="0" cap="none" spc="0" normalizeH="0" baseline="0" noProof="0">
                  <a:ln>
                    <a:noFill/>
                  </a:ln>
                  <a:solidFill>
                    <a:srgbClr val="FFFFFF"/>
                  </a:solidFill>
                  <a:effectLst/>
                  <a:uLnTx/>
                  <a:uFillTx/>
                  <a:latin typeface="Century Gothic"/>
                  <a:ea typeface="Century Gothic"/>
                  <a:cs typeface="Century Gothic"/>
                  <a:sym typeface="Century Gothic"/>
                </a:rPr>
                <a:t>GOALS</a:t>
              </a:r>
              <a:endParaRPr kumimoji="0" sz="2133" b="1"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17" name="Google Shape;2417;p342"/>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102</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418" name="Google Shape;2418;p342"/>
          <p:cNvSpPr txBox="1">
            <a:spLocks noGrp="1"/>
          </p:cNvSpPr>
          <p:nvPr>
            <p:ph type="body" idx="1"/>
          </p:nvPr>
        </p:nvSpPr>
        <p:spPr>
          <a:xfrm>
            <a:off x="415600" y="1536634"/>
            <a:ext cx="5333200" cy="4555080"/>
          </a:xfrm>
          <a:prstGeom prst="rect">
            <a:avLst/>
          </a:prstGeom>
          <a:noFill/>
          <a:ln>
            <a:noFill/>
          </a:ln>
        </p:spPr>
        <p:txBody>
          <a:bodyPr spcFirstLastPara="1" wrap="square" lIns="91425" tIns="91425" rIns="91425" bIns="91425" anchor="t" anchorCtr="0">
            <a:normAutofit/>
          </a:bodyPr>
          <a:lstStyle/>
          <a:p>
            <a:pPr marL="342900" lvl="0" indent="-342900" algn="l" rtl="0">
              <a:lnSpc>
                <a:spcPct val="115000"/>
              </a:lnSpc>
              <a:spcBef>
                <a:spcPts val="640"/>
              </a:spcBef>
              <a:spcAft>
                <a:spcPts val="0"/>
              </a:spcAft>
              <a:buClr>
                <a:schemeClr val="dk2"/>
              </a:buClr>
              <a:buSzPts val="2400"/>
              <a:buChar char="●"/>
            </a:pPr>
            <a:r>
              <a:rPr lang="en-US" sz="2400"/>
              <a:t>What are the most pressing concerns for your audience right now?</a:t>
            </a:r>
            <a:endParaRPr/>
          </a:p>
          <a:p>
            <a:pPr marL="342900" lvl="0" indent="-190500" algn="l" rtl="0">
              <a:lnSpc>
                <a:spcPct val="115000"/>
              </a:lnSpc>
              <a:spcBef>
                <a:spcPts val="640"/>
              </a:spcBef>
              <a:spcAft>
                <a:spcPts val="0"/>
              </a:spcAft>
              <a:buClr>
                <a:schemeClr val="dk2"/>
              </a:buClr>
              <a:buSzPts val="2400"/>
              <a:buNone/>
            </a:pPr>
            <a:endParaRPr sz="2400"/>
          </a:p>
          <a:p>
            <a:pPr marL="342900" lvl="0" indent="-342900" algn="l" rtl="0">
              <a:lnSpc>
                <a:spcPct val="115000"/>
              </a:lnSpc>
              <a:spcBef>
                <a:spcPts val="640"/>
              </a:spcBef>
              <a:spcAft>
                <a:spcPts val="0"/>
              </a:spcAft>
              <a:buClr>
                <a:schemeClr val="dk2"/>
              </a:buClr>
              <a:buSzPts val="2400"/>
              <a:buChar char="●"/>
            </a:pPr>
            <a:r>
              <a:rPr lang="en-US" sz="2400"/>
              <a:t>Is your insight best acted on in the short-term or the long-term?</a:t>
            </a:r>
            <a:endParaRPr/>
          </a:p>
          <a:p>
            <a:pPr marL="342900" lvl="0" indent="-190500" algn="l" rtl="0">
              <a:lnSpc>
                <a:spcPct val="115000"/>
              </a:lnSpc>
              <a:spcBef>
                <a:spcPts val="640"/>
              </a:spcBef>
              <a:spcAft>
                <a:spcPts val="0"/>
              </a:spcAft>
              <a:buClr>
                <a:schemeClr val="dk2"/>
              </a:buClr>
              <a:buSzPts val="2400"/>
              <a:buNone/>
            </a:pPr>
            <a:endParaRPr sz="2400"/>
          </a:p>
          <a:p>
            <a:pPr marL="342900" lvl="0" indent="-342900" algn="l" rtl="0">
              <a:lnSpc>
                <a:spcPct val="115000"/>
              </a:lnSpc>
              <a:spcBef>
                <a:spcPts val="640"/>
              </a:spcBef>
              <a:spcAft>
                <a:spcPts val="0"/>
              </a:spcAft>
              <a:buClr>
                <a:schemeClr val="dk2"/>
              </a:buClr>
              <a:buSzPts val="2400"/>
              <a:buChar char="●"/>
            </a:pPr>
            <a:r>
              <a:rPr lang="en-US" sz="2400"/>
              <a:t>Is interest in your insight high? Will it be higher later?</a:t>
            </a:r>
            <a:endParaRPr/>
          </a:p>
          <a:p>
            <a:pPr marL="342900" lvl="0" indent="-190500" algn="l" rtl="0">
              <a:lnSpc>
                <a:spcPct val="115000"/>
              </a:lnSpc>
              <a:spcBef>
                <a:spcPts val="640"/>
              </a:spcBef>
              <a:spcAft>
                <a:spcPts val="0"/>
              </a:spcAft>
              <a:buClr>
                <a:schemeClr val="dk2"/>
              </a:buClr>
              <a:buSzPts val="2400"/>
              <a:buNone/>
            </a:pPr>
            <a:endParaRPr sz="2400" b="1"/>
          </a:p>
        </p:txBody>
      </p:sp>
      <p:sp>
        <p:nvSpPr>
          <p:cNvPr id="2419" name="Google Shape;2419;p342"/>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Opportune timing</a:t>
            </a:r>
            <a:endParaRPr/>
          </a:p>
        </p:txBody>
      </p:sp>
      <p:grpSp>
        <p:nvGrpSpPr>
          <p:cNvPr id="2420" name="Google Shape;2420;p342"/>
          <p:cNvGrpSpPr/>
          <p:nvPr/>
        </p:nvGrpSpPr>
        <p:grpSpPr>
          <a:xfrm>
            <a:off x="7187808" y="1698400"/>
            <a:ext cx="4108800" cy="3461200"/>
            <a:chOff x="6935584" y="1949029"/>
            <a:chExt cx="4108800" cy="3461200"/>
          </a:xfrm>
        </p:grpSpPr>
        <p:sp>
          <p:nvSpPr>
            <p:cNvPr id="2421" name="Google Shape;2421;p342"/>
            <p:cNvSpPr/>
            <p:nvPr/>
          </p:nvSpPr>
          <p:spPr>
            <a:xfrm>
              <a:off x="8989984" y="1949029"/>
              <a:ext cx="2054400" cy="3461200"/>
            </a:xfrm>
            <a:prstGeom prst="rtTriangle">
              <a:avLst/>
            </a:prstGeom>
            <a:solidFill>
              <a:schemeClr val="accent1"/>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6400"/>
                <a:buFont typeface="Arial"/>
                <a:buNone/>
                <a:tabLst/>
                <a:defRPr/>
              </a:pPr>
              <a:endParaRPr kumimoji="0" sz="6400" b="0" i="0" u="none" strike="noStrike" kern="0" cap="none" spc="0" normalizeH="0" baseline="0" noProof="0">
                <a:ln>
                  <a:noFill/>
                </a:ln>
                <a:solidFill>
                  <a:srgbClr val="FFFFFF"/>
                </a:solidFill>
                <a:effectLst/>
                <a:uLnTx/>
                <a:uFillTx/>
                <a:latin typeface="Lato"/>
                <a:ea typeface="Lato"/>
                <a:cs typeface="Lato"/>
                <a:sym typeface="Lato"/>
              </a:endParaRPr>
            </a:p>
          </p:txBody>
        </p:sp>
        <p:sp>
          <p:nvSpPr>
            <p:cNvPr id="2422" name="Google Shape;2422;p342"/>
            <p:cNvSpPr/>
            <p:nvPr/>
          </p:nvSpPr>
          <p:spPr>
            <a:xfrm flipH="1">
              <a:off x="6935584" y="1949029"/>
              <a:ext cx="2054400" cy="3461200"/>
            </a:xfrm>
            <a:prstGeom prst="rtTriangle">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423" name="Google Shape;2423;p342"/>
            <p:cNvSpPr txBox="1"/>
            <p:nvPr/>
          </p:nvSpPr>
          <p:spPr>
            <a:xfrm>
              <a:off x="8883193" y="3738988"/>
              <a:ext cx="1409600" cy="4724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133"/>
                <a:buFont typeface="Arial"/>
                <a:buNone/>
                <a:tabLst/>
                <a:defRPr/>
              </a:pPr>
              <a:r>
                <a:rPr kumimoji="0" lang="en-US" sz="2133" b="1" i="0" u="none" strike="noStrike" kern="0" cap="none" spc="0" normalizeH="0" baseline="0" noProof="0">
                  <a:ln>
                    <a:noFill/>
                  </a:ln>
                  <a:solidFill>
                    <a:srgbClr val="FFFFFF"/>
                  </a:solidFill>
                  <a:effectLst/>
                  <a:uLnTx/>
                  <a:uFillTx/>
                  <a:latin typeface="Century Gothic"/>
                  <a:ea typeface="Century Gothic"/>
                  <a:cs typeface="Century Gothic"/>
                  <a:sym typeface="Century Gothic"/>
                </a:rPr>
                <a:t>TIMING</a:t>
              </a:r>
              <a:endParaRPr kumimoji="0" sz="2133" b="1"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2429" name="Google Shape;2429;p343"/>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103</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430" name="Google Shape;2430;p343"/>
          <p:cNvSpPr txBox="1">
            <a:spLocks noGrp="1"/>
          </p:cNvSpPr>
          <p:nvPr>
            <p:ph type="body" idx="1"/>
          </p:nvPr>
        </p:nvSpPr>
        <p:spPr>
          <a:xfrm>
            <a:off x="415600" y="1536634"/>
            <a:ext cx="5333200" cy="4555080"/>
          </a:xfrm>
          <a:prstGeom prst="rect">
            <a:avLst/>
          </a:prstGeom>
          <a:noFill/>
          <a:ln>
            <a:noFill/>
          </a:ln>
        </p:spPr>
        <p:txBody>
          <a:bodyPr spcFirstLastPara="1" wrap="square" lIns="91425" tIns="91425" rIns="91425" bIns="91425" anchor="t" anchorCtr="0">
            <a:noAutofit/>
          </a:bodyPr>
          <a:lstStyle/>
          <a:p>
            <a:pPr marL="342900" lvl="0" indent="-342900" algn="l" rtl="0">
              <a:lnSpc>
                <a:spcPct val="115000"/>
              </a:lnSpc>
              <a:spcBef>
                <a:spcPts val="640"/>
              </a:spcBef>
              <a:spcAft>
                <a:spcPts val="0"/>
              </a:spcAft>
              <a:buClr>
                <a:schemeClr val="dk2"/>
              </a:buClr>
              <a:buSzPts val="2400"/>
              <a:buChar char="●"/>
            </a:pPr>
            <a:r>
              <a:rPr lang="en-US" sz="2400"/>
              <a:t>What domain knowledge and expertise does your audience have?</a:t>
            </a:r>
            <a:endParaRPr/>
          </a:p>
          <a:p>
            <a:pPr marL="342900" lvl="0" indent="-190500" algn="l" rtl="0">
              <a:lnSpc>
                <a:spcPct val="115000"/>
              </a:lnSpc>
              <a:spcBef>
                <a:spcPts val="640"/>
              </a:spcBef>
              <a:spcAft>
                <a:spcPts val="0"/>
              </a:spcAft>
              <a:buClr>
                <a:schemeClr val="dk2"/>
              </a:buClr>
              <a:buSzPts val="2400"/>
              <a:buNone/>
            </a:pPr>
            <a:endParaRPr sz="2400"/>
          </a:p>
          <a:p>
            <a:pPr marL="342900" lvl="0" indent="-342900" algn="l" rtl="0">
              <a:lnSpc>
                <a:spcPct val="115000"/>
              </a:lnSpc>
              <a:spcBef>
                <a:spcPts val="640"/>
              </a:spcBef>
              <a:spcAft>
                <a:spcPts val="0"/>
              </a:spcAft>
              <a:buClr>
                <a:schemeClr val="dk2"/>
              </a:buClr>
              <a:buSzPts val="2400"/>
              <a:buChar char="●"/>
            </a:pPr>
            <a:r>
              <a:rPr lang="en-US" sz="2400"/>
              <a:t>How would you rate their data literacy and comfort with stats jargon?</a:t>
            </a:r>
            <a:endParaRPr/>
          </a:p>
          <a:p>
            <a:pPr marL="342900" lvl="0" indent="-190500" algn="l" rtl="0">
              <a:lnSpc>
                <a:spcPct val="115000"/>
              </a:lnSpc>
              <a:spcBef>
                <a:spcPts val="640"/>
              </a:spcBef>
              <a:spcAft>
                <a:spcPts val="0"/>
              </a:spcAft>
              <a:buClr>
                <a:schemeClr val="dk2"/>
              </a:buClr>
              <a:buSzPts val="2400"/>
              <a:buNone/>
            </a:pPr>
            <a:endParaRPr sz="2400"/>
          </a:p>
          <a:p>
            <a:pPr marL="342900" lvl="0" indent="-342900" algn="l" rtl="0">
              <a:lnSpc>
                <a:spcPct val="115000"/>
              </a:lnSpc>
              <a:spcBef>
                <a:spcPts val="640"/>
              </a:spcBef>
              <a:spcAft>
                <a:spcPts val="0"/>
              </a:spcAft>
              <a:buClr>
                <a:schemeClr val="dk2"/>
              </a:buClr>
              <a:buSzPts val="2400"/>
              <a:buChar char="●"/>
            </a:pPr>
            <a:r>
              <a:rPr lang="en-US" sz="2400"/>
              <a:t>What kind of background will you need to provide?</a:t>
            </a:r>
            <a:endParaRPr/>
          </a:p>
        </p:txBody>
      </p:sp>
      <p:sp>
        <p:nvSpPr>
          <p:cNvPr id="2431" name="Google Shape;2431;p343"/>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Familiarity / reasoning</a:t>
            </a:r>
            <a:endParaRPr/>
          </a:p>
        </p:txBody>
      </p:sp>
      <p:grpSp>
        <p:nvGrpSpPr>
          <p:cNvPr id="2432" name="Google Shape;2432;p343"/>
          <p:cNvGrpSpPr/>
          <p:nvPr/>
        </p:nvGrpSpPr>
        <p:grpSpPr>
          <a:xfrm>
            <a:off x="6820650" y="1708878"/>
            <a:ext cx="5053770" cy="4412015"/>
            <a:chOff x="6935584" y="1949029"/>
            <a:chExt cx="5053770" cy="4412015"/>
          </a:xfrm>
        </p:grpSpPr>
        <p:sp>
          <p:nvSpPr>
            <p:cNvPr id="2433" name="Google Shape;2433;p343"/>
            <p:cNvSpPr/>
            <p:nvPr/>
          </p:nvSpPr>
          <p:spPr>
            <a:xfrm rot="-6530755">
              <a:off x="10263812" y="4641624"/>
              <a:ext cx="1534251" cy="1501741"/>
            </a:xfrm>
            <a:prstGeom prst="pie">
              <a:avLst>
                <a:gd name="adj1" fmla="val 20892295"/>
                <a:gd name="adj2" fmla="val 17251217"/>
              </a:avLst>
            </a:prstGeom>
            <a:solidFill>
              <a:schemeClr val="accent1"/>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6400"/>
                <a:buFont typeface="Arial"/>
                <a:buNone/>
                <a:tabLst/>
                <a:defRPr/>
              </a:pPr>
              <a:endParaRPr kumimoji="0" sz="6400" b="0" i="0" u="none" strike="noStrike" kern="0" cap="none" spc="0" normalizeH="0" baseline="0" noProof="0">
                <a:ln>
                  <a:noFill/>
                </a:ln>
                <a:solidFill>
                  <a:srgbClr val="FFFFFF"/>
                </a:solidFill>
                <a:effectLst/>
                <a:uLnTx/>
                <a:uFillTx/>
                <a:latin typeface="Lato"/>
                <a:ea typeface="Lato"/>
                <a:cs typeface="Lato"/>
                <a:sym typeface="Lato"/>
              </a:endParaRPr>
            </a:p>
          </p:txBody>
        </p:sp>
        <p:grpSp>
          <p:nvGrpSpPr>
            <p:cNvPr id="2434" name="Google Shape;2434;p343"/>
            <p:cNvGrpSpPr/>
            <p:nvPr/>
          </p:nvGrpSpPr>
          <p:grpSpPr>
            <a:xfrm>
              <a:off x="6935584" y="1949029"/>
              <a:ext cx="4955749" cy="3933588"/>
              <a:chOff x="6935584" y="1949029"/>
              <a:chExt cx="4955749" cy="3933588"/>
            </a:xfrm>
          </p:grpSpPr>
          <p:sp>
            <p:nvSpPr>
              <p:cNvPr id="2435" name="Google Shape;2435;p343"/>
              <p:cNvSpPr/>
              <p:nvPr/>
            </p:nvSpPr>
            <p:spPr>
              <a:xfrm>
                <a:off x="8989984" y="1949029"/>
                <a:ext cx="2054400" cy="3461200"/>
              </a:xfrm>
              <a:prstGeom prst="rtTriangle">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436" name="Google Shape;2436;p343"/>
              <p:cNvSpPr/>
              <p:nvPr/>
            </p:nvSpPr>
            <p:spPr>
              <a:xfrm flipH="1">
                <a:off x="6935584" y="1949029"/>
                <a:ext cx="2054400" cy="3461200"/>
              </a:xfrm>
              <a:prstGeom prst="rtTriangle">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437" name="Google Shape;2437;p343"/>
              <p:cNvSpPr txBox="1"/>
              <p:nvPr/>
            </p:nvSpPr>
            <p:spPr>
              <a:xfrm>
                <a:off x="10170533" y="5410217"/>
                <a:ext cx="1720800" cy="4724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1" i="0" u="none" strike="noStrike" kern="0" cap="none" spc="0" normalizeH="0" baseline="0" noProof="0">
                    <a:ln>
                      <a:noFill/>
                    </a:ln>
                    <a:solidFill>
                      <a:srgbClr val="FFFFFF"/>
                    </a:solidFill>
                    <a:effectLst/>
                    <a:uLnTx/>
                    <a:uFillTx/>
                    <a:latin typeface="Century Gothic"/>
                    <a:ea typeface="Century Gothic"/>
                    <a:cs typeface="Century Gothic"/>
                    <a:sym typeface="Century Gothic"/>
                  </a:rPr>
                  <a:t>REASON</a:t>
                </a:r>
                <a:endParaRPr kumimoji="0" sz="2000" b="1"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grpSp>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442"/>
        <p:cNvGrpSpPr/>
        <p:nvPr/>
      </p:nvGrpSpPr>
      <p:grpSpPr>
        <a:xfrm>
          <a:off x="0" y="0"/>
          <a:ext cx="0" cy="0"/>
          <a:chOff x="0" y="0"/>
          <a:chExt cx="0" cy="0"/>
        </a:xfrm>
      </p:grpSpPr>
      <p:sp>
        <p:nvSpPr>
          <p:cNvPr id="2443" name="Google Shape;2443;p344"/>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104</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444" name="Google Shape;2444;p344"/>
          <p:cNvSpPr txBox="1">
            <a:spLocks noGrp="1"/>
          </p:cNvSpPr>
          <p:nvPr>
            <p:ph type="body" idx="1"/>
          </p:nvPr>
        </p:nvSpPr>
        <p:spPr>
          <a:xfrm>
            <a:off x="415600" y="1536634"/>
            <a:ext cx="5333200" cy="4555080"/>
          </a:xfrm>
          <a:prstGeom prst="rect">
            <a:avLst/>
          </a:prstGeom>
          <a:noFill/>
          <a:ln>
            <a:noFill/>
          </a:ln>
        </p:spPr>
        <p:txBody>
          <a:bodyPr spcFirstLastPara="1" wrap="square" lIns="91425" tIns="91425" rIns="91425" bIns="91425" anchor="t" anchorCtr="0">
            <a:normAutofit/>
          </a:bodyPr>
          <a:lstStyle/>
          <a:p>
            <a:pPr marL="342900" lvl="0" indent="-342900" algn="l" rtl="0">
              <a:lnSpc>
                <a:spcPct val="115000"/>
              </a:lnSpc>
              <a:spcBef>
                <a:spcPts val="640"/>
              </a:spcBef>
              <a:spcAft>
                <a:spcPts val="0"/>
              </a:spcAft>
              <a:buClr>
                <a:schemeClr val="dk2"/>
              </a:buClr>
              <a:buSzPts val="2400"/>
              <a:buChar char="●"/>
            </a:pPr>
            <a:r>
              <a:rPr lang="en-US" sz="2400"/>
              <a:t>What relevant preexisting assumptions and attitudes does your audience have?</a:t>
            </a:r>
            <a:endParaRPr/>
          </a:p>
          <a:p>
            <a:pPr marL="342900" lvl="0" indent="-190500" algn="l" rtl="0">
              <a:lnSpc>
                <a:spcPct val="115000"/>
              </a:lnSpc>
              <a:spcBef>
                <a:spcPts val="640"/>
              </a:spcBef>
              <a:spcAft>
                <a:spcPts val="0"/>
              </a:spcAft>
              <a:buClr>
                <a:schemeClr val="dk2"/>
              </a:buClr>
              <a:buSzPts val="2400"/>
              <a:buNone/>
            </a:pPr>
            <a:endParaRPr sz="2400"/>
          </a:p>
          <a:p>
            <a:pPr marL="342900" lvl="0" indent="-342900" algn="l" rtl="0">
              <a:lnSpc>
                <a:spcPct val="115000"/>
              </a:lnSpc>
              <a:spcBef>
                <a:spcPts val="640"/>
              </a:spcBef>
              <a:spcAft>
                <a:spcPts val="0"/>
              </a:spcAft>
              <a:buClr>
                <a:schemeClr val="dk2"/>
              </a:buClr>
              <a:buSzPts val="2400"/>
              <a:buChar char="●"/>
            </a:pPr>
            <a:r>
              <a:rPr lang="en-US" sz="2400"/>
              <a:t>What data format does your audience like most?</a:t>
            </a:r>
            <a:endParaRPr/>
          </a:p>
          <a:p>
            <a:pPr marL="342900" lvl="0" indent="-190500" algn="l" rtl="0">
              <a:lnSpc>
                <a:spcPct val="115000"/>
              </a:lnSpc>
              <a:spcBef>
                <a:spcPts val="640"/>
              </a:spcBef>
              <a:spcAft>
                <a:spcPts val="0"/>
              </a:spcAft>
              <a:buClr>
                <a:schemeClr val="dk2"/>
              </a:buClr>
              <a:buSzPts val="2400"/>
              <a:buNone/>
            </a:pPr>
            <a:endParaRPr sz="2400"/>
          </a:p>
          <a:p>
            <a:pPr marL="342900" lvl="0" indent="-342900" algn="l" rtl="0">
              <a:lnSpc>
                <a:spcPct val="115000"/>
              </a:lnSpc>
              <a:spcBef>
                <a:spcPts val="640"/>
              </a:spcBef>
              <a:spcAft>
                <a:spcPts val="0"/>
              </a:spcAft>
              <a:buClr>
                <a:schemeClr val="dk2"/>
              </a:buClr>
              <a:buSzPts val="2400"/>
              <a:buChar char="●"/>
            </a:pPr>
            <a:r>
              <a:rPr lang="en-US" sz="2400"/>
              <a:t>What values and myths will you need to be prepared for?</a:t>
            </a:r>
            <a:endParaRPr/>
          </a:p>
          <a:p>
            <a:pPr marL="228600" lvl="0" indent="-76200" algn="l" rtl="0">
              <a:lnSpc>
                <a:spcPct val="115000"/>
              </a:lnSpc>
              <a:spcBef>
                <a:spcPts val="640"/>
              </a:spcBef>
              <a:spcAft>
                <a:spcPts val="0"/>
              </a:spcAft>
              <a:buClr>
                <a:schemeClr val="dk2"/>
              </a:buClr>
              <a:buSzPts val="2400"/>
              <a:buNone/>
            </a:pPr>
            <a:endParaRPr sz="2400" b="1"/>
          </a:p>
        </p:txBody>
      </p:sp>
      <p:sp>
        <p:nvSpPr>
          <p:cNvPr id="2445" name="Google Shape;2445;p344"/>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Beliefs and preferences</a:t>
            </a:r>
            <a:endParaRPr/>
          </a:p>
        </p:txBody>
      </p:sp>
      <p:grpSp>
        <p:nvGrpSpPr>
          <p:cNvPr id="2446" name="Google Shape;2446;p344"/>
          <p:cNvGrpSpPr/>
          <p:nvPr/>
        </p:nvGrpSpPr>
        <p:grpSpPr>
          <a:xfrm>
            <a:off x="6359935" y="1701730"/>
            <a:ext cx="5061751" cy="4426312"/>
            <a:chOff x="5982633" y="1949029"/>
            <a:chExt cx="5061751" cy="4426312"/>
          </a:xfrm>
        </p:grpSpPr>
        <p:sp>
          <p:nvSpPr>
            <p:cNvPr id="2447" name="Google Shape;2447;p344"/>
            <p:cNvSpPr/>
            <p:nvPr/>
          </p:nvSpPr>
          <p:spPr>
            <a:xfrm>
              <a:off x="8989984" y="1949029"/>
              <a:ext cx="2054400" cy="3461200"/>
            </a:xfrm>
            <a:prstGeom prst="rtTriangle">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448" name="Google Shape;2448;p344"/>
            <p:cNvSpPr/>
            <p:nvPr/>
          </p:nvSpPr>
          <p:spPr>
            <a:xfrm flipH="1">
              <a:off x="6935584" y="1949029"/>
              <a:ext cx="2054400" cy="3461200"/>
            </a:xfrm>
            <a:prstGeom prst="rtTriangle">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449" name="Google Shape;2449;p344"/>
            <p:cNvSpPr/>
            <p:nvPr/>
          </p:nvSpPr>
          <p:spPr>
            <a:xfrm rot="6530755" flipH="1">
              <a:off x="6173924" y="4655921"/>
              <a:ext cx="1534251" cy="1501741"/>
            </a:xfrm>
            <a:prstGeom prst="pie">
              <a:avLst>
                <a:gd name="adj1" fmla="val 20873555"/>
                <a:gd name="adj2" fmla="val 17322831"/>
              </a:avLst>
            </a:prstGeom>
            <a:solidFill>
              <a:schemeClr val="accent1"/>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6400"/>
                <a:buFont typeface="Arial"/>
                <a:buNone/>
                <a:tabLst/>
                <a:defRPr/>
              </a:pPr>
              <a:endParaRPr kumimoji="0" sz="6400" b="0" i="0" u="none" strike="noStrike" kern="0" cap="none" spc="0" normalizeH="0" baseline="0" noProof="0">
                <a:ln>
                  <a:noFill/>
                </a:ln>
                <a:solidFill>
                  <a:srgbClr val="FFFFFF"/>
                </a:solidFill>
                <a:effectLst/>
                <a:uLnTx/>
                <a:uFillTx/>
                <a:latin typeface="Lato"/>
                <a:ea typeface="Lato"/>
                <a:cs typeface="Lato"/>
                <a:sym typeface="Lato"/>
              </a:endParaRPr>
            </a:p>
          </p:txBody>
        </p:sp>
        <p:sp>
          <p:nvSpPr>
            <p:cNvPr id="2450" name="Google Shape;2450;p344"/>
            <p:cNvSpPr txBox="1"/>
            <p:nvPr/>
          </p:nvSpPr>
          <p:spPr>
            <a:xfrm>
              <a:off x="6065900" y="5410217"/>
              <a:ext cx="1720800" cy="4724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1" i="0" u="none" strike="noStrike" kern="0" cap="none" spc="0" normalizeH="0" baseline="0" noProof="0">
                  <a:ln>
                    <a:noFill/>
                  </a:ln>
                  <a:solidFill>
                    <a:srgbClr val="FFFFFF"/>
                  </a:solidFill>
                  <a:effectLst/>
                  <a:uLnTx/>
                  <a:uFillTx/>
                  <a:latin typeface="Century Gothic"/>
                  <a:ea typeface="Century Gothic"/>
                  <a:cs typeface="Century Gothic"/>
                  <a:sym typeface="Century Gothic"/>
                </a:rPr>
                <a:t>EMOTION</a:t>
              </a:r>
              <a:endParaRPr kumimoji="0" sz="2000" b="1"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455"/>
        <p:cNvGrpSpPr/>
        <p:nvPr/>
      </p:nvGrpSpPr>
      <p:grpSpPr>
        <a:xfrm>
          <a:off x="0" y="0"/>
          <a:ext cx="0" cy="0"/>
          <a:chOff x="0" y="0"/>
          <a:chExt cx="0" cy="0"/>
        </a:xfrm>
      </p:grpSpPr>
      <p:sp>
        <p:nvSpPr>
          <p:cNvPr id="2456" name="Google Shape;2456;p345"/>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105</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457" name="Google Shape;2457;p345"/>
          <p:cNvSpPr txBox="1">
            <a:spLocks noGrp="1"/>
          </p:cNvSpPr>
          <p:nvPr>
            <p:ph type="body" idx="1"/>
          </p:nvPr>
        </p:nvSpPr>
        <p:spPr>
          <a:xfrm>
            <a:off x="415600" y="1536634"/>
            <a:ext cx="5333200" cy="4555080"/>
          </a:xfrm>
          <a:prstGeom prst="rect">
            <a:avLst/>
          </a:prstGeom>
          <a:noFill/>
          <a:ln>
            <a:noFill/>
          </a:ln>
        </p:spPr>
        <p:txBody>
          <a:bodyPr spcFirstLastPara="1" wrap="square" lIns="91425" tIns="91425" rIns="91425" bIns="91425" anchor="t" anchorCtr="0">
            <a:noAutofit/>
          </a:bodyPr>
          <a:lstStyle/>
          <a:p>
            <a:pPr marL="342900" lvl="0" indent="-342900" algn="l" rtl="0">
              <a:lnSpc>
                <a:spcPct val="115000"/>
              </a:lnSpc>
              <a:spcBef>
                <a:spcPts val="640"/>
              </a:spcBef>
              <a:spcAft>
                <a:spcPts val="0"/>
              </a:spcAft>
              <a:buClr>
                <a:schemeClr val="dk2"/>
              </a:buClr>
              <a:buSzPts val="2000"/>
              <a:buChar char="●"/>
            </a:pPr>
            <a:r>
              <a:rPr lang="en-US" sz="2400"/>
              <a:t>Is there a hierarchy to your audience that you must consider?</a:t>
            </a:r>
            <a:br>
              <a:rPr lang="en-US" sz="2400"/>
            </a:br>
            <a:endParaRPr sz="2400"/>
          </a:p>
          <a:p>
            <a:pPr marL="342900" lvl="0" indent="-342900" algn="l" rtl="0">
              <a:lnSpc>
                <a:spcPct val="115000"/>
              </a:lnSpc>
              <a:spcBef>
                <a:spcPts val="0"/>
              </a:spcBef>
              <a:spcAft>
                <a:spcPts val="0"/>
              </a:spcAft>
              <a:buClr>
                <a:schemeClr val="dk2"/>
              </a:buClr>
              <a:buSzPts val="2000"/>
              <a:buChar char="●"/>
            </a:pPr>
            <a:r>
              <a:rPr lang="en-US" sz="2400"/>
              <a:t>Whose say-so does your audience expect is most important?</a:t>
            </a:r>
            <a:endParaRPr/>
          </a:p>
          <a:p>
            <a:pPr marL="342900" lvl="0" indent="-215900" algn="l" rtl="0">
              <a:lnSpc>
                <a:spcPct val="115000"/>
              </a:lnSpc>
              <a:spcBef>
                <a:spcPts val="0"/>
              </a:spcBef>
              <a:spcAft>
                <a:spcPts val="0"/>
              </a:spcAft>
              <a:buClr>
                <a:schemeClr val="dk2"/>
              </a:buClr>
              <a:buSzPts val="2000"/>
              <a:buNone/>
            </a:pPr>
            <a:endParaRPr sz="2400"/>
          </a:p>
          <a:p>
            <a:pPr marL="342900" lvl="0" indent="-342900" algn="l" rtl="0">
              <a:lnSpc>
                <a:spcPct val="115000"/>
              </a:lnSpc>
              <a:spcBef>
                <a:spcPts val="0"/>
              </a:spcBef>
              <a:spcAft>
                <a:spcPts val="0"/>
              </a:spcAft>
              <a:buClr>
                <a:schemeClr val="dk2"/>
              </a:buClr>
              <a:buSzPts val="2000"/>
              <a:buChar char="●"/>
            </a:pPr>
            <a:r>
              <a:rPr lang="en-US" sz="2400"/>
              <a:t>Does your audience feel empowered to make change?</a:t>
            </a:r>
            <a:endParaRPr/>
          </a:p>
          <a:p>
            <a:pPr marL="342900" lvl="0" indent="-190500" algn="l" rtl="0">
              <a:lnSpc>
                <a:spcPct val="115000"/>
              </a:lnSpc>
              <a:spcBef>
                <a:spcPts val="640"/>
              </a:spcBef>
              <a:spcAft>
                <a:spcPts val="0"/>
              </a:spcAft>
              <a:buClr>
                <a:schemeClr val="dk2"/>
              </a:buClr>
              <a:buSzPts val="2400"/>
              <a:buNone/>
            </a:pPr>
            <a:endParaRPr sz="2400" b="1"/>
          </a:p>
          <a:p>
            <a:pPr marL="342900" lvl="0" indent="-190500" algn="l" rtl="0">
              <a:lnSpc>
                <a:spcPct val="115000"/>
              </a:lnSpc>
              <a:spcBef>
                <a:spcPts val="0"/>
              </a:spcBef>
              <a:spcAft>
                <a:spcPts val="0"/>
              </a:spcAft>
              <a:buClr>
                <a:schemeClr val="dk2"/>
              </a:buClr>
              <a:buSzPts val="2400"/>
              <a:buNone/>
            </a:pPr>
            <a:endParaRPr sz="2400"/>
          </a:p>
        </p:txBody>
      </p:sp>
      <p:sp>
        <p:nvSpPr>
          <p:cNvPr id="2458" name="Google Shape;2458;p345"/>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Power and authority</a:t>
            </a:r>
            <a:endParaRPr/>
          </a:p>
        </p:txBody>
      </p:sp>
      <p:grpSp>
        <p:nvGrpSpPr>
          <p:cNvPr id="2459" name="Google Shape;2459;p345"/>
          <p:cNvGrpSpPr/>
          <p:nvPr/>
        </p:nvGrpSpPr>
        <p:grpSpPr>
          <a:xfrm>
            <a:off x="6935584" y="994739"/>
            <a:ext cx="4108800" cy="4529790"/>
            <a:chOff x="6935584" y="880439"/>
            <a:chExt cx="4108800" cy="4529790"/>
          </a:xfrm>
        </p:grpSpPr>
        <p:sp>
          <p:nvSpPr>
            <p:cNvPr id="2460" name="Google Shape;2460;p345"/>
            <p:cNvSpPr/>
            <p:nvPr/>
          </p:nvSpPr>
          <p:spPr>
            <a:xfrm>
              <a:off x="8989984" y="1949029"/>
              <a:ext cx="2054400" cy="3461200"/>
            </a:xfrm>
            <a:prstGeom prst="rtTriangle">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461" name="Google Shape;2461;p345"/>
            <p:cNvSpPr/>
            <p:nvPr/>
          </p:nvSpPr>
          <p:spPr>
            <a:xfrm flipH="1">
              <a:off x="6935584" y="1949029"/>
              <a:ext cx="2054400" cy="3461200"/>
            </a:xfrm>
            <a:prstGeom prst="rtTriangle">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462" name="Google Shape;2462;p345"/>
            <p:cNvSpPr/>
            <p:nvPr/>
          </p:nvSpPr>
          <p:spPr>
            <a:xfrm rot="7932623">
              <a:off x="8218941" y="1202207"/>
              <a:ext cx="1534260" cy="1501972"/>
            </a:xfrm>
            <a:prstGeom prst="pie">
              <a:avLst>
                <a:gd name="adj1" fmla="val 20890737"/>
                <a:gd name="adj2" fmla="val 17206897"/>
              </a:avLst>
            </a:prstGeom>
            <a:solidFill>
              <a:schemeClr val="accent1"/>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6400"/>
                <a:buFont typeface="Arial"/>
                <a:buNone/>
                <a:tabLst/>
                <a:defRPr/>
              </a:pPr>
              <a:endParaRPr kumimoji="0" sz="6400" b="0" i="0" u="none" strike="noStrike" kern="0" cap="none" spc="0" normalizeH="0" baseline="0" noProof="0">
                <a:ln>
                  <a:noFill/>
                </a:ln>
                <a:solidFill>
                  <a:srgbClr val="FFFFFF"/>
                </a:solidFill>
                <a:effectLst/>
                <a:uLnTx/>
                <a:uFillTx/>
                <a:latin typeface="Lato"/>
                <a:ea typeface="Lato"/>
                <a:cs typeface="Lato"/>
                <a:sym typeface="Lato"/>
              </a:endParaRPr>
            </a:p>
          </p:txBody>
        </p:sp>
        <p:sp>
          <p:nvSpPr>
            <p:cNvPr id="2463" name="Google Shape;2463;p345"/>
            <p:cNvSpPr txBox="1"/>
            <p:nvPr/>
          </p:nvSpPr>
          <p:spPr>
            <a:xfrm>
              <a:off x="8113089" y="1498401"/>
              <a:ext cx="1720800" cy="4724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900"/>
                <a:buFont typeface="Arial"/>
                <a:buNone/>
                <a:tabLst/>
                <a:defRPr/>
              </a:pPr>
              <a:r>
                <a:rPr kumimoji="0" lang="en-US" sz="1900" b="1" i="0" u="none" strike="noStrike" kern="0" cap="none" spc="0" normalizeH="0" baseline="0" noProof="0">
                  <a:ln>
                    <a:noFill/>
                  </a:ln>
                  <a:solidFill>
                    <a:srgbClr val="FFFFFF"/>
                  </a:solidFill>
                  <a:effectLst/>
                  <a:uLnTx/>
                  <a:uFillTx/>
                  <a:latin typeface="Century Gothic"/>
                  <a:ea typeface="Century Gothic"/>
                  <a:cs typeface="Century Gothic"/>
                  <a:sym typeface="Century Gothic"/>
                </a:rPr>
                <a:t>AUTHORITY</a:t>
              </a:r>
              <a:endParaRPr kumimoji="0" sz="1900" b="1"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468"/>
        <p:cNvGrpSpPr/>
        <p:nvPr/>
      </p:nvGrpSpPr>
      <p:grpSpPr>
        <a:xfrm>
          <a:off x="0" y="0"/>
          <a:ext cx="0" cy="0"/>
          <a:chOff x="0" y="0"/>
          <a:chExt cx="0" cy="0"/>
        </a:xfrm>
      </p:grpSpPr>
      <p:sp>
        <p:nvSpPr>
          <p:cNvPr id="2469" name="Google Shape;2469;p346"/>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106</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470" name="Google Shape;2470;p346"/>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Different audiences, different needs</a:t>
            </a:r>
            <a:endParaRPr/>
          </a:p>
        </p:txBody>
      </p:sp>
      <p:grpSp>
        <p:nvGrpSpPr>
          <p:cNvPr id="2471" name="Google Shape;2471;p346"/>
          <p:cNvGrpSpPr/>
          <p:nvPr/>
        </p:nvGrpSpPr>
        <p:grpSpPr>
          <a:xfrm>
            <a:off x="624622" y="1079305"/>
            <a:ext cx="10942755" cy="6422151"/>
            <a:chOff x="1197716" y="1019929"/>
            <a:chExt cx="10942755" cy="6422151"/>
          </a:xfrm>
        </p:grpSpPr>
        <p:sp>
          <p:nvSpPr>
            <p:cNvPr id="2472" name="Google Shape;2472;p346"/>
            <p:cNvSpPr/>
            <p:nvPr/>
          </p:nvSpPr>
          <p:spPr>
            <a:xfrm rot="-6530755">
              <a:off x="4333592" y="5400573"/>
              <a:ext cx="889694" cy="870842"/>
            </a:xfrm>
            <a:prstGeom prst="pie">
              <a:avLst>
                <a:gd name="adj1" fmla="val 21356379"/>
                <a:gd name="adj2" fmla="val 17306458"/>
              </a:avLst>
            </a:prstGeom>
            <a:solidFill>
              <a:schemeClr val="accent1"/>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6400"/>
                <a:buFont typeface="Arial"/>
                <a:buNone/>
                <a:tabLst/>
                <a:defRPr/>
              </a:pPr>
              <a:endParaRPr kumimoji="0" sz="6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grpSp>
          <p:nvGrpSpPr>
            <p:cNvPr id="2473" name="Google Shape;2473;p346"/>
            <p:cNvGrpSpPr/>
            <p:nvPr/>
          </p:nvGrpSpPr>
          <p:grpSpPr>
            <a:xfrm>
              <a:off x="1197716" y="1019929"/>
              <a:ext cx="10942755" cy="6422151"/>
              <a:chOff x="1197716" y="1019929"/>
              <a:chExt cx="10942755" cy="6422151"/>
            </a:xfrm>
          </p:grpSpPr>
          <p:sp>
            <p:nvSpPr>
              <p:cNvPr id="2474" name="Google Shape;2474;p346"/>
              <p:cNvSpPr/>
              <p:nvPr/>
            </p:nvSpPr>
            <p:spPr>
              <a:xfrm rot="-7578907">
                <a:off x="7393261" y="3305936"/>
                <a:ext cx="3028652" cy="3662725"/>
              </a:xfrm>
              <a:prstGeom prst="triangle">
                <a:avLst>
                  <a:gd name="adj" fmla="val 88494"/>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475" name="Google Shape;2475;p346"/>
              <p:cNvSpPr txBox="1"/>
              <p:nvPr/>
            </p:nvSpPr>
            <p:spPr>
              <a:xfrm>
                <a:off x="9381071" y="4166813"/>
                <a:ext cx="1316800" cy="4588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1" i="0" u="none" strike="noStrike" kern="0" cap="none" spc="0" normalizeH="0" baseline="0" noProof="0">
                    <a:ln>
                      <a:noFill/>
                    </a:ln>
                    <a:solidFill>
                      <a:srgbClr val="FFFFFF"/>
                    </a:solidFill>
                    <a:effectLst/>
                    <a:uLnTx/>
                    <a:uFillTx/>
                    <a:latin typeface="Century Gothic"/>
                    <a:ea typeface="Century Gothic"/>
                    <a:cs typeface="Century Gothic"/>
                    <a:sym typeface="Century Gothic"/>
                  </a:rPr>
                  <a:t>TIMING</a:t>
                </a:r>
                <a:endParaRPr kumimoji="0" sz="1867" b="1"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476" name="Google Shape;2476;p346"/>
              <p:cNvSpPr txBox="1"/>
              <p:nvPr/>
            </p:nvSpPr>
            <p:spPr>
              <a:xfrm>
                <a:off x="7837413" y="4166813"/>
                <a:ext cx="1316800" cy="4588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1" i="0" u="none" strike="noStrike" kern="0" cap="none" spc="0" normalizeH="0" baseline="0" noProof="0">
                    <a:ln>
                      <a:noFill/>
                    </a:ln>
                    <a:solidFill>
                      <a:srgbClr val="FFFFFF"/>
                    </a:solidFill>
                    <a:effectLst/>
                    <a:uLnTx/>
                    <a:uFillTx/>
                    <a:latin typeface="Century Gothic"/>
                    <a:ea typeface="Century Gothic"/>
                    <a:cs typeface="Century Gothic"/>
                    <a:sym typeface="Century Gothic"/>
                  </a:rPr>
                  <a:t>GOALS</a:t>
                </a:r>
                <a:endParaRPr kumimoji="0" sz="1867" b="1"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cxnSp>
            <p:nvCxnSpPr>
              <p:cNvPr id="2477" name="Google Shape;2477;p346"/>
              <p:cNvCxnSpPr/>
              <p:nvPr/>
            </p:nvCxnSpPr>
            <p:spPr>
              <a:xfrm>
                <a:off x="9486425" y="2832517"/>
                <a:ext cx="21593" cy="2441826"/>
              </a:xfrm>
              <a:prstGeom prst="straightConnector1">
                <a:avLst/>
              </a:prstGeom>
              <a:noFill/>
              <a:ln w="19050" cap="flat" cmpd="sng">
                <a:solidFill>
                  <a:schemeClr val="accent1"/>
                </a:solidFill>
                <a:prstDash val="solid"/>
                <a:round/>
                <a:headEnd type="none" w="sm" len="sm"/>
                <a:tailEnd type="none" w="sm" len="sm"/>
              </a:ln>
            </p:spPr>
          </p:cxnSp>
          <p:sp>
            <p:nvSpPr>
              <p:cNvPr id="2478" name="Google Shape;2478;p346"/>
              <p:cNvSpPr/>
              <p:nvPr/>
            </p:nvSpPr>
            <p:spPr>
              <a:xfrm>
                <a:off x="3415687" y="2126727"/>
                <a:ext cx="1362754" cy="3711344"/>
              </a:xfrm>
              <a:prstGeom prst="rtTriangle">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479" name="Google Shape;2479;p346"/>
              <p:cNvSpPr/>
              <p:nvPr/>
            </p:nvSpPr>
            <p:spPr>
              <a:xfrm flipH="1">
                <a:off x="2052929" y="2126727"/>
                <a:ext cx="1362755" cy="3711344"/>
              </a:xfrm>
              <a:prstGeom prst="rtTriangle">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480" name="Google Shape;2480;p346"/>
              <p:cNvSpPr txBox="1"/>
              <p:nvPr/>
            </p:nvSpPr>
            <p:spPr>
              <a:xfrm>
                <a:off x="3918039" y="5762339"/>
                <a:ext cx="1720800" cy="4724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noProof="0">
                    <a:ln>
                      <a:noFill/>
                    </a:ln>
                    <a:solidFill>
                      <a:srgbClr val="FFFFFF"/>
                    </a:solidFill>
                    <a:effectLst/>
                    <a:uLnTx/>
                    <a:uFillTx/>
                    <a:latin typeface="Century Gothic"/>
                    <a:ea typeface="Century Gothic"/>
                    <a:cs typeface="Century Gothic"/>
                    <a:sym typeface="Century Gothic"/>
                  </a:rPr>
                  <a:t>REASON</a:t>
                </a:r>
                <a:endParaRPr kumimoji="0" sz="1200" b="1"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481" name="Google Shape;2481;p346"/>
              <p:cNvSpPr/>
              <p:nvPr/>
            </p:nvSpPr>
            <p:spPr>
              <a:xfrm rot="7932623">
                <a:off x="2624212" y="1351908"/>
                <a:ext cx="1582949" cy="1549636"/>
              </a:xfrm>
              <a:prstGeom prst="pie">
                <a:avLst>
                  <a:gd name="adj1" fmla="val 20272300"/>
                  <a:gd name="adj2" fmla="val 17880367"/>
                </a:avLst>
              </a:prstGeom>
              <a:solidFill>
                <a:schemeClr val="accent1"/>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6400"/>
                  <a:buFont typeface="Arial"/>
                  <a:buNone/>
                  <a:tabLst/>
                  <a:defRPr/>
                </a:pPr>
                <a:endParaRPr kumimoji="0" sz="6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482" name="Google Shape;2482;p346"/>
              <p:cNvSpPr/>
              <p:nvPr/>
            </p:nvSpPr>
            <p:spPr>
              <a:xfrm rot="6530755" flipH="1">
                <a:off x="1608081" y="5400573"/>
                <a:ext cx="889694" cy="870842"/>
              </a:xfrm>
              <a:prstGeom prst="pie">
                <a:avLst>
                  <a:gd name="adj1" fmla="val 21474585"/>
                  <a:gd name="adj2" fmla="val 17342187"/>
                </a:avLst>
              </a:prstGeom>
              <a:solidFill>
                <a:schemeClr val="accent1"/>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6400"/>
                  <a:buFont typeface="Arial"/>
                  <a:buNone/>
                  <a:tabLst/>
                  <a:defRPr/>
                </a:pPr>
                <a:endParaRPr kumimoji="0" sz="6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483" name="Google Shape;2483;p346"/>
              <p:cNvSpPr txBox="1"/>
              <p:nvPr/>
            </p:nvSpPr>
            <p:spPr>
              <a:xfrm>
                <a:off x="2555286" y="1733047"/>
                <a:ext cx="1720800" cy="4724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900"/>
                  <a:buFont typeface="Arial"/>
                  <a:buNone/>
                  <a:tabLst/>
                  <a:defRPr/>
                </a:pPr>
                <a:r>
                  <a:rPr kumimoji="0" lang="en-US" sz="1900" b="1" i="0" u="none" strike="noStrike" kern="0" cap="none" spc="0" normalizeH="0" baseline="0" noProof="0">
                    <a:ln>
                      <a:noFill/>
                    </a:ln>
                    <a:solidFill>
                      <a:srgbClr val="FFFFFF"/>
                    </a:solidFill>
                    <a:effectLst/>
                    <a:uLnTx/>
                    <a:uFillTx/>
                    <a:latin typeface="Century Gothic"/>
                    <a:ea typeface="Century Gothic"/>
                    <a:cs typeface="Century Gothic"/>
                    <a:sym typeface="Century Gothic"/>
                  </a:rPr>
                  <a:t>AUTHORITY</a:t>
                </a:r>
                <a:endParaRPr kumimoji="0" sz="1900" b="1"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484" name="Google Shape;2484;p346"/>
              <p:cNvSpPr txBox="1"/>
              <p:nvPr/>
            </p:nvSpPr>
            <p:spPr>
              <a:xfrm>
                <a:off x="1197716" y="5762340"/>
                <a:ext cx="1720800" cy="4724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noProof="0">
                    <a:ln>
                      <a:noFill/>
                    </a:ln>
                    <a:solidFill>
                      <a:srgbClr val="FFFFFF"/>
                    </a:solidFill>
                    <a:effectLst/>
                    <a:uLnTx/>
                    <a:uFillTx/>
                    <a:latin typeface="Century Gothic"/>
                    <a:ea typeface="Century Gothic"/>
                    <a:cs typeface="Century Gothic"/>
                    <a:sym typeface="Century Gothic"/>
                  </a:rPr>
                  <a:t>EMOTION</a:t>
                </a:r>
                <a:endParaRPr kumimoji="0" sz="1200" b="1"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cxnSp>
            <p:nvCxnSpPr>
              <p:cNvPr id="2485" name="Google Shape;2485;p346"/>
              <p:cNvCxnSpPr>
                <a:stCxn id="2478" idx="0"/>
                <a:endCxn id="2479" idx="2"/>
              </p:cNvCxnSpPr>
              <p:nvPr/>
            </p:nvCxnSpPr>
            <p:spPr>
              <a:xfrm>
                <a:off x="3415687" y="2126727"/>
                <a:ext cx="0" cy="3711300"/>
              </a:xfrm>
              <a:prstGeom prst="straightConnector1">
                <a:avLst/>
              </a:prstGeom>
              <a:noFill/>
              <a:ln w="19050" cap="flat" cmpd="sng">
                <a:solidFill>
                  <a:schemeClr val="accent1"/>
                </a:solidFill>
                <a:prstDash val="solid"/>
                <a:round/>
                <a:headEnd type="none" w="sm" len="sm"/>
                <a:tailEnd type="none" w="sm" len="sm"/>
              </a:ln>
            </p:spPr>
          </p:cxnSp>
          <p:sp>
            <p:nvSpPr>
              <p:cNvPr id="2486" name="Google Shape;2486;p346"/>
              <p:cNvSpPr txBox="1"/>
              <p:nvPr/>
            </p:nvSpPr>
            <p:spPr>
              <a:xfrm>
                <a:off x="2332216" y="4621132"/>
                <a:ext cx="1193999" cy="4724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900"/>
                  <a:buFont typeface="Arial"/>
                  <a:buNone/>
                  <a:tabLst/>
                  <a:defRPr/>
                </a:pPr>
                <a:r>
                  <a:rPr kumimoji="0" lang="en-US" sz="1900" b="1" i="0" u="none" strike="noStrike" kern="0" cap="none" spc="0" normalizeH="0" baseline="0" noProof="0">
                    <a:ln>
                      <a:noFill/>
                    </a:ln>
                    <a:solidFill>
                      <a:srgbClr val="FFFFFF"/>
                    </a:solidFill>
                    <a:effectLst/>
                    <a:uLnTx/>
                    <a:uFillTx/>
                    <a:latin typeface="Century Gothic"/>
                    <a:ea typeface="Century Gothic"/>
                    <a:cs typeface="Century Gothic"/>
                    <a:sym typeface="Century Gothic"/>
                  </a:rPr>
                  <a:t>GOALS</a:t>
                </a:r>
                <a:endParaRPr kumimoji="0" sz="1900" b="1"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487" name="Google Shape;2487;p346"/>
              <p:cNvSpPr txBox="1"/>
              <p:nvPr/>
            </p:nvSpPr>
            <p:spPr>
              <a:xfrm>
                <a:off x="3337824" y="4621132"/>
                <a:ext cx="1193999" cy="4724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900"/>
                  <a:buFont typeface="Arial"/>
                  <a:buNone/>
                  <a:tabLst/>
                  <a:defRPr/>
                </a:pPr>
                <a:r>
                  <a:rPr kumimoji="0" lang="en-US" sz="1900" b="1" i="0" u="none" strike="noStrike" kern="0" cap="none" spc="0" normalizeH="0" baseline="0" noProof="0">
                    <a:ln>
                      <a:noFill/>
                    </a:ln>
                    <a:solidFill>
                      <a:srgbClr val="FFFFFF"/>
                    </a:solidFill>
                    <a:effectLst/>
                    <a:uLnTx/>
                    <a:uFillTx/>
                    <a:latin typeface="Century Gothic"/>
                    <a:ea typeface="Century Gothic"/>
                    <a:cs typeface="Century Gothic"/>
                    <a:sym typeface="Century Gothic"/>
                  </a:rPr>
                  <a:t>TIMING</a:t>
                </a:r>
                <a:endParaRPr kumimoji="0" sz="1900" b="1"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488" name="Google Shape;2488;p346"/>
              <p:cNvSpPr/>
              <p:nvPr/>
            </p:nvSpPr>
            <p:spPr>
              <a:xfrm rot="-6530755">
                <a:off x="10835224" y="4838920"/>
                <a:ext cx="889694" cy="870842"/>
              </a:xfrm>
              <a:prstGeom prst="pie">
                <a:avLst>
                  <a:gd name="adj1" fmla="val 20553783"/>
                  <a:gd name="adj2" fmla="val 17331476"/>
                </a:avLst>
              </a:prstGeom>
              <a:solidFill>
                <a:schemeClr val="accent1"/>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6400"/>
                  <a:buFont typeface="Arial"/>
                  <a:buNone/>
                  <a:tabLst/>
                  <a:defRPr/>
                </a:pPr>
                <a:endParaRPr kumimoji="0" sz="6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489" name="Google Shape;2489;p346"/>
              <p:cNvSpPr/>
              <p:nvPr/>
            </p:nvSpPr>
            <p:spPr>
              <a:xfrm rot="8245114">
                <a:off x="9004366" y="2372635"/>
                <a:ext cx="964116" cy="943687"/>
              </a:xfrm>
              <a:prstGeom prst="pie">
                <a:avLst>
                  <a:gd name="adj1" fmla="val 53500"/>
                  <a:gd name="adj2" fmla="val 16567674"/>
                </a:avLst>
              </a:prstGeom>
              <a:solidFill>
                <a:schemeClr val="accent1"/>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6400"/>
                  <a:buFont typeface="Arial"/>
                  <a:buNone/>
                  <a:tabLst/>
                  <a:defRPr/>
                </a:pPr>
                <a:endParaRPr kumimoji="0" sz="6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490" name="Google Shape;2490;p346"/>
              <p:cNvSpPr/>
              <p:nvPr/>
            </p:nvSpPr>
            <p:spPr>
              <a:xfrm rot="6530755" flipH="1">
                <a:off x="6034027" y="4561878"/>
                <a:ext cx="1455774" cy="1424927"/>
              </a:xfrm>
              <a:prstGeom prst="pie">
                <a:avLst>
                  <a:gd name="adj1" fmla="val 19867001"/>
                  <a:gd name="adj2" fmla="val 17297959"/>
                </a:avLst>
              </a:prstGeom>
              <a:solidFill>
                <a:schemeClr val="accent1"/>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6400"/>
                  <a:buFont typeface="Arial"/>
                  <a:buNone/>
                  <a:tabLst/>
                  <a:defRPr/>
                </a:pPr>
                <a:endParaRPr kumimoji="0" sz="64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491" name="Google Shape;2491;p346"/>
              <p:cNvSpPr txBox="1"/>
              <p:nvPr/>
            </p:nvSpPr>
            <p:spPr>
              <a:xfrm>
                <a:off x="10419671" y="5219663"/>
                <a:ext cx="1720800" cy="4724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noProof="0">
                    <a:ln>
                      <a:noFill/>
                    </a:ln>
                    <a:solidFill>
                      <a:srgbClr val="FFFFFF"/>
                    </a:solidFill>
                    <a:effectLst/>
                    <a:uLnTx/>
                    <a:uFillTx/>
                    <a:latin typeface="Century Gothic"/>
                    <a:ea typeface="Century Gothic"/>
                    <a:cs typeface="Century Gothic"/>
                    <a:sym typeface="Century Gothic"/>
                  </a:rPr>
                  <a:t>REASON</a:t>
                </a:r>
                <a:endParaRPr kumimoji="0" sz="1200" b="1"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492" name="Google Shape;2492;p346"/>
              <p:cNvSpPr txBox="1"/>
              <p:nvPr/>
            </p:nvSpPr>
            <p:spPr>
              <a:xfrm>
                <a:off x="8626024" y="2503067"/>
                <a:ext cx="1720800" cy="4724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noProof="0">
                    <a:ln>
                      <a:noFill/>
                    </a:ln>
                    <a:solidFill>
                      <a:srgbClr val="FFFFFF"/>
                    </a:solidFill>
                    <a:effectLst/>
                    <a:uLnTx/>
                    <a:uFillTx/>
                    <a:latin typeface="Century Gothic"/>
                    <a:ea typeface="Century Gothic"/>
                    <a:cs typeface="Century Gothic"/>
                    <a:sym typeface="Century Gothic"/>
                  </a:rPr>
                  <a:t>AUTHORITY</a:t>
                </a:r>
                <a:endParaRPr kumimoji="0" sz="1200" b="1"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493" name="Google Shape;2493;p346"/>
              <p:cNvSpPr txBox="1"/>
              <p:nvPr/>
            </p:nvSpPr>
            <p:spPr>
              <a:xfrm>
                <a:off x="5912428" y="5258419"/>
                <a:ext cx="1720800" cy="4724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900"/>
                  <a:buFont typeface="Arial"/>
                  <a:buNone/>
                  <a:tabLst/>
                  <a:defRPr/>
                </a:pPr>
                <a:r>
                  <a:rPr kumimoji="0" lang="en-US" sz="1900" b="1" i="0" u="none" strike="noStrike" kern="0" cap="none" spc="0" normalizeH="0" baseline="0" noProof="0">
                    <a:ln>
                      <a:noFill/>
                    </a:ln>
                    <a:solidFill>
                      <a:srgbClr val="FFFFFF"/>
                    </a:solidFill>
                    <a:effectLst/>
                    <a:uLnTx/>
                    <a:uFillTx/>
                    <a:latin typeface="Century Gothic"/>
                    <a:ea typeface="Century Gothic"/>
                    <a:cs typeface="Century Gothic"/>
                    <a:sym typeface="Century Gothic"/>
                  </a:rPr>
                  <a:t>EMOTION</a:t>
                </a:r>
                <a:endParaRPr kumimoji="0" sz="1900" b="1"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grpSp>
      </p:gr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498"/>
        <p:cNvGrpSpPr/>
        <p:nvPr/>
      </p:nvGrpSpPr>
      <p:grpSpPr>
        <a:xfrm>
          <a:off x="0" y="0"/>
          <a:ext cx="0" cy="0"/>
          <a:chOff x="0" y="0"/>
          <a:chExt cx="0" cy="0"/>
        </a:xfrm>
      </p:grpSpPr>
      <p:sp>
        <p:nvSpPr>
          <p:cNvPr id="2499" name="Google Shape;2499;p347"/>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107</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500" name="Google Shape;2500;p347"/>
          <p:cNvSpPr txBox="1">
            <a:spLocks noGrp="1"/>
          </p:cNvSpPr>
          <p:nvPr>
            <p:ph type="body" idx="1"/>
          </p:nvPr>
        </p:nvSpPr>
        <p:spPr>
          <a:xfrm>
            <a:off x="415600" y="1536634"/>
            <a:ext cx="5333200" cy="4555080"/>
          </a:xfrm>
          <a:prstGeom prst="rect">
            <a:avLst/>
          </a:prstGeom>
          <a:noFill/>
          <a:ln>
            <a:noFill/>
          </a:ln>
        </p:spPr>
        <p:txBody>
          <a:bodyPr spcFirstLastPara="1" wrap="square" lIns="91425" tIns="91425" rIns="91425" bIns="91425" anchor="t" anchorCtr="0">
            <a:normAutofit lnSpcReduction="10000"/>
          </a:bodyPr>
          <a:lstStyle/>
          <a:p>
            <a:pPr marL="342900" lvl="0" indent="-342900" algn="l" rtl="0">
              <a:lnSpc>
                <a:spcPct val="115000"/>
              </a:lnSpc>
              <a:spcBef>
                <a:spcPts val="640"/>
              </a:spcBef>
              <a:spcAft>
                <a:spcPts val="0"/>
              </a:spcAft>
              <a:buClr>
                <a:schemeClr val="dk2"/>
              </a:buClr>
              <a:buSzPts val="2000"/>
              <a:buChar char="●"/>
            </a:pPr>
            <a:r>
              <a:rPr lang="en-US" sz="2400"/>
              <a:t>Is your audience comprised of a mix of different people or teams?</a:t>
            </a:r>
            <a:endParaRPr/>
          </a:p>
          <a:p>
            <a:pPr marL="342900" lvl="0" indent="-190500" algn="l" rtl="0">
              <a:lnSpc>
                <a:spcPct val="115000"/>
              </a:lnSpc>
              <a:spcBef>
                <a:spcPts val="640"/>
              </a:spcBef>
              <a:spcAft>
                <a:spcPts val="0"/>
              </a:spcAft>
              <a:buClr>
                <a:schemeClr val="dk2"/>
              </a:buClr>
              <a:buSzPts val="2400"/>
              <a:buNone/>
            </a:pPr>
            <a:endParaRPr sz="2400"/>
          </a:p>
          <a:p>
            <a:pPr marL="342900" lvl="0" indent="-342900" algn="l" rtl="0">
              <a:lnSpc>
                <a:spcPct val="115000"/>
              </a:lnSpc>
              <a:spcBef>
                <a:spcPts val="640"/>
              </a:spcBef>
              <a:spcAft>
                <a:spcPts val="0"/>
              </a:spcAft>
              <a:buClr>
                <a:schemeClr val="dk2"/>
              </a:buClr>
              <a:buSzPts val="2000"/>
              <a:buChar char="●"/>
            </a:pPr>
            <a:r>
              <a:rPr lang="en-US" sz="2400"/>
              <a:t>Are their interests in concert, or are they competing?</a:t>
            </a:r>
            <a:br>
              <a:rPr lang="en-US" sz="2400"/>
            </a:br>
            <a:endParaRPr sz="2400"/>
          </a:p>
          <a:p>
            <a:pPr marL="342900" lvl="0" indent="-342900" algn="l" rtl="0">
              <a:lnSpc>
                <a:spcPct val="115000"/>
              </a:lnSpc>
              <a:spcBef>
                <a:spcPts val="0"/>
              </a:spcBef>
              <a:spcAft>
                <a:spcPts val="0"/>
              </a:spcAft>
              <a:buClr>
                <a:schemeClr val="dk2"/>
              </a:buClr>
              <a:buSzPts val="2000"/>
              <a:buChar char="●"/>
            </a:pPr>
            <a:r>
              <a:rPr lang="en-US" sz="2400"/>
              <a:t>Can you accommodate the diversity, or do you need multiple versions of your story?</a:t>
            </a:r>
            <a:endParaRPr/>
          </a:p>
          <a:p>
            <a:pPr marL="342900" lvl="0" indent="-190500" algn="l" rtl="0">
              <a:lnSpc>
                <a:spcPct val="115000"/>
              </a:lnSpc>
              <a:spcBef>
                <a:spcPts val="640"/>
              </a:spcBef>
              <a:spcAft>
                <a:spcPts val="0"/>
              </a:spcAft>
              <a:buClr>
                <a:schemeClr val="dk2"/>
              </a:buClr>
              <a:buSzPts val="2400"/>
              <a:buNone/>
            </a:pPr>
            <a:endParaRPr sz="2400" b="1"/>
          </a:p>
        </p:txBody>
      </p:sp>
      <p:sp>
        <p:nvSpPr>
          <p:cNvPr id="2501" name="Google Shape;2501;p347"/>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Diversity</a:t>
            </a:r>
            <a:endParaRPr/>
          </a:p>
        </p:txBody>
      </p:sp>
      <p:sp>
        <p:nvSpPr>
          <p:cNvPr id="2502" name="Google Shape;2502;p347"/>
          <p:cNvSpPr/>
          <p:nvPr/>
        </p:nvSpPr>
        <p:spPr>
          <a:xfrm>
            <a:off x="8035557" y="1804246"/>
            <a:ext cx="3428000" cy="3368400"/>
          </a:xfrm>
          <a:prstGeom prst="triangle">
            <a:avLst>
              <a:gd name="adj" fmla="val 48688"/>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503" name="Google Shape;2503;p347"/>
          <p:cNvSpPr/>
          <p:nvPr/>
        </p:nvSpPr>
        <p:spPr>
          <a:xfrm rot="-7637967">
            <a:off x="7732813" y="3214715"/>
            <a:ext cx="3083927" cy="3782547"/>
          </a:xfrm>
          <a:prstGeom prst="triangle">
            <a:avLst>
              <a:gd name="adj" fmla="val 93981"/>
            </a:avLst>
          </a:prstGeom>
          <a:solidFill>
            <a:schemeClr val="dk2">
              <a:alpha val="78823"/>
            </a:schemeClr>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08" name="Google Shape;2508;p350"/>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108</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509" name="Google Shape;2509;p350"/>
          <p:cNvSpPr txBox="1">
            <a:spLocks noGrp="1"/>
          </p:cNvSpPr>
          <p:nvPr>
            <p:ph type="body" idx="1"/>
          </p:nvPr>
        </p:nvSpPr>
        <p:spPr>
          <a:xfrm>
            <a:off x="290658" y="2868179"/>
            <a:ext cx="5445125" cy="2590512"/>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US"/>
              <a:t>Outlining around the insight</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514"/>
        <p:cNvGrpSpPr/>
        <p:nvPr/>
      </p:nvGrpSpPr>
      <p:grpSpPr>
        <a:xfrm>
          <a:off x="0" y="0"/>
          <a:ext cx="0" cy="0"/>
          <a:chOff x="0" y="0"/>
          <a:chExt cx="0" cy="0"/>
        </a:xfrm>
      </p:grpSpPr>
      <p:sp>
        <p:nvSpPr>
          <p:cNvPr id="2515" name="Google Shape;2515;p351"/>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109</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516" name="Google Shape;2516;p351"/>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Step 3</a:t>
            </a:r>
            <a:endParaRPr/>
          </a:p>
        </p:txBody>
      </p:sp>
      <p:grpSp>
        <p:nvGrpSpPr>
          <p:cNvPr id="2517" name="Google Shape;2517;p351"/>
          <p:cNvGrpSpPr/>
          <p:nvPr/>
        </p:nvGrpSpPr>
        <p:grpSpPr>
          <a:xfrm>
            <a:off x="1652774" y="1165645"/>
            <a:ext cx="8886452" cy="5158025"/>
            <a:chOff x="1315453" y="1281848"/>
            <a:chExt cx="8886452" cy="5158025"/>
          </a:xfrm>
        </p:grpSpPr>
        <p:sp>
          <p:nvSpPr>
            <p:cNvPr id="2518" name="Google Shape;2518;p351"/>
            <p:cNvSpPr/>
            <p:nvPr/>
          </p:nvSpPr>
          <p:spPr>
            <a:xfrm>
              <a:off x="1315453" y="1464070"/>
              <a:ext cx="1718640" cy="17814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FFFFFF"/>
                  </a:solidFill>
                  <a:effectLst/>
                  <a:uLnTx/>
                  <a:uFillTx/>
                  <a:latin typeface="Arial"/>
                  <a:ea typeface="Arial"/>
                  <a:cs typeface="Arial"/>
                  <a:sym typeface="Arial"/>
                </a:rPr>
                <a:t>REFINE</a:t>
              </a:r>
              <a:endParaRPr kumimoji="0" sz="12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519" name="Google Shape;2519;p351"/>
            <p:cNvSpPr/>
            <p:nvPr/>
          </p:nvSpPr>
          <p:spPr>
            <a:xfrm>
              <a:off x="4899359" y="3066694"/>
              <a:ext cx="1718640" cy="178147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520" name="Google Shape;2520;p351"/>
            <p:cNvSpPr/>
            <p:nvPr/>
          </p:nvSpPr>
          <p:spPr>
            <a:xfrm>
              <a:off x="8483265" y="4658394"/>
              <a:ext cx="1718640" cy="17814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50"/>
                <a:buFont typeface="Arial"/>
                <a:buNone/>
                <a:tabLst/>
                <a:defRPr/>
              </a:pPr>
              <a:r>
                <a:rPr kumimoji="0" lang="en-US" sz="1850" b="0" i="0" u="none" strike="noStrike" kern="0" cap="none" spc="0" normalizeH="0" baseline="0" noProof="0">
                  <a:ln>
                    <a:noFill/>
                  </a:ln>
                  <a:solidFill>
                    <a:srgbClr val="FFFFFF"/>
                  </a:solidFill>
                  <a:effectLst/>
                  <a:uLnTx/>
                  <a:uFillTx/>
                  <a:latin typeface="Arial"/>
                  <a:ea typeface="Arial"/>
                  <a:cs typeface="Arial"/>
                  <a:sym typeface="Arial"/>
                </a:rPr>
                <a:t>FORMAT</a:t>
              </a:r>
              <a:endParaRPr kumimoji="0" sz="185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521" name="Google Shape;2521;p351"/>
            <p:cNvSpPr/>
            <p:nvPr/>
          </p:nvSpPr>
          <p:spPr>
            <a:xfrm>
              <a:off x="3107406" y="2327910"/>
              <a:ext cx="1718640" cy="17814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900"/>
                <a:buFont typeface="Arial"/>
                <a:buNone/>
                <a:tabLst/>
                <a:defRPr/>
              </a:pPr>
              <a:r>
                <a:rPr kumimoji="0" lang="en-US" sz="1900" b="0" i="0" u="none" strike="noStrike" kern="0" cap="none" spc="0" normalizeH="0" baseline="0" noProof="0">
                  <a:ln>
                    <a:noFill/>
                  </a:ln>
                  <a:solidFill>
                    <a:srgbClr val="FFFFFF"/>
                  </a:solidFill>
                  <a:effectLst/>
                  <a:uLnTx/>
                  <a:uFillTx/>
                  <a:latin typeface="Arial"/>
                  <a:ea typeface="Arial"/>
                  <a:cs typeface="Arial"/>
                  <a:sym typeface="Arial"/>
                </a:rPr>
                <a:t>TAILOR</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522" name="Google Shape;2522;p351"/>
            <p:cNvSpPr/>
            <p:nvPr/>
          </p:nvSpPr>
          <p:spPr>
            <a:xfrm>
              <a:off x="6691312" y="3904862"/>
              <a:ext cx="1718640" cy="17814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FFFFFF"/>
                  </a:solidFill>
                  <a:effectLst/>
                  <a:uLnTx/>
                  <a:uFillTx/>
                  <a:latin typeface="Arial"/>
                  <a:ea typeface="Arial"/>
                  <a:cs typeface="Arial"/>
                  <a:sym typeface="Arial"/>
                </a:rPr>
                <a:t>PLOT</a:t>
              </a: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523" name="Google Shape;2523;p351"/>
            <p:cNvSpPr/>
            <p:nvPr/>
          </p:nvSpPr>
          <p:spPr>
            <a:xfrm rot="1871525">
              <a:off x="2955238" y="1555902"/>
              <a:ext cx="1219262" cy="576624"/>
            </a:xfrm>
            <a:prstGeom prst="curvedDownArrow">
              <a:avLst>
                <a:gd name="adj1" fmla="val 29125"/>
                <a:gd name="adj2" fmla="val 90146"/>
                <a:gd name="adj3" fmla="val 32673"/>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524" name="Google Shape;2524;p351"/>
            <p:cNvSpPr/>
            <p:nvPr/>
          </p:nvSpPr>
          <p:spPr>
            <a:xfrm rot="1871525">
              <a:off x="4762260" y="2381772"/>
              <a:ext cx="1062100" cy="519482"/>
            </a:xfrm>
            <a:prstGeom prst="curvedDownArrow">
              <a:avLst>
                <a:gd name="adj1" fmla="val 29125"/>
                <a:gd name="adj2" fmla="val 90146"/>
                <a:gd name="adj3" fmla="val 32673"/>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525" name="Google Shape;2525;p351"/>
            <p:cNvSpPr/>
            <p:nvPr/>
          </p:nvSpPr>
          <p:spPr>
            <a:xfrm rot="1871525">
              <a:off x="6594440" y="3228766"/>
              <a:ext cx="1062100" cy="519482"/>
            </a:xfrm>
            <a:prstGeom prst="curvedDownArrow">
              <a:avLst>
                <a:gd name="adj1" fmla="val 29125"/>
                <a:gd name="adj2" fmla="val 90146"/>
                <a:gd name="adj3" fmla="val 32673"/>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526" name="Google Shape;2526;p351"/>
            <p:cNvSpPr/>
            <p:nvPr/>
          </p:nvSpPr>
          <p:spPr>
            <a:xfrm rot="1871525">
              <a:off x="8350683" y="3987309"/>
              <a:ext cx="1062100" cy="519482"/>
            </a:xfrm>
            <a:prstGeom prst="curvedDownArrow">
              <a:avLst>
                <a:gd name="adj1" fmla="val 29125"/>
                <a:gd name="adj2" fmla="val 90146"/>
                <a:gd name="adj3" fmla="val 32673"/>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527" name="Google Shape;2527;p351"/>
            <p:cNvSpPr/>
            <p:nvPr/>
          </p:nvSpPr>
          <p:spPr>
            <a:xfrm rot="-8928475">
              <a:off x="2312650" y="3401759"/>
              <a:ext cx="698616" cy="341699"/>
            </a:xfrm>
            <a:prstGeom prst="curvedDownArrow">
              <a:avLst>
                <a:gd name="adj1" fmla="val 29125"/>
                <a:gd name="adj2" fmla="val 90146"/>
                <a:gd name="adj3" fmla="val 32673"/>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528" name="Google Shape;2528;p351"/>
            <p:cNvSpPr/>
            <p:nvPr/>
          </p:nvSpPr>
          <p:spPr>
            <a:xfrm rot="-8928475">
              <a:off x="4084958" y="4274642"/>
              <a:ext cx="698616" cy="341699"/>
            </a:xfrm>
            <a:prstGeom prst="curvedDownArrow">
              <a:avLst>
                <a:gd name="adj1" fmla="val 29125"/>
                <a:gd name="adj2" fmla="val 90146"/>
                <a:gd name="adj3" fmla="val 32673"/>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529" name="Google Shape;2529;p351"/>
            <p:cNvSpPr/>
            <p:nvPr/>
          </p:nvSpPr>
          <p:spPr>
            <a:xfrm rot="-8928475">
              <a:off x="5915242" y="5004384"/>
              <a:ext cx="698616" cy="341699"/>
            </a:xfrm>
            <a:prstGeom prst="curvedDownArrow">
              <a:avLst>
                <a:gd name="adj1" fmla="val 29125"/>
                <a:gd name="adj2" fmla="val 90146"/>
                <a:gd name="adj3" fmla="val 32673"/>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530" name="Google Shape;2530;p351"/>
            <p:cNvSpPr/>
            <p:nvPr/>
          </p:nvSpPr>
          <p:spPr>
            <a:xfrm rot="-8928475">
              <a:off x="7746395" y="5800795"/>
              <a:ext cx="698616" cy="341699"/>
            </a:xfrm>
            <a:prstGeom prst="curvedDownArrow">
              <a:avLst>
                <a:gd name="adj1" fmla="val 29125"/>
                <a:gd name="adj2" fmla="val 90146"/>
                <a:gd name="adj3" fmla="val 32673"/>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grpSp>
      <p:sp>
        <p:nvSpPr>
          <p:cNvPr id="2531" name="Google Shape;2531;p351"/>
          <p:cNvSpPr txBox="1"/>
          <p:nvPr/>
        </p:nvSpPr>
        <p:spPr>
          <a:xfrm>
            <a:off x="5343853" y="3195547"/>
            <a:ext cx="1458694" cy="132343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OUTLINE AROUND THE INSIGHT</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110"/>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11</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461" name="Google Shape;1461;p110"/>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	Distinguish different items</a:t>
            </a:r>
            <a:endParaRPr/>
          </a:p>
        </p:txBody>
      </p:sp>
      <p:sp>
        <p:nvSpPr>
          <p:cNvPr id="1462" name="Google Shape;1462;p110"/>
          <p:cNvSpPr txBox="1">
            <a:spLocks noGrp="1"/>
          </p:cNvSpPr>
          <p:nvPr>
            <p:ph type="body" idx="1"/>
          </p:nvPr>
        </p:nvSpPr>
        <p:spPr>
          <a:xfrm>
            <a:off x="415599" y="1536634"/>
            <a:ext cx="6737977"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200"/>
              <a:t>The mind groups together things that look to be similar and assumes they have the same function.</a:t>
            </a:r>
            <a:endParaRPr sz="2200"/>
          </a:p>
          <a:p>
            <a:pPr marL="495300" lvl="0" indent="-190500" algn="l" rtl="0">
              <a:lnSpc>
                <a:spcPct val="115000"/>
              </a:lnSpc>
              <a:spcBef>
                <a:spcPts val="480"/>
              </a:spcBef>
              <a:spcAft>
                <a:spcPts val="0"/>
              </a:spcAft>
              <a:buSzPts val="2400"/>
              <a:buNone/>
            </a:pPr>
            <a:endParaRPr sz="2200"/>
          </a:p>
          <a:p>
            <a:pPr marL="342900" lvl="0" indent="-342900" algn="l" rtl="0">
              <a:lnSpc>
                <a:spcPct val="115000"/>
              </a:lnSpc>
              <a:spcBef>
                <a:spcPts val="480"/>
              </a:spcBef>
              <a:spcAft>
                <a:spcPts val="0"/>
              </a:spcAft>
              <a:buSzPts val="2400"/>
              <a:buChar char="●"/>
            </a:pPr>
            <a:r>
              <a:rPr lang="en-US" sz="2200"/>
              <a:t>We can use this principle for:</a:t>
            </a:r>
            <a:endParaRPr sz="2200"/>
          </a:p>
          <a:p>
            <a:pPr marL="461963" lvl="1" indent="-233359" algn="l" rtl="0">
              <a:lnSpc>
                <a:spcPct val="115000"/>
              </a:lnSpc>
              <a:spcBef>
                <a:spcPts val="420"/>
              </a:spcBef>
              <a:spcAft>
                <a:spcPts val="0"/>
              </a:spcAft>
              <a:buSzPts val="2100"/>
              <a:buChar char="–"/>
            </a:pPr>
            <a:r>
              <a:rPr lang="en-US" sz="2200"/>
              <a:t>distinguishing different sections</a:t>
            </a:r>
            <a:endParaRPr sz="2200"/>
          </a:p>
          <a:p>
            <a:pPr marL="461963" lvl="1" indent="-233359" algn="l" rtl="0">
              <a:lnSpc>
                <a:spcPct val="115000"/>
              </a:lnSpc>
              <a:spcBef>
                <a:spcPts val="420"/>
              </a:spcBef>
              <a:spcAft>
                <a:spcPts val="0"/>
              </a:spcAft>
              <a:buSzPts val="2100"/>
              <a:buChar char="–"/>
            </a:pPr>
            <a:r>
              <a:rPr lang="en-US" sz="2200"/>
              <a:t>differentiating links from regular text</a:t>
            </a:r>
            <a:endParaRPr sz="2200"/>
          </a:p>
          <a:p>
            <a:pPr marL="461963" lvl="1" indent="-233359" algn="l" rtl="0">
              <a:lnSpc>
                <a:spcPct val="115000"/>
              </a:lnSpc>
              <a:spcBef>
                <a:spcPts val="420"/>
              </a:spcBef>
              <a:spcAft>
                <a:spcPts val="0"/>
              </a:spcAft>
              <a:buSzPts val="2100"/>
              <a:buChar char="–"/>
            </a:pPr>
            <a:r>
              <a:rPr lang="en-US" sz="2200"/>
              <a:t>showing that elements with certain characteristics serve one purpose and others different</a:t>
            </a:r>
            <a:endParaRPr sz="2200"/>
          </a:p>
        </p:txBody>
      </p:sp>
      <p:sp>
        <p:nvSpPr>
          <p:cNvPr id="1463" name="Google Shape;1463;p110"/>
          <p:cNvSpPr/>
          <p:nvPr/>
        </p:nvSpPr>
        <p:spPr>
          <a:xfrm>
            <a:off x="234950" y="206090"/>
            <a:ext cx="914400" cy="91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Tip 5</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pic>
        <p:nvPicPr>
          <p:cNvPr id="1464" name="Google Shape;1464;p110" descr="A screenshot of a cell phone&#10;&#10;Description automatically generated"/>
          <p:cNvPicPr preferRelativeResize="0"/>
          <p:nvPr/>
        </p:nvPicPr>
        <p:blipFill rotWithShape="1">
          <a:blip r:embed="rId3">
            <a:alphaModFix/>
          </a:blip>
          <a:srcRect l="-3047" r="50000"/>
          <a:stretch/>
        </p:blipFill>
        <p:spPr>
          <a:xfrm>
            <a:off x="7459577" y="917318"/>
            <a:ext cx="3880523" cy="2618605"/>
          </a:xfrm>
          <a:prstGeom prst="rect">
            <a:avLst/>
          </a:prstGeom>
          <a:noFill/>
          <a:ln>
            <a:noFill/>
          </a:ln>
        </p:spPr>
      </p:pic>
      <p:pic>
        <p:nvPicPr>
          <p:cNvPr id="1465" name="Google Shape;1465;p110" descr="A screenshot of a cell phone&#10;&#10;Description automatically generated"/>
          <p:cNvPicPr preferRelativeResize="0"/>
          <p:nvPr/>
        </p:nvPicPr>
        <p:blipFill rotWithShape="1">
          <a:blip r:embed="rId3">
            <a:alphaModFix/>
          </a:blip>
          <a:srcRect l="50000"/>
          <a:stretch/>
        </p:blipFill>
        <p:spPr>
          <a:xfrm>
            <a:off x="7395409" y="3536338"/>
            <a:ext cx="3657600" cy="2618604"/>
          </a:xfrm>
          <a:prstGeom prst="rect">
            <a:avLst/>
          </a:prstGeom>
          <a:noFill/>
          <a:ln>
            <a:noFill/>
          </a:ln>
        </p:spPr>
      </p:pic>
      <p:sp>
        <p:nvSpPr>
          <p:cNvPr id="1466" name="Google Shape;1466;p110"/>
          <p:cNvSpPr txBox="1"/>
          <p:nvPr/>
        </p:nvSpPr>
        <p:spPr>
          <a:xfrm>
            <a:off x="7815289" y="3261931"/>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A</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67" name="Google Shape;1467;p110"/>
          <p:cNvSpPr txBox="1"/>
          <p:nvPr/>
        </p:nvSpPr>
        <p:spPr>
          <a:xfrm>
            <a:off x="8009920" y="3261931"/>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B</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68" name="Google Shape;1468;p110"/>
          <p:cNvSpPr txBox="1"/>
          <p:nvPr/>
        </p:nvSpPr>
        <p:spPr>
          <a:xfrm>
            <a:off x="8199471" y="3261931"/>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C</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69" name="Google Shape;1469;p110"/>
          <p:cNvSpPr txBox="1"/>
          <p:nvPr/>
        </p:nvSpPr>
        <p:spPr>
          <a:xfrm>
            <a:off x="8395855" y="3261931"/>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D</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70" name="Google Shape;1470;p110"/>
          <p:cNvSpPr txBox="1"/>
          <p:nvPr/>
        </p:nvSpPr>
        <p:spPr>
          <a:xfrm>
            <a:off x="8587562" y="3263684"/>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E</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71" name="Google Shape;1471;p110"/>
          <p:cNvSpPr txBox="1"/>
          <p:nvPr/>
        </p:nvSpPr>
        <p:spPr>
          <a:xfrm>
            <a:off x="10183690" y="2672403"/>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F</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72" name="Google Shape;1472;p110"/>
          <p:cNvSpPr txBox="1"/>
          <p:nvPr/>
        </p:nvSpPr>
        <p:spPr>
          <a:xfrm>
            <a:off x="8972890" y="3265854"/>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G</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73" name="Google Shape;1473;p110"/>
          <p:cNvSpPr txBox="1"/>
          <p:nvPr/>
        </p:nvSpPr>
        <p:spPr>
          <a:xfrm>
            <a:off x="9166710" y="3265854"/>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H</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74" name="Google Shape;1474;p110"/>
          <p:cNvSpPr txBox="1"/>
          <p:nvPr/>
        </p:nvSpPr>
        <p:spPr>
          <a:xfrm>
            <a:off x="9360524" y="3265854"/>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I</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75" name="Google Shape;1475;p110"/>
          <p:cNvSpPr txBox="1"/>
          <p:nvPr/>
        </p:nvSpPr>
        <p:spPr>
          <a:xfrm>
            <a:off x="9554334" y="3265854"/>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J</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76" name="Google Shape;1476;p110"/>
          <p:cNvSpPr txBox="1"/>
          <p:nvPr/>
        </p:nvSpPr>
        <p:spPr>
          <a:xfrm>
            <a:off x="9744046" y="3265854"/>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K</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77" name="Google Shape;1477;p110"/>
          <p:cNvSpPr txBox="1"/>
          <p:nvPr/>
        </p:nvSpPr>
        <p:spPr>
          <a:xfrm>
            <a:off x="9932777" y="3265854"/>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L</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78" name="Google Shape;1478;p110"/>
          <p:cNvSpPr txBox="1"/>
          <p:nvPr/>
        </p:nvSpPr>
        <p:spPr>
          <a:xfrm>
            <a:off x="10127569" y="3265854"/>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M</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79" name="Google Shape;1479;p110"/>
          <p:cNvSpPr txBox="1"/>
          <p:nvPr/>
        </p:nvSpPr>
        <p:spPr>
          <a:xfrm>
            <a:off x="10327435" y="3265854"/>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N</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80" name="Google Shape;1480;p110"/>
          <p:cNvSpPr txBox="1"/>
          <p:nvPr/>
        </p:nvSpPr>
        <p:spPr>
          <a:xfrm>
            <a:off x="10519093" y="3265854"/>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O</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81" name="Google Shape;1481;p110"/>
          <p:cNvSpPr txBox="1"/>
          <p:nvPr/>
        </p:nvSpPr>
        <p:spPr>
          <a:xfrm>
            <a:off x="10710960" y="3265854"/>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P</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82" name="Google Shape;1482;p110"/>
          <p:cNvSpPr txBox="1"/>
          <p:nvPr/>
        </p:nvSpPr>
        <p:spPr>
          <a:xfrm>
            <a:off x="8779269" y="3263379"/>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F</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83" name="Google Shape;1483;p110"/>
          <p:cNvSpPr txBox="1"/>
          <p:nvPr/>
        </p:nvSpPr>
        <p:spPr>
          <a:xfrm>
            <a:off x="7815289" y="5904050"/>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A</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84" name="Google Shape;1484;p110"/>
          <p:cNvSpPr txBox="1"/>
          <p:nvPr/>
        </p:nvSpPr>
        <p:spPr>
          <a:xfrm>
            <a:off x="8009920" y="5904050"/>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B</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85" name="Google Shape;1485;p110"/>
          <p:cNvSpPr txBox="1"/>
          <p:nvPr/>
        </p:nvSpPr>
        <p:spPr>
          <a:xfrm>
            <a:off x="8199471" y="5904050"/>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C</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86" name="Google Shape;1486;p110"/>
          <p:cNvSpPr txBox="1"/>
          <p:nvPr/>
        </p:nvSpPr>
        <p:spPr>
          <a:xfrm>
            <a:off x="8395855" y="5904050"/>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D</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87" name="Google Shape;1487;p110"/>
          <p:cNvSpPr txBox="1"/>
          <p:nvPr/>
        </p:nvSpPr>
        <p:spPr>
          <a:xfrm>
            <a:off x="8587562" y="5905803"/>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E</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88" name="Google Shape;1488;p110"/>
          <p:cNvSpPr txBox="1"/>
          <p:nvPr/>
        </p:nvSpPr>
        <p:spPr>
          <a:xfrm>
            <a:off x="8972890" y="5907973"/>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G</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89" name="Google Shape;1489;p110"/>
          <p:cNvSpPr txBox="1"/>
          <p:nvPr/>
        </p:nvSpPr>
        <p:spPr>
          <a:xfrm>
            <a:off x="9166710" y="5907973"/>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H</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90" name="Google Shape;1490;p110"/>
          <p:cNvSpPr txBox="1"/>
          <p:nvPr/>
        </p:nvSpPr>
        <p:spPr>
          <a:xfrm>
            <a:off x="9360524" y="5907973"/>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I</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91" name="Google Shape;1491;p110"/>
          <p:cNvSpPr txBox="1"/>
          <p:nvPr/>
        </p:nvSpPr>
        <p:spPr>
          <a:xfrm>
            <a:off x="9554334" y="5907973"/>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J</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92" name="Google Shape;1492;p110"/>
          <p:cNvSpPr txBox="1"/>
          <p:nvPr/>
        </p:nvSpPr>
        <p:spPr>
          <a:xfrm>
            <a:off x="9744046" y="5907973"/>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K</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93" name="Google Shape;1493;p110"/>
          <p:cNvSpPr txBox="1"/>
          <p:nvPr/>
        </p:nvSpPr>
        <p:spPr>
          <a:xfrm>
            <a:off x="9932777" y="5907973"/>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L</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94" name="Google Shape;1494;p110"/>
          <p:cNvSpPr txBox="1"/>
          <p:nvPr/>
        </p:nvSpPr>
        <p:spPr>
          <a:xfrm>
            <a:off x="10127569" y="5907973"/>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M</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95" name="Google Shape;1495;p110"/>
          <p:cNvSpPr txBox="1"/>
          <p:nvPr/>
        </p:nvSpPr>
        <p:spPr>
          <a:xfrm>
            <a:off x="10327435" y="5907973"/>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N</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96" name="Google Shape;1496;p110"/>
          <p:cNvSpPr txBox="1"/>
          <p:nvPr/>
        </p:nvSpPr>
        <p:spPr>
          <a:xfrm>
            <a:off x="10519093" y="5907973"/>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O</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97" name="Google Shape;1497;p110"/>
          <p:cNvSpPr txBox="1"/>
          <p:nvPr/>
        </p:nvSpPr>
        <p:spPr>
          <a:xfrm>
            <a:off x="10710960" y="5907973"/>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P</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98" name="Google Shape;1498;p110"/>
          <p:cNvSpPr txBox="1"/>
          <p:nvPr/>
        </p:nvSpPr>
        <p:spPr>
          <a:xfrm>
            <a:off x="8779269" y="5905498"/>
            <a:ext cx="154642" cy="153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Arial"/>
              <a:buNone/>
              <a:tabLst/>
              <a:defRPr/>
            </a:pPr>
            <a:r>
              <a:rPr kumimoji="0" lang="en-US" sz="400" b="0" i="0" u="none" strike="noStrike" kern="0" cap="none" spc="0" normalizeH="0" baseline="0" noProof="0">
                <a:ln>
                  <a:noFill/>
                </a:ln>
                <a:solidFill>
                  <a:srgbClr val="261144"/>
                </a:solidFill>
                <a:effectLst/>
                <a:uLnTx/>
                <a:uFillTx/>
                <a:latin typeface="Lato"/>
                <a:ea typeface="Lato"/>
                <a:cs typeface="Lato"/>
                <a:sym typeface="Lato"/>
              </a:rPr>
              <a:t>F</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536"/>
        <p:cNvGrpSpPr/>
        <p:nvPr/>
      </p:nvGrpSpPr>
      <p:grpSpPr>
        <a:xfrm>
          <a:off x="0" y="0"/>
          <a:ext cx="0" cy="0"/>
          <a:chOff x="0" y="0"/>
          <a:chExt cx="0" cy="0"/>
        </a:xfrm>
      </p:grpSpPr>
      <p:sp>
        <p:nvSpPr>
          <p:cNvPr id="2537" name="Google Shape;2537;p352"/>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110</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538" name="Google Shape;2538;p352"/>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Transforming the key insight</a:t>
            </a:r>
            <a:endParaRPr/>
          </a:p>
        </p:txBody>
      </p:sp>
      <p:sp>
        <p:nvSpPr>
          <p:cNvPr id="2539" name="Google Shape;2539;p352"/>
          <p:cNvSpPr/>
          <p:nvPr/>
        </p:nvSpPr>
        <p:spPr>
          <a:xfrm>
            <a:off x="818583" y="2215600"/>
            <a:ext cx="2508800" cy="648000"/>
          </a:xfrm>
          <a:prstGeom prst="roundRect">
            <a:avLst>
              <a:gd name="adj" fmla="val 16667"/>
            </a:avLst>
          </a:prstGeom>
          <a:solidFill>
            <a:schemeClr val="dk2"/>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OBSERVATION</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540" name="Google Shape;2540;p352"/>
          <p:cNvSpPr/>
          <p:nvPr/>
        </p:nvSpPr>
        <p:spPr>
          <a:xfrm>
            <a:off x="4811523" y="2215600"/>
            <a:ext cx="2568953" cy="648000"/>
          </a:xfrm>
          <a:prstGeom prst="roundRect">
            <a:avLst>
              <a:gd name="adj" fmla="val 16667"/>
            </a:avLst>
          </a:prstGeom>
          <a:solidFill>
            <a:schemeClr val="dk2"/>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INSIGHT</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541" name="Google Shape;2541;p352"/>
          <p:cNvSpPr/>
          <p:nvPr/>
        </p:nvSpPr>
        <p:spPr>
          <a:xfrm>
            <a:off x="8656229" y="2215600"/>
            <a:ext cx="2508800" cy="648000"/>
          </a:xfrm>
          <a:prstGeom prst="roundRect">
            <a:avLst>
              <a:gd name="adj" fmla="val 16667"/>
            </a:avLst>
          </a:prstGeom>
          <a:solidFill>
            <a:schemeClr val="dk2"/>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OUTCOME</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542" name="Google Shape;2542;p352"/>
          <p:cNvSpPr/>
          <p:nvPr/>
        </p:nvSpPr>
        <p:spPr>
          <a:xfrm>
            <a:off x="3676658" y="2295255"/>
            <a:ext cx="856034" cy="488689"/>
          </a:xfrm>
          <a:prstGeom prst="right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543" name="Google Shape;2543;p352"/>
          <p:cNvSpPr/>
          <p:nvPr/>
        </p:nvSpPr>
        <p:spPr>
          <a:xfrm>
            <a:off x="7664999" y="2295255"/>
            <a:ext cx="856034" cy="488689"/>
          </a:xfrm>
          <a:prstGeom prst="right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pic>
        <p:nvPicPr>
          <p:cNvPr id="2544" name="Google Shape;2544;p352" descr="Magnifying glass with solid fill"/>
          <p:cNvPicPr preferRelativeResize="0"/>
          <p:nvPr/>
        </p:nvPicPr>
        <p:blipFill rotWithShape="1">
          <a:blip r:embed="rId3">
            <a:alphaModFix/>
          </a:blip>
          <a:srcRect/>
          <a:stretch/>
        </p:blipFill>
        <p:spPr>
          <a:xfrm>
            <a:off x="1061305" y="3403569"/>
            <a:ext cx="1948281" cy="1948281"/>
          </a:xfrm>
          <a:prstGeom prst="rect">
            <a:avLst/>
          </a:prstGeom>
          <a:noFill/>
          <a:ln>
            <a:noFill/>
          </a:ln>
        </p:spPr>
      </p:pic>
      <p:pic>
        <p:nvPicPr>
          <p:cNvPr id="2545" name="Google Shape;2545;p352" descr="Target with solid fill"/>
          <p:cNvPicPr preferRelativeResize="0"/>
          <p:nvPr/>
        </p:nvPicPr>
        <p:blipFill rotWithShape="1">
          <a:blip r:embed="rId4">
            <a:alphaModFix/>
          </a:blip>
          <a:srcRect/>
          <a:stretch/>
        </p:blipFill>
        <p:spPr>
          <a:xfrm>
            <a:off x="5121859" y="3403569"/>
            <a:ext cx="1948281" cy="1948281"/>
          </a:xfrm>
          <a:prstGeom prst="rect">
            <a:avLst/>
          </a:prstGeom>
          <a:noFill/>
          <a:ln>
            <a:noFill/>
          </a:ln>
        </p:spPr>
      </p:pic>
      <p:pic>
        <p:nvPicPr>
          <p:cNvPr id="2546" name="Google Shape;2546;p352" descr="Lightbulb with solid fill"/>
          <p:cNvPicPr preferRelativeResize="0"/>
          <p:nvPr/>
        </p:nvPicPr>
        <p:blipFill rotWithShape="1">
          <a:blip r:embed="rId5">
            <a:alphaModFix/>
          </a:blip>
          <a:srcRect/>
          <a:stretch/>
        </p:blipFill>
        <p:spPr>
          <a:xfrm>
            <a:off x="8942490" y="3429000"/>
            <a:ext cx="1948281" cy="194828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551"/>
        <p:cNvGrpSpPr/>
        <p:nvPr/>
      </p:nvGrpSpPr>
      <p:grpSpPr>
        <a:xfrm>
          <a:off x="0" y="0"/>
          <a:ext cx="0" cy="0"/>
          <a:chOff x="0" y="0"/>
          <a:chExt cx="0" cy="0"/>
        </a:xfrm>
      </p:grpSpPr>
      <p:sp>
        <p:nvSpPr>
          <p:cNvPr id="2552" name="Google Shape;2552;p353"/>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111</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553" name="Google Shape;2553;p353"/>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The “aha” moment, or climax</a:t>
            </a:r>
            <a:endParaRPr/>
          </a:p>
        </p:txBody>
      </p:sp>
      <p:sp>
        <p:nvSpPr>
          <p:cNvPr id="2554" name="Google Shape;2554;p353"/>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Autofit/>
          </a:bodyPr>
          <a:lstStyle/>
          <a:p>
            <a:pPr marL="342900" lvl="0" indent="-342900" algn="l" rtl="0">
              <a:lnSpc>
                <a:spcPct val="115000"/>
              </a:lnSpc>
              <a:spcBef>
                <a:spcPts val="0"/>
              </a:spcBef>
              <a:spcAft>
                <a:spcPts val="0"/>
              </a:spcAft>
              <a:buSzPts val="2200"/>
              <a:buChar char="●"/>
            </a:pPr>
            <a:r>
              <a:rPr lang="en-US" sz="2200"/>
              <a:t>Treating your key finding as both insight and outcome explains its central importance to your data story.</a:t>
            </a:r>
            <a:endParaRPr/>
          </a:p>
          <a:p>
            <a:pPr marL="342900" lvl="0" indent="-203200" algn="l" rtl="0">
              <a:lnSpc>
                <a:spcPct val="115000"/>
              </a:lnSpc>
              <a:spcBef>
                <a:spcPts val="0"/>
              </a:spcBef>
              <a:spcAft>
                <a:spcPts val="0"/>
              </a:spcAft>
              <a:buSzPts val="2200"/>
              <a:buNone/>
            </a:pPr>
            <a:endParaRPr sz="2200" b="1"/>
          </a:p>
          <a:p>
            <a:pPr marL="342900" lvl="0" indent="-342900" algn="l" rtl="0">
              <a:lnSpc>
                <a:spcPct val="115000"/>
              </a:lnSpc>
              <a:spcBef>
                <a:spcPts val="0"/>
              </a:spcBef>
              <a:spcAft>
                <a:spcPts val="0"/>
              </a:spcAft>
              <a:buSzPts val="2200"/>
              <a:buChar char="●"/>
            </a:pPr>
            <a:r>
              <a:rPr lang="en-US" sz="2200"/>
              <a:t>An insight is the </a:t>
            </a:r>
            <a:r>
              <a:rPr lang="en-US" sz="2200" b="1" i="1"/>
              <a:t>beginning</a:t>
            </a:r>
            <a:r>
              <a:rPr lang="en-US" sz="2200"/>
              <a:t> of something, a recommended course of </a:t>
            </a:r>
            <a:r>
              <a:rPr lang="en-US" sz="2200" b="1"/>
              <a:t>action</a:t>
            </a:r>
            <a:r>
              <a:rPr lang="en-US" sz="2200"/>
              <a:t>.</a:t>
            </a:r>
            <a:endParaRPr/>
          </a:p>
          <a:p>
            <a:pPr marL="342900" lvl="0" indent="-203200" algn="l" rtl="0">
              <a:lnSpc>
                <a:spcPct val="115000"/>
              </a:lnSpc>
              <a:spcBef>
                <a:spcPts val="0"/>
              </a:spcBef>
              <a:spcAft>
                <a:spcPts val="0"/>
              </a:spcAft>
              <a:buSzPts val="2200"/>
              <a:buNone/>
            </a:pPr>
            <a:endParaRPr sz="2200"/>
          </a:p>
          <a:p>
            <a:pPr marL="342900" lvl="0" indent="-342900" algn="l" rtl="0">
              <a:lnSpc>
                <a:spcPct val="115000"/>
              </a:lnSpc>
              <a:spcBef>
                <a:spcPts val="0"/>
              </a:spcBef>
              <a:spcAft>
                <a:spcPts val="0"/>
              </a:spcAft>
              <a:buSzPts val="2200"/>
              <a:buChar char="●"/>
            </a:pPr>
            <a:r>
              <a:rPr lang="en-US" sz="2200"/>
              <a:t>An outcome is the </a:t>
            </a:r>
            <a:r>
              <a:rPr lang="en-US" sz="2200" b="1" i="1"/>
              <a:t>end</a:t>
            </a:r>
            <a:r>
              <a:rPr lang="en-US" sz="2200"/>
              <a:t> of something, the diagnosis of a </a:t>
            </a:r>
            <a:r>
              <a:rPr lang="en-US" sz="2200" b="1"/>
              <a:t>problem</a:t>
            </a:r>
            <a:r>
              <a:rPr lang="en-US" sz="2200"/>
              <a:t>.</a:t>
            </a:r>
            <a:endParaRPr sz="2200"/>
          </a:p>
          <a:p>
            <a:pPr marL="228600" lvl="0" indent="-228600" algn="l" rtl="0">
              <a:lnSpc>
                <a:spcPct val="115000"/>
              </a:lnSpc>
              <a:spcBef>
                <a:spcPts val="533"/>
              </a:spcBef>
              <a:spcAft>
                <a:spcPts val="0"/>
              </a:spcAft>
              <a:buSzPts val="2200"/>
              <a:buNone/>
            </a:pPr>
            <a:endParaRPr sz="2200"/>
          </a:p>
        </p:txBody>
      </p:sp>
      <p:grpSp>
        <p:nvGrpSpPr>
          <p:cNvPr id="2555" name="Google Shape;2555;p353"/>
          <p:cNvGrpSpPr/>
          <p:nvPr/>
        </p:nvGrpSpPr>
        <p:grpSpPr>
          <a:xfrm>
            <a:off x="2139567" y="5244341"/>
            <a:ext cx="7945602" cy="1026684"/>
            <a:chOff x="2476398" y="3185225"/>
            <a:chExt cx="4142650" cy="1051500"/>
          </a:xfrm>
        </p:grpSpPr>
        <p:cxnSp>
          <p:nvCxnSpPr>
            <p:cNvPr id="2556" name="Google Shape;2556;p353"/>
            <p:cNvCxnSpPr/>
            <p:nvPr/>
          </p:nvCxnSpPr>
          <p:spPr>
            <a:xfrm rot="10800000" flipH="1">
              <a:off x="2476398" y="3185225"/>
              <a:ext cx="2088000" cy="1051500"/>
            </a:xfrm>
            <a:prstGeom prst="straightConnector1">
              <a:avLst/>
            </a:prstGeom>
            <a:noFill/>
            <a:ln w="76200" cap="flat" cmpd="sng">
              <a:solidFill>
                <a:srgbClr val="000000"/>
              </a:solidFill>
              <a:prstDash val="solid"/>
              <a:round/>
              <a:headEnd type="none" w="sm" len="sm"/>
              <a:tailEnd type="none" w="sm" len="sm"/>
            </a:ln>
          </p:spPr>
        </p:cxnSp>
        <p:cxnSp>
          <p:nvCxnSpPr>
            <p:cNvPr id="2557" name="Google Shape;2557;p353"/>
            <p:cNvCxnSpPr/>
            <p:nvPr/>
          </p:nvCxnSpPr>
          <p:spPr>
            <a:xfrm rot="10800000">
              <a:off x="4531048" y="3185225"/>
              <a:ext cx="2088000" cy="1051500"/>
            </a:xfrm>
            <a:prstGeom prst="straightConnector1">
              <a:avLst/>
            </a:prstGeom>
            <a:noFill/>
            <a:ln w="76200" cap="flat" cmpd="sng">
              <a:solidFill>
                <a:srgbClr val="000000"/>
              </a:solidFill>
              <a:prstDash val="solid"/>
              <a:round/>
              <a:headEnd type="none" w="sm" len="sm"/>
              <a:tailEnd type="none" w="sm" len="sm"/>
            </a:ln>
          </p:spPr>
        </p:cxnSp>
      </p:grpSp>
      <p:sp>
        <p:nvSpPr>
          <p:cNvPr id="2558" name="Google Shape;2558;p353"/>
          <p:cNvSpPr/>
          <p:nvPr/>
        </p:nvSpPr>
        <p:spPr>
          <a:xfrm>
            <a:off x="4739200" y="4267900"/>
            <a:ext cx="2713600" cy="648000"/>
          </a:xfrm>
          <a:prstGeom prst="roundRect">
            <a:avLst>
              <a:gd name="adj" fmla="val 16667"/>
            </a:avLst>
          </a:prstGeom>
          <a:solidFill>
            <a:schemeClr val="accent1"/>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INSIGHT / OUTCOME</a:t>
            </a: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559" name="Google Shape;2559;p353"/>
          <p:cNvSpPr/>
          <p:nvPr/>
        </p:nvSpPr>
        <p:spPr>
          <a:xfrm rot="-900716">
            <a:off x="2204823" y="5336262"/>
            <a:ext cx="2438419" cy="409941"/>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PROBLEM</a:t>
            </a: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560" name="Google Shape;2560;p353"/>
          <p:cNvSpPr/>
          <p:nvPr/>
        </p:nvSpPr>
        <p:spPr>
          <a:xfrm rot="900716" flipH="1">
            <a:off x="7548557" y="5336197"/>
            <a:ext cx="2438419" cy="40955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ACTIONS</a:t>
            </a: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565"/>
        <p:cNvGrpSpPr/>
        <p:nvPr/>
      </p:nvGrpSpPr>
      <p:grpSpPr>
        <a:xfrm>
          <a:off x="0" y="0"/>
          <a:ext cx="0" cy="0"/>
          <a:chOff x="0" y="0"/>
          <a:chExt cx="0" cy="0"/>
        </a:xfrm>
      </p:grpSpPr>
      <p:sp>
        <p:nvSpPr>
          <p:cNvPr id="2566" name="Google Shape;2566;p354"/>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112</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567" name="Google Shape;2567;p354"/>
          <p:cNvSpPr txBox="1">
            <a:spLocks noGrp="1"/>
          </p:cNvSpPr>
          <p:nvPr>
            <p:ph type="body" idx="1"/>
          </p:nvPr>
        </p:nvSpPr>
        <p:spPr>
          <a:xfrm>
            <a:off x="415599" y="1453506"/>
            <a:ext cx="6866237" cy="4870163"/>
          </a:xfrm>
          <a:prstGeom prst="rect">
            <a:avLst/>
          </a:prstGeom>
          <a:noFill/>
          <a:ln>
            <a:noFill/>
          </a:ln>
        </p:spPr>
        <p:txBody>
          <a:bodyPr spcFirstLastPara="1" wrap="square" lIns="91425" tIns="91425" rIns="91425" bIns="91425" anchor="t" anchorCtr="0">
            <a:noAutofit/>
          </a:bodyPr>
          <a:lstStyle/>
          <a:p>
            <a:pPr marL="548640" lvl="0" indent="-381000" algn="l" rtl="0">
              <a:lnSpc>
                <a:spcPct val="115000"/>
              </a:lnSpc>
              <a:spcBef>
                <a:spcPts val="0"/>
              </a:spcBef>
              <a:spcAft>
                <a:spcPts val="0"/>
              </a:spcAft>
              <a:buSzPts val="2200"/>
              <a:buChar char="●"/>
            </a:pPr>
            <a:r>
              <a:rPr lang="en-US" sz="2200"/>
              <a:t>Now that you know your audience, you can start telling them a story based on a few key parts:</a:t>
            </a:r>
            <a:endParaRPr/>
          </a:p>
          <a:p>
            <a:pPr marL="548640" lvl="0" indent="-241300" algn="l" rtl="0">
              <a:lnSpc>
                <a:spcPct val="115000"/>
              </a:lnSpc>
              <a:spcBef>
                <a:spcPts val="0"/>
              </a:spcBef>
              <a:spcAft>
                <a:spcPts val="0"/>
              </a:spcAft>
              <a:buSzPts val="2200"/>
              <a:buNone/>
            </a:pPr>
            <a:endParaRPr sz="2200"/>
          </a:p>
          <a:p>
            <a:pPr marL="548640" lvl="0" indent="-381000" algn="l" rtl="0">
              <a:lnSpc>
                <a:spcPct val="115000"/>
              </a:lnSpc>
              <a:spcBef>
                <a:spcPts val="0"/>
              </a:spcBef>
              <a:spcAft>
                <a:spcPts val="0"/>
              </a:spcAft>
              <a:buSzPts val="2200"/>
              <a:buChar char="●"/>
            </a:pPr>
            <a:r>
              <a:rPr lang="en-US" sz="2200" b="1"/>
              <a:t>Problem:</a:t>
            </a:r>
            <a:r>
              <a:rPr lang="en-US" sz="2200"/>
              <a:t> What </a:t>
            </a:r>
            <a:r>
              <a:rPr lang="en-US" sz="2200">
                <a:solidFill>
                  <a:schemeClr val="accent1"/>
                </a:solidFill>
              </a:rPr>
              <a:t>challenge</a:t>
            </a:r>
            <a:r>
              <a:rPr lang="en-US" sz="2200"/>
              <a:t> does your outcome most concretely represent?</a:t>
            </a:r>
            <a:endParaRPr/>
          </a:p>
          <a:p>
            <a:pPr marL="548640" lvl="0" indent="-241300" algn="l" rtl="0">
              <a:lnSpc>
                <a:spcPct val="115000"/>
              </a:lnSpc>
              <a:spcBef>
                <a:spcPts val="0"/>
              </a:spcBef>
              <a:spcAft>
                <a:spcPts val="0"/>
              </a:spcAft>
              <a:buSzPts val="2200"/>
              <a:buNone/>
            </a:pPr>
            <a:endParaRPr sz="2200"/>
          </a:p>
          <a:p>
            <a:pPr marL="548640" lvl="0" indent="-381000" algn="l" rtl="0">
              <a:lnSpc>
                <a:spcPct val="115000"/>
              </a:lnSpc>
              <a:spcBef>
                <a:spcPts val="0"/>
              </a:spcBef>
              <a:spcAft>
                <a:spcPts val="0"/>
              </a:spcAft>
              <a:buSzPts val="2200"/>
              <a:buChar char="●"/>
            </a:pPr>
            <a:r>
              <a:rPr lang="en-US" sz="2200" b="1"/>
              <a:t>Actions:</a:t>
            </a:r>
            <a:r>
              <a:rPr lang="en-US" sz="2200"/>
              <a:t> What can your audience </a:t>
            </a:r>
            <a:r>
              <a:rPr lang="en-US" sz="2200">
                <a:solidFill>
                  <a:schemeClr val="accent1"/>
                </a:solidFill>
              </a:rPr>
              <a:t>do</a:t>
            </a:r>
            <a:r>
              <a:rPr lang="en-US" sz="2200"/>
              <a:t> to fix the problem or change the outcome?</a:t>
            </a:r>
            <a:endParaRPr/>
          </a:p>
          <a:p>
            <a:pPr marL="548640" lvl="0" indent="-241300" algn="l" rtl="0">
              <a:lnSpc>
                <a:spcPct val="115000"/>
              </a:lnSpc>
              <a:spcBef>
                <a:spcPts val="0"/>
              </a:spcBef>
              <a:spcAft>
                <a:spcPts val="0"/>
              </a:spcAft>
              <a:buSzPts val="2200"/>
              <a:buNone/>
            </a:pPr>
            <a:endParaRPr sz="2200"/>
          </a:p>
          <a:p>
            <a:pPr marL="548640" lvl="0" indent="-381000" algn="l" rtl="0">
              <a:lnSpc>
                <a:spcPct val="115000"/>
              </a:lnSpc>
              <a:spcBef>
                <a:spcPts val="0"/>
              </a:spcBef>
              <a:spcAft>
                <a:spcPts val="0"/>
              </a:spcAft>
              <a:buSzPts val="2200"/>
              <a:buChar char="●"/>
            </a:pPr>
            <a:r>
              <a:rPr lang="en-US" sz="2200" b="1"/>
              <a:t>Measures:</a:t>
            </a:r>
            <a:r>
              <a:rPr lang="en-US" sz="2200"/>
              <a:t> How will your audience </a:t>
            </a:r>
            <a:r>
              <a:rPr lang="en-US" sz="2200">
                <a:solidFill>
                  <a:schemeClr val="accent1"/>
                </a:solidFill>
              </a:rPr>
              <a:t>know</a:t>
            </a:r>
            <a:r>
              <a:rPr lang="en-US" sz="2200"/>
              <a:t> they’re achieving the desired outcome?</a:t>
            </a:r>
            <a:endParaRPr/>
          </a:p>
        </p:txBody>
      </p:sp>
      <p:sp>
        <p:nvSpPr>
          <p:cNvPr id="2568" name="Google Shape;2568;p354"/>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The rest of your story outline</a:t>
            </a:r>
            <a:endParaRPr/>
          </a:p>
        </p:txBody>
      </p:sp>
      <p:grpSp>
        <p:nvGrpSpPr>
          <p:cNvPr id="2569" name="Google Shape;2569;p354"/>
          <p:cNvGrpSpPr/>
          <p:nvPr/>
        </p:nvGrpSpPr>
        <p:grpSpPr>
          <a:xfrm>
            <a:off x="7770191" y="3770967"/>
            <a:ext cx="3871810" cy="500292"/>
            <a:chOff x="2476398" y="3185225"/>
            <a:chExt cx="4142650" cy="1051500"/>
          </a:xfrm>
        </p:grpSpPr>
        <p:cxnSp>
          <p:nvCxnSpPr>
            <p:cNvPr id="2570" name="Google Shape;2570;p354"/>
            <p:cNvCxnSpPr/>
            <p:nvPr/>
          </p:nvCxnSpPr>
          <p:spPr>
            <a:xfrm rot="10800000" flipH="1">
              <a:off x="2476398" y="3185225"/>
              <a:ext cx="2088000" cy="1051500"/>
            </a:xfrm>
            <a:prstGeom prst="straightConnector1">
              <a:avLst/>
            </a:prstGeom>
            <a:noFill/>
            <a:ln w="76200" cap="flat" cmpd="sng">
              <a:solidFill>
                <a:srgbClr val="000000"/>
              </a:solidFill>
              <a:prstDash val="solid"/>
              <a:round/>
              <a:headEnd type="none" w="sm" len="sm"/>
              <a:tailEnd type="none" w="sm" len="sm"/>
            </a:ln>
          </p:spPr>
        </p:cxnSp>
        <p:cxnSp>
          <p:nvCxnSpPr>
            <p:cNvPr id="2571" name="Google Shape;2571;p354"/>
            <p:cNvCxnSpPr/>
            <p:nvPr/>
          </p:nvCxnSpPr>
          <p:spPr>
            <a:xfrm rot="10800000">
              <a:off x="4531048" y="3185225"/>
              <a:ext cx="2088000" cy="1051500"/>
            </a:xfrm>
            <a:prstGeom prst="straightConnector1">
              <a:avLst/>
            </a:prstGeom>
            <a:noFill/>
            <a:ln w="76200" cap="flat" cmpd="sng">
              <a:solidFill>
                <a:srgbClr val="000000"/>
              </a:solidFill>
              <a:prstDash val="solid"/>
              <a:round/>
              <a:headEnd type="none" w="sm" len="sm"/>
              <a:tailEnd type="none" w="sm" len="sm"/>
            </a:ln>
          </p:spPr>
        </p:cxnSp>
      </p:grpSp>
      <p:sp>
        <p:nvSpPr>
          <p:cNvPr id="2572" name="Google Shape;2572;p354"/>
          <p:cNvSpPr/>
          <p:nvPr/>
        </p:nvSpPr>
        <p:spPr>
          <a:xfrm>
            <a:off x="8398295" y="2816756"/>
            <a:ext cx="2584431" cy="617155"/>
          </a:xfrm>
          <a:prstGeom prst="roundRect">
            <a:avLst>
              <a:gd name="adj" fmla="val 16667"/>
            </a:avLst>
          </a:prstGeom>
          <a:solidFill>
            <a:schemeClr val="accent1"/>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INSIGHT / OUTCOME</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573" name="Google Shape;2573;p354"/>
          <p:cNvSpPr/>
          <p:nvPr/>
        </p:nvSpPr>
        <p:spPr>
          <a:xfrm rot="-900716">
            <a:off x="7642132" y="4413096"/>
            <a:ext cx="1719254" cy="289037"/>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PROBLEM</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574" name="Google Shape;2574;p354"/>
          <p:cNvSpPr/>
          <p:nvPr/>
        </p:nvSpPr>
        <p:spPr>
          <a:xfrm rot="900716" flipH="1">
            <a:off x="10050771" y="4413363"/>
            <a:ext cx="1719254" cy="28876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ACTIONS</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575" name="Google Shape;2575;p354"/>
          <p:cNvSpPr/>
          <p:nvPr/>
        </p:nvSpPr>
        <p:spPr>
          <a:xfrm rot="900716" flipH="1">
            <a:off x="9952627" y="4775480"/>
            <a:ext cx="1719254" cy="28876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MEASURES</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580"/>
        <p:cNvGrpSpPr/>
        <p:nvPr/>
      </p:nvGrpSpPr>
      <p:grpSpPr>
        <a:xfrm>
          <a:off x="0" y="0"/>
          <a:ext cx="0" cy="0"/>
          <a:chOff x="0" y="0"/>
          <a:chExt cx="0" cy="0"/>
        </a:xfrm>
      </p:grpSpPr>
      <p:sp>
        <p:nvSpPr>
          <p:cNvPr id="2581" name="Google Shape;2581;p355"/>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113</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582" name="Google Shape;2582;p355"/>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Putting the outline together</a:t>
            </a:r>
            <a:endParaRPr/>
          </a:p>
        </p:txBody>
      </p:sp>
      <p:sp>
        <p:nvSpPr>
          <p:cNvPr id="2583" name="Google Shape;2583;p355"/>
          <p:cNvSpPr/>
          <p:nvPr/>
        </p:nvSpPr>
        <p:spPr>
          <a:xfrm>
            <a:off x="914152" y="2532669"/>
            <a:ext cx="9695353" cy="3236956"/>
          </a:xfrm>
          <a:custGeom>
            <a:avLst/>
            <a:gdLst/>
            <a:ahLst/>
            <a:cxnLst/>
            <a:rect l="l" t="t" r="r" b="b"/>
            <a:pathLst>
              <a:path w="339989" h="113511" extrusionOk="0">
                <a:moveTo>
                  <a:pt x="0" y="113511"/>
                </a:moveTo>
                <a:lnTo>
                  <a:pt x="78039" y="113511"/>
                </a:lnTo>
                <a:lnTo>
                  <a:pt x="182819" y="0"/>
                </a:lnTo>
                <a:lnTo>
                  <a:pt x="257584" y="65487"/>
                </a:lnTo>
                <a:lnTo>
                  <a:pt x="339989" y="65487"/>
                </a:lnTo>
              </a:path>
            </a:pathLst>
          </a:custGeom>
          <a:noFill/>
          <a:ln w="76200" cap="flat" cmpd="sng">
            <a:solidFill>
              <a:srgbClr val="000000"/>
            </a:solidFill>
            <a:prstDash val="solid"/>
            <a:roun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0" i="0" u="none" strike="noStrike" kern="0" cap="none" spc="0" normalizeH="0" baseline="0" noProof="0">
              <a:ln>
                <a:noFill/>
              </a:ln>
              <a:solidFill>
                <a:srgbClr val="000000"/>
              </a:solidFill>
              <a:effectLst/>
              <a:uLnTx/>
              <a:uFillTx/>
              <a:latin typeface="Arial"/>
              <a:cs typeface="Arial"/>
              <a:sym typeface="Arial"/>
            </a:endParaRPr>
          </a:p>
        </p:txBody>
      </p:sp>
      <p:sp>
        <p:nvSpPr>
          <p:cNvPr id="2584" name="Google Shape;2584;p355"/>
          <p:cNvSpPr/>
          <p:nvPr/>
        </p:nvSpPr>
        <p:spPr>
          <a:xfrm>
            <a:off x="4788867" y="1612000"/>
            <a:ext cx="2713600" cy="648000"/>
          </a:xfrm>
          <a:prstGeom prst="roundRect">
            <a:avLst>
              <a:gd name="adj" fmla="val 16667"/>
            </a:avLst>
          </a:prstGeom>
          <a:solidFill>
            <a:schemeClr val="accent2"/>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INSIGHT / OUTCOME</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585" name="Google Shape;2585;p355"/>
          <p:cNvSpPr/>
          <p:nvPr/>
        </p:nvSpPr>
        <p:spPr>
          <a:xfrm>
            <a:off x="7375067" y="2651967"/>
            <a:ext cx="2713600" cy="648000"/>
          </a:xfrm>
          <a:prstGeom prst="roundRect">
            <a:avLst>
              <a:gd name="adj" fmla="val 16667"/>
            </a:avLst>
          </a:prstGeom>
          <a:solidFill>
            <a:schemeClr val="dk2"/>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ACTIONS</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586" name="Google Shape;2586;p355"/>
          <p:cNvSpPr/>
          <p:nvPr/>
        </p:nvSpPr>
        <p:spPr>
          <a:xfrm>
            <a:off x="8596967" y="4863300"/>
            <a:ext cx="2713600" cy="648000"/>
          </a:xfrm>
          <a:prstGeom prst="roundRect">
            <a:avLst>
              <a:gd name="adj" fmla="val 16667"/>
            </a:avLst>
          </a:prstGeom>
          <a:solidFill>
            <a:schemeClr val="dk2"/>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MEASURES</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587" name="Google Shape;2587;p355"/>
          <p:cNvSpPr/>
          <p:nvPr/>
        </p:nvSpPr>
        <p:spPr>
          <a:xfrm>
            <a:off x="1250900" y="3574833"/>
            <a:ext cx="2713600" cy="648000"/>
          </a:xfrm>
          <a:prstGeom prst="roundRect">
            <a:avLst>
              <a:gd name="adj" fmla="val 16667"/>
            </a:avLst>
          </a:prstGeom>
          <a:solidFill>
            <a:schemeClr val="accent5"/>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PROBLEM</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588" name="Google Shape;2588;p355"/>
          <p:cNvSpPr/>
          <p:nvPr/>
        </p:nvSpPr>
        <p:spPr>
          <a:xfrm flipH="1">
            <a:off x="3453000" y="2783367"/>
            <a:ext cx="2713600" cy="2986400"/>
          </a:xfrm>
          <a:prstGeom prst="rtTriangle">
            <a:avLst/>
          </a:prstGeom>
          <a:solidFill>
            <a:schemeClr val="accent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2589" name="Google Shape;2589;p355"/>
          <p:cNvSpPr txBox="1"/>
          <p:nvPr/>
        </p:nvSpPr>
        <p:spPr>
          <a:xfrm rot="-2861568">
            <a:off x="3971812" y="4036875"/>
            <a:ext cx="2576713" cy="1488275"/>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667"/>
              <a:buFont typeface="Arial"/>
              <a:buNone/>
              <a:tabLst/>
              <a:defRPr/>
            </a:pPr>
            <a:endParaRPr kumimoji="0" sz="26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a:p>
            <a:pPr marL="0" marR="0" lvl="0" indent="0" algn="ctr" defTabSz="914400" rtl="0" eaLnBrk="1" fontAlgn="auto" latinLnBrk="0" hangingPunct="1">
              <a:lnSpc>
                <a:spcPct val="100000"/>
              </a:lnSpc>
              <a:spcBef>
                <a:spcPts val="0"/>
              </a:spcBef>
              <a:spcAft>
                <a:spcPts val="0"/>
              </a:spcAft>
              <a:buClr>
                <a:srgbClr val="000000"/>
              </a:buClr>
              <a:buSzPts val="2667"/>
              <a:buFont typeface="Arial"/>
              <a:buNone/>
              <a:tabLst/>
              <a:defRPr/>
            </a:pPr>
            <a:r>
              <a:rPr kumimoji="0" lang="en-US" sz="2667" b="0" i="0" u="none" strike="noStrike" kern="0" cap="none" spc="0" normalizeH="0" baseline="0" noProof="0">
                <a:ln>
                  <a:noFill/>
                </a:ln>
                <a:solidFill>
                  <a:srgbClr val="261144"/>
                </a:solidFill>
                <a:effectLst/>
                <a:uLnTx/>
                <a:uFillTx/>
                <a:latin typeface="Century Gothic"/>
                <a:ea typeface="Century Gothic"/>
                <a:cs typeface="Century Gothic"/>
                <a:sym typeface="Century Gothic"/>
              </a:rPr>
              <a:t>URGENCY</a:t>
            </a:r>
            <a:endParaRPr kumimoji="0" sz="2667" b="0" i="0" u="none" strike="noStrike" kern="0" cap="none" spc="0" normalizeH="0" baseline="0" noProof="0">
              <a:ln>
                <a:noFill/>
              </a:ln>
              <a:solidFill>
                <a:srgbClr val="261144"/>
              </a:solidFill>
              <a:effectLst/>
              <a:uLnTx/>
              <a:uFillTx/>
              <a:latin typeface="Century Gothic"/>
              <a:ea typeface="Century Gothic"/>
              <a:cs typeface="Century Gothic"/>
              <a:sym typeface="Century Gothic"/>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594"/>
        <p:cNvGrpSpPr/>
        <p:nvPr/>
      </p:nvGrpSpPr>
      <p:grpSpPr>
        <a:xfrm>
          <a:off x="0" y="0"/>
          <a:ext cx="0" cy="0"/>
          <a:chOff x="0" y="0"/>
          <a:chExt cx="0" cy="0"/>
        </a:xfrm>
      </p:grpSpPr>
      <p:sp>
        <p:nvSpPr>
          <p:cNvPr id="2595" name="Google Shape;2595;p356"/>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114</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596" name="Google Shape;2596;p356"/>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Dashboard developer outline</a:t>
            </a:r>
            <a:endParaRPr/>
          </a:p>
        </p:txBody>
      </p:sp>
      <p:sp>
        <p:nvSpPr>
          <p:cNvPr id="2597" name="Google Shape;2597;p356"/>
          <p:cNvSpPr/>
          <p:nvPr/>
        </p:nvSpPr>
        <p:spPr>
          <a:xfrm>
            <a:off x="914152" y="2532669"/>
            <a:ext cx="9695353" cy="3236956"/>
          </a:xfrm>
          <a:custGeom>
            <a:avLst/>
            <a:gdLst/>
            <a:ahLst/>
            <a:cxnLst/>
            <a:rect l="l" t="t" r="r" b="b"/>
            <a:pathLst>
              <a:path w="339989" h="113511" extrusionOk="0">
                <a:moveTo>
                  <a:pt x="0" y="113511"/>
                </a:moveTo>
                <a:lnTo>
                  <a:pt x="78039" y="113511"/>
                </a:lnTo>
                <a:lnTo>
                  <a:pt x="182819" y="0"/>
                </a:lnTo>
                <a:lnTo>
                  <a:pt x="257584" y="65487"/>
                </a:lnTo>
                <a:lnTo>
                  <a:pt x="339989" y="65487"/>
                </a:lnTo>
              </a:path>
            </a:pathLst>
          </a:custGeom>
          <a:noFill/>
          <a:ln w="76200" cap="flat" cmpd="sng">
            <a:solidFill>
              <a:srgbClr val="000000"/>
            </a:solidFill>
            <a:prstDash val="solid"/>
            <a:roun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0" i="0" u="none" strike="noStrike" kern="0" cap="none" spc="0" normalizeH="0" baseline="0" noProof="0">
              <a:ln>
                <a:noFill/>
              </a:ln>
              <a:solidFill>
                <a:srgbClr val="000000"/>
              </a:solidFill>
              <a:effectLst/>
              <a:uLnTx/>
              <a:uFillTx/>
              <a:latin typeface="Arial"/>
              <a:cs typeface="Arial"/>
              <a:sym typeface="Arial"/>
            </a:endParaRPr>
          </a:p>
        </p:txBody>
      </p:sp>
      <p:sp>
        <p:nvSpPr>
          <p:cNvPr id="2598" name="Google Shape;2598;p356"/>
          <p:cNvSpPr/>
          <p:nvPr/>
        </p:nvSpPr>
        <p:spPr>
          <a:xfrm>
            <a:off x="2264029" y="1487339"/>
            <a:ext cx="2713600" cy="648000"/>
          </a:xfrm>
          <a:prstGeom prst="roundRect">
            <a:avLst>
              <a:gd name="adj" fmla="val 16667"/>
            </a:avLst>
          </a:prstGeom>
          <a:solidFill>
            <a:schemeClr val="accent1"/>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INSIGHT / OUTCOME</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599" name="Google Shape;2599;p356"/>
          <p:cNvSpPr/>
          <p:nvPr/>
        </p:nvSpPr>
        <p:spPr>
          <a:xfrm>
            <a:off x="7339209" y="2360209"/>
            <a:ext cx="2713600" cy="648000"/>
          </a:xfrm>
          <a:prstGeom prst="roundRect">
            <a:avLst>
              <a:gd name="adj" fmla="val 16667"/>
            </a:avLst>
          </a:prstGeom>
          <a:solidFill>
            <a:schemeClr val="accent5"/>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ACTIONS</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600" name="Google Shape;2600;p356"/>
          <p:cNvSpPr/>
          <p:nvPr/>
        </p:nvSpPr>
        <p:spPr>
          <a:xfrm>
            <a:off x="8564248" y="5375975"/>
            <a:ext cx="2713600" cy="648000"/>
          </a:xfrm>
          <a:prstGeom prst="roundRect">
            <a:avLst>
              <a:gd name="adj" fmla="val 16667"/>
            </a:avLst>
          </a:prstGeom>
          <a:solidFill>
            <a:schemeClr val="accent5"/>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MEASURES</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601" name="Google Shape;2601;p356"/>
          <p:cNvSpPr/>
          <p:nvPr/>
        </p:nvSpPr>
        <p:spPr>
          <a:xfrm>
            <a:off x="566570" y="3507595"/>
            <a:ext cx="2713600" cy="648000"/>
          </a:xfrm>
          <a:prstGeom prst="roundRect">
            <a:avLst>
              <a:gd name="adj" fmla="val 16667"/>
            </a:avLst>
          </a:prstGeom>
          <a:solidFill>
            <a:schemeClr val="accent5"/>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PROBLEM</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602" name="Google Shape;2602;p356"/>
          <p:cNvSpPr/>
          <p:nvPr/>
        </p:nvSpPr>
        <p:spPr>
          <a:xfrm flipH="1">
            <a:off x="3453000" y="2783367"/>
            <a:ext cx="2713600" cy="2986400"/>
          </a:xfrm>
          <a:prstGeom prst="rtTriangle">
            <a:avLst/>
          </a:prstGeom>
          <a:solidFill>
            <a:schemeClr val="accent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603" name="Google Shape;2603;p356"/>
          <p:cNvSpPr txBox="1"/>
          <p:nvPr/>
        </p:nvSpPr>
        <p:spPr>
          <a:xfrm rot="-2861568">
            <a:off x="3971812" y="4036875"/>
            <a:ext cx="2576713" cy="1488275"/>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667"/>
              <a:buFont typeface="Arial"/>
              <a:buNone/>
              <a:tabLst/>
              <a:defRPr/>
            </a:pPr>
            <a:endParaRPr kumimoji="0" sz="2667" b="1" i="0" u="none" strike="noStrike" kern="0" cap="none" spc="0" normalizeH="0" baseline="0" noProof="0">
              <a:ln>
                <a:noFill/>
              </a:ln>
              <a:solidFill>
                <a:srgbClr val="FFFFFF"/>
              </a:solidFill>
              <a:effectLst/>
              <a:uLnTx/>
              <a:uFillTx/>
              <a:latin typeface="Lato"/>
              <a:ea typeface="Lato"/>
              <a:cs typeface="Lato"/>
              <a:sym typeface="Lato"/>
            </a:endParaRPr>
          </a:p>
          <a:p>
            <a:pPr marL="0" marR="0" lvl="0" indent="0" algn="ctr" defTabSz="914400" rtl="0" eaLnBrk="1" fontAlgn="auto" latinLnBrk="0" hangingPunct="1">
              <a:lnSpc>
                <a:spcPct val="100000"/>
              </a:lnSpc>
              <a:spcBef>
                <a:spcPts val="0"/>
              </a:spcBef>
              <a:spcAft>
                <a:spcPts val="0"/>
              </a:spcAft>
              <a:buClr>
                <a:srgbClr val="000000"/>
              </a:buClr>
              <a:buSzPts val="2667"/>
              <a:buFont typeface="Arial"/>
              <a:buNone/>
              <a:tabLst/>
              <a:defRPr/>
            </a:pPr>
            <a:r>
              <a:rPr kumimoji="0" lang="en-US" sz="2667" b="0" i="0" u="none" strike="noStrike" kern="0" cap="none" spc="0" normalizeH="0" baseline="0" noProof="0">
                <a:ln>
                  <a:noFill/>
                </a:ln>
                <a:solidFill>
                  <a:srgbClr val="261144"/>
                </a:solidFill>
                <a:effectLst/>
                <a:uLnTx/>
                <a:uFillTx/>
                <a:latin typeface="Century Gothic"/>
                <a:ea typeface="Century Gothic"/>
                <a:cs typeface="Century Gothic"/>
                <a:sym typeface="Century Gothic"/>
              </a:rPr>
              <a:t>URGENCY</a:t>
            </a:r>
            <a:endParaRPr kumimoji="0" sz="2667" b="0" i="0" u="none" strike="noStrike" kern="0" cap="none" spc="0" normalizeH="0" baseline="0" noProof="0">
              <a:ln>
                <a:noFill/>
              </a:ln>
              <a:solidFill>
                <a:srgbClr val="261144"/>
              </a:solidFill>
              <a:effectLst/>
              <a:uLnTx/>
              <a:uFillTx/>
              <a:latin typeface="Century Gothic"/>
              <a:ea typeface="Century Gothic"/>
              <a:cs typeface="Century Gothic"/>
              <a:sym typeface="Century Gothic"/>
            </a:endParaRPr>
          </a:p>
        </p:txBody>
      </p:sp>
      <p:sp>
        <p:nvSpPr>
          <p:cNvPr id="2604" name="Google Shape;2604;p356"/>
          <p:cNvSpPr txBox="1"/>
          <p:nvPr/>
        </p:nvSpPr>
        <p:spPr>
          <a:xfrm>
            <a:off x="546754" y="4330346"/>
            <a:ext cx="2713600" cy="1269277"/>
          </a:xfrm>
          <a:prstGeom prst="rect">
            <a:avLst/>
          </a:prstGeom>
          <a:solidFill>
            <a:schemeClr val="lt1"/>
          </a:solid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1" u="none" strike="noStrike" kern="0" cap="none" spc="0" normalizeH="0" baseline="0" noProof="0">
                <a:ln>
                  <a:noFill/>
                </a:ln>
                <a:solidFill>
                  <a:srgbClr val="261144"/>
                </a:solidFill>
                <a:effectLst/>
                <a:uLnTx/>
                <a:uFillTx/>
                <a:latin typeface="Century Gothic"/>
                <a:ea typeface="Century Gothic"/>
                <a:cs typeface="Century Gothic"/>
                <a:sym typeface="Century Gothic"/>
              </a:rPr>
              <a:t>The initial objective was to create a data dashboard with maximally useful data.</a:t>
            </a:r>
            <a:endParaRPr kumimoji="0" sz="1800" b="0" i="1" u="none" strike="noStrike" kern="0" cap="none" spc="0" normalizeH="0" baseline="0" noProof="0">
              <a:ln>
                <a:noFill/>
              </a:ln>
              <a:solidFill>
                <a:srgbClr val="261144"/>
              </a:solidFill>
              <a:effectLst/>
              <a:uLnTx/>
              <a:uFillTx/>
              <a:latin typeface="Century Gothic"/>
              <a:ea typeface="Century Gothic"/>
              <a:cs typeface="Century Gothic"/>
              <a:sym typeface="Century Gothic"/>
            </a:endParaRPr>
          </a:p>
        </p:txBody>
      </p:sp>
      <p:sp>
        <p:nvSpPr>
          <p:cNvPr id="2605" name="Google Shape;2605;p356"/>
          <p:cNvSpPr txBox="1"/>
          <p:nvPr/>
        </p:nvSpPr>
        <p:spPr>
          <a:xfrm>
            <a:off x="5002306" y="1445388"/>
            <a:ext cx="3561942" cy="727553"/>
          </a:xfrm>
          <a:prstGeom prst="rect">
            <a:avLst/>
          </a:prstGeom>
          <a:solidFill>
            <a:schemeClr val="lt1"/>
          </a:solid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1" u="none" strike="noStrike" kern="0" cap="none" spc="0" normalizeH="0" baseline="0" noProof="0">
                <a:ln>
                  <a:noFill/>
                </a:ln>
                <a:solidFill>
                  <a:srgbClr val="261144"/>
                </a:solidFill>
                <a:effectLst/>
                <a:uLnTx/>
                <a:uFillTx/>
                <a:latin typeface="Century Gothic"/>
                <a:ea typeface="Century Gothic"/>
                <a:cs typeface="Century Gothic"/>
                <a:sym typeface="Century Gothic"/>
              </a:rPr>
              <a:t>Key decision-makers barely use housing policy data at all.</a:t>
            </a:r>
            <a:endParaRPr kumimoji="0" sz="1800" b="0" i="1" u="none" strike="noStrike" kern="0" cap="none" spc="0" normalizeH="0" baseline="0" noProof="0">
              <a:ln>
                <a:noFill/>
              </a:ln>
              <a:solidFill>
                <a:srgbClr val="261144"/>
              </a:solidFill>
              <a:effectLst/>
              <a:uLnTx/>
              <a:uFillTx/>
              <a:latin typeface="Century Gothic"/>
              <a:ea typeface="Century Gothic"/>
              <a:cs typeface="Century Gothic"/>
              <a:sym typeface="Century Gothic"/>
            </a:endParaRPr>
          </a:p>
        </p:txBody>
      </p:sp>
      <p:sp>
        <p:nvSpPr>
          <p:cNvPr id="2606" name="Google Shape;2606;p356"/>
          <p:cNvSpPr txBox="1"/>
          <p:nvPr/>
        </p:nvSpPr>
        <p:spPr>
          <a:xfrm>
            <a:off x="7969091" y="3079438"/>
            <a:ext cx="3958800" cy="939592"/>
          </a:xfrm>
          <a:prstGeom prst="rect">
            <a:avLst/>
          </a:prstGeom>
          <a:solidFill>
            <a:schemeClr val="lt1"/>
          </a:solid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1" u="none" strike="noStrike" kern="0" cap="none" spc="0" normalizeH="0" baseline="0" noProof="0">
                <a:ln>
                  <a:noFill/>
                </a:ln>
                <a:solidFill>
                  <a:srgbClr val="261144"/>
                </a:solidFill>
                <a:effectLst/>
                <a:uLnTx/>
                <a:uFillTx/>
                <a:latin typeface="Century Gothic"/>
                <a:ea typeface="Century Gothic"/>
                <a:cs typeface="Century Gothic"/>
                <a:sym typeface="Century Gothic"/>
              </a:rPr>
              <a:t>We believe this data source should be removed and replaced with a source more aligned with user needs.</a:t>
            </a:r>
            <a:endParaRPr kumimoji="0" sz="1800" b="0" i="1" u="none" strike="noStrike" kern="0" cap="none" spc="0" normalizeH="0" baseline="0" noProof="0">
              <a:ln>
                <a:noFill/>
              </a:ln>
              <a:solidFill>
                <a:srgbClr val="261144"/>
              </a:solidFill>
              <a:effectLst/>
              <a:uLnTx/>
              <a:uFillTx/>
              <a:latin typeface="Century Gothic"/>
              <a:ea typeface="Century Gothic"/>
              <a:cs typeface="Century Gothic"/>
              <a:sym typeface="Century Gothic"/>
            </a:endParaRPr>
          </a:p>
        </p:txBody>
      </p:sp>
      <p:sp>
        <p:nvSpPr>
          <p:cNvPr id="2607" name="Google Shape;2607;p356"/>
          <p:cNvSpPr txBox="1"/>
          <p:nvPr/>
        </p:nvSpPr>
        <p:spPr>
          <a:xfrm>
            <a:off x="8212177" y="4511029"/>
            <a:ext cx="3860554" cy="666281"/>
          </a:xfrm>
          <a:prstGeom prst="rect">
            <a:avLst/>
          </a:prstGeom>
          <a:solidFill>
            <a:schemeClr val="lt1"/>
          </a:solid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1" u="none" strike="noStrike" kern="0" cap="none" spc="0" normalizeH="0" baseline="0" noProof="0">
                <a:ln>
                  <a:noFill/>
                </a:ln>
                <a:solidFill>
                  <a:srgbClr val="261144"/>
                </a:solidFill>
                <a:effectLst/>
                <a:uLnTx/>
                <a:uFillTx/>
                <a:latin typeface="Century Gothic"/>
                <a:ea typeface="Century Gothic"/>
                <a:cs typeface="Century Gothic"/>
                <a:sym typeface="Century Gothic"/>
              </a:rPr>
              <a:t>We will re-survey users after removal and replacement.</a:t>
            </a:r>
            <a:endParaRPr kumimoji="0" sz="1800" b="0" i="1" u="none" strike="noStrike" kern="0" cap="none" spc="0" normalizeH="0" baseline="0" noProof="0">
              <a:ln>
                <a:noFill/>
              </a:ln>
              <a:solidFill>
                <a:srgbClr val="261144"/>
              </a:solidFill>
              <a:effectLst/>
              <a:uLnTx/>
              <a:uFillTx/>
              <a:latin typeface="Century Gothic"/>
              <a:ea typeface="Century Gothic"/>
              <a:cs typeface="Century Gothic"/>
              <a:sym typeface="Century Gothic"/>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612"/>
        <p:cNvGrpSpPr/>
        <p:nvPr/>
      </p:nvGrpSpPr>
      <p:grpSpPr>
        <a:xfrm>
          <a:off x="0" y="0"/>
          <a:ext cx="0" cy="0"/>
          <a:chOff x="0" y="0"/>
          <a:chExt cx="0" cy="0"/>
        </a:xfrm>
      </p:grpSpPr>
      <p:sp>
        <p:nvSpPr>
          <p:cNvPr id="2613" name="Google Shape;2613;p357"/>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Insight to outcome activity</a:t>
            </a:r>
            <a:endParaRPr/>
          </a:p>
        </p:txBody>
      </p:sp>
      <p:sp>
        <p:nvSpPr>
          <p:cNvPr id="2614" name="Google Shape;2614;p357"/>
          <p:cNvSpPr txBox="1">
            <a:spLocks noGrp="1"/>
          </p:cNvSpPr>
          <p:nvPr>
            <p:ph type="body" idx="1"/>
          </p:nvPr>
        </p:nvSpPr>
        <p:spPr>
          <a:xfrm>
            <a:off x="415599" y="1342754"/>
            <a:ext cx="7371239" cy="4865542"/>
          </a:xfrm>
          <a:prstGeom prst="rect">
            <a:avLst/>
          </a:prstGeom>
          <a:noFill/>
          <a:ln>
            <a:noFill/>
          </a:ln>
        </p:spPr>
        <p:txBody>
          <a:bodyPr spcFirstLastPara="1" wrap="square" lIns="91425" tIns="45700" rIns="91425" bIns="45700" anchor="t" anchorCtr="0">
            <a:normAutofit fontScale="92500"/>
          </a:bodyPr>
          <a:lstStyle/>
          <a:p>
            <a:pPr marL="230982" lvl="0" indent="-230982" algn="l" rtl="0">
              <a:lnSpc>
                <a:spcPct val="115000"/>
              </a:lnSpc>
              <a:spcBef>
                <a:spcPts val="0"/>
              </a:spcBef>
              <a:spcAft>
                <a:spcPts val="0"/>
              </a:spcAft>
              <a:buSzPct val="108108"/>
              <a:buChar char="•"/>
            </a:pPr>
            <a:r>
              <a:rPr lang="en-US" sz="2400">
                <a:solidFill>
                  <a:schemeClr val="dk1"/>
                </a:solidFill>
              </a:rPr>
              <a:t>Turn to page 24 of your participant guide to find “From insight to outcome” activity. </a:t>
            </a:r>
            <a:endParaRPr/>
          </a:p>
          <a:p>
            <a:pPr marL="230982" lvl="0" indent="-78582" algn="l" rtl="0">
              <a:lnSpc>
                <a:spcPct val="115000"/>
              </a:lnSpc>
              <a:spcBef>
                <a:spcPts val="0"/>
              </a:spcBef>
              <a:spcAft>
                <a:spcPts val="0"/>
              </a:spcAft>
              <a:buSzPct val="108108"/>
              <a:buNone/>
            </a:pPr>
            <a:endParaRPr sz="2400">
              <a:solidFill>
                <a:schemeClr val="dk1"/>
              </a:solidFill>
            </a:endParaRPr>
          </a:p>
          <a:p>
            <a:pPr marL="230982" lvl="0" indent="-230982" algn="l" rtl="0">
              <a:lnSpc>
                <a:spcPct val="115000"/>
              </a:lnSpc>
              <a:spcBef>
                <a:spcPts val="0"/>
              </a:spcBef>
              <a:spcAft>
                <a:spcPts val="0"/>
              </a:spcAft>
              <a:buSzPct val="108108"/>
              <a:buChar char="•"/>
            </a:pPr>
            <a:r>
              <a:rPr lang="en-US" sz="2400">
                <a:solidFill>
                  <a:schemeClr val="dk1"/>
                </a:solidFill>
              </a:rPr>
              <a:t>This activity builds on the results of the user satisfaction survey about the online banking app, which we discussed before. </a:t>
            </a:r>
            <a:endParaRPr/>
          </a:p>
          <a:p>
            <a:pPr marL="230982" lvl="0" indent="-78582" algn="l" rtl="0">
              <a:lnSpc>
                <a:spcPct val="115000"/>
              </a:lnSpc>
              <a:spcBef>
                <a:spcPts val="0"/>
              </a:spcBef>
              <a:spcAft>
                <a:spcPts val="0"/>
              </a:spcAft>
              <a:buSzPct val="108108"/>
              <a:buNone/>
            </a:pPr>
            <a:endParaRPr sz="2400">
              <a:solidFill>
                <a:schemeClr val="dk1"/>
              </a:solidFill>
            </a:endParaRPr>
          </a:p>
          <a:p>
            <a:pPr marL="230982" lvl="0" indent="-230982" algn="l" rtl="0">
              <a:lnSpc>
                <a:spcPct val="115000"/>
              </a:lnSpc>
              <a:spcBef>
                <a:spcPts val="0"/>
              </a:spcBef>
              <a:spcAft>
                <a:spcPts val="0"/>
              </a:spcAft>
              <a:buSzPct val="108108"/>
              <a:buChar char="•"/>
            </a:pPr>
            <a:r>
              <a:rPr lang="en-US" sz="2400">
                <a:solidFill>
                  <a:schemeClr val="dk1"/>
                </a:solidFill>
              </a:rPr>
              <a:t>Read the scenario and then write out how you would present your insights to the described audiences as an outcome. Then make some notes about how you would define the problem, actions, and measures for each audience.</a:t>
            </a:r>
            <a:endParaRPr/>
          </a:p>
          <a:p>
            <a:pPr marL="230982" lvl="0" indent="-78582" algn="l" rtl="0">
              <a:lnSpc>
                <a:spcPct val="115000"/>
              </a:lnSpc>
              <a:spcBef>
                <a:spcPts val="480"/>
              </a:spcBef>
              <a:spcAft>
                <a:spcPts val="0"/>
              </a:spcAft>
              <a:buSzPct val="108108"/>
              <a:buNone/>
            </a:pPr>
            <a:endParaRPr sz="2400">
              <a:highlight>
                <a:srgbClr val="FFFF00"/>
              </a:highlight>
            </a:endParaRPr>
          </a:p>
          <a:p>
            <a:pPr marL="457200" lvl="0" indent="-304800" algn="l" rtl="0">
              <a:lnSpc>
                <a:spcPct val="115000"/>
              </a:lnSpc>
              <a:spcBef>
                <a:spcPts val="480"/>
              </a:spcBef>
              <a:spcAft>
                <a:spcPts val="0"/>
              </a:spcAft>
              <a:buSzPct val="108108"/>
              <a:buFont typeface="Lato"/>
              <a:buNone/>
            </a:pPr>
            <a:endParaRPr sz="2400">
              <a:highlight>
                <a:srgbClr val="FFFF00"/>
              </a:highlight>
            </a:endParaRPr>
          </a:p>
        </p:txBody>
      </p:sp>
      <p:sp>
        <p:nvSpPr>
          <p:cNvPr id="2615" name="Google Shape;2615;p357"/>
          <p:cNvSpPr txBox="1">
            <a:spLocks noGrp="1"/>
          </p:cNvSpPr>
          <p:nvPr>
            <p:ph type="body" idx="2"/>
          </p:nvPr>
        </p:nvSpPr>
        <p:spPr>
          <a:xfrm>
            <a:off x="8660002" y="4067993"/>
            <a:ext cx="2955925" cy="1543050"/>
          </a:xfrm>
          <a:prstGeom prst="rect">
            <a:avLst/>
          </a:prstGeom>
          <a:noFill/>
          <a:ln>
            <a:noFill/>
          </a:ln>
        </p:spPr>
        <p:txBody>
          <a:bodyPr spcFirstLastPara="1" wrap="square" lIns="91425" tIns="91425" rIns="91425" bIns="91425" anchor="t" anchorCtr="0">
            <a:noAutofit/>
          </a:bodyPr>
          <a:lstStyle/>
          <a:p>
            <a:pPr marL="114300" lvl="0" indent="0" algn="ctr" rtl="0">
              <a:lnSpc>
                <a:spcPct val="115000"/>
              </a:lnSpc>
              <a:spcBef>
                <a:spcPts val="0"/>
              </a:spcBef>
              <a:spcAft>
                <a:spcPts val="0"/>
              </a:spcAft>
              <a:buSzPts val="1800"/>
              <a:buNone/>
            </a:pP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1" name="Google Shape;2621;p27"/>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1E1D1A"/>
              </a:buClr>
              <a:buSzPts val="1400"/>
              <a:buFont typeface="Lato"/>
              <a:buNone/>
              <a:tabLst/>
              <a:defRPr/>
            </a:pPr>
            <a:fld id="{00000000-1234-1234-1234-123412341234}" type="slidenum">
              <a:rPr kumimoji="0" lang="en-US" sz="1400" b="0" i="0" u="none" strike="noStrike" kern="0" cap="none" spc="0" normalizeH="0" baseline="0" noProof="0">
                <a:ln>
                  <a:noFill/>
                </a:ln>
                <a:solidFill>
                  <a:srgbClr val="1E1D1A"/>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1E1D1A"/>
                </a:buClr>
                <a:buSzPts val="1400"/>
                <a:buFont typeface="Lato"/>
                <a:buNone/>
                <a:tabLst/>
                <a:defRPr/>
              </a:pPr>
              <a:t>116</a:t>
            </a:fld>
            <a:endParaRPr kumimoji="0" sz="1400" b="0" i="0" u="none" strike="noStrike" kern="0" cap="none" spc="0" normalizeH="0" baseline="0" noProof="0">
              <a:ln>
                <a:noFill/>
              </a:ln>
              <a:solidFill>
                <a:srgbClr val="1E1D1A"/>
              </a:solidFill>
              <a:effectLst/>
              <a:uLnTx/>
              <a:uFillTx/>
              <a:latin typeface="Century Gothic"/>
              <a:sym typeface="Century Gothic"/>
            </a:endParaRPr>
          </a:p>
        </p:txBody>
      </p:sp>
      <p:sp>
        <p:nvSpPr>
          <p:cNvPr id="2622" name="Google Shape;2622;p27"/>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Marketing team</a:t>
            </a:r>
            <a:endParaRPr/>
          </a:p>
        </p:txBody>
      </p:sp>
      <p:sp>
        <p:nvSpPr>
          <p:cNvPr id="2623" name="Google Shape;2623;p27"/>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Autofit/>
          </a:bodyPr>
          <a:lstStyle/>
          <a:p>
            <a:pPr marL="230982" lvl="0" indent="-230982" algn="l" rtl="0">
              <a:lnSpc>
                <a:spcPct val="100000"/>
              </a:lnSpc>
              <a:spcBef>
                <a:spcPts val="0"/>
              </a:spcBef>
              <a:spcAft>
                <a:spcPts val="0"/>
              </a:spcAft>
              <a:buSzPts val="2400"/>
              <a:buChar char="•"/>
            </a:pPr>
            <a:r>
              <a:rPr lang="en-US" b="1">
                <a:solidFill>
                  <a:schemeClr val="dk1"/>
                </a:solidFill>
              </a:rPr>
              <a:t>Problem:</a:t>
            </a:r>
            <a:r>
              <a:rPr lang="en-US">
                <a:solidFill>
                  <a:schemeClr val="dk1"/>
                </a:solidFill>
              </a:rPr>
              <a:t> Even though many users don’t actually use “email a representative” (feature D), those who do use it might be frustrated by its removal.</a:t>
            </a:r>
            <a:endParaRPr/>
          </a:p>
          <a:p>
            <a:pPr marL="230982" lvl="0" indent="-78582" algn="l" rtl="0">
              <a:lnSpc>
                <a:spcPct val="100000"/>
              </a:lnSpc>
              <a:spcBef>
                <a:spcPts val="0"/>
              </a:spcBef>
              <a:spcAft>
                <a:spcPts val="0"/>
              </a:spcAft>
              <a:buSzPts val="2400"/>
              <a:buNone/>
            </a:pPr>
            <a:endParaRPr b="1">
              <a:solidFill>
                <a:schemeClr val="dk1"/>
              </a:solidFill>
            </a:endParaRPr>
          </a:p>
          <a:p>
            <a:pPr marL="230982" lvl="0" indent="-230982" algn="l" rtl="0">
              <a:lnSpc>
                <a:spcPct val="100000"/>
              </a:lnSpc>
              <a:spcBef>
                <a:spcPts val="0"/>
              </a:spcBef>
              <a:spcAft>
                <a:spcPts val="0"/>
              </a:spcAft>
              <a:buSzPts val="2400"/>
              <a:buChar char="•"/>
            </a:pPr>
            <a:r>
              <a:rPr lang="en-US" b="1">
                <a:solidFill>
                  <a:schemeClr val="dk1"/>
                </a:solidFill>
              </a:rPr>
              <a:t>Outcome:</a:t>
            </a:r>
            <a:r>
              <a:rPr lang="en-US">
                <a:solidFill>
                  <a:schemeClr val="dk1"/>
                </a:solidFill>
              </a:rPr>
              <a:t> Users who do make use of the “email a representative” (feature D), should be directed toward “direct message a representative” (feature B), which performs many similar functions.</a:t>
            </a:r>
            <a:endParaRPr/>
          </a:p>
          <a:p>
            <a:pPr marL="230982" lvl="0" indent="-78582" algn="l" rtl="0">
              <a:lnSpc>
                <a:spcPct val="100000"/>
              </a:lnSpc>
              <a:spcBef>
                <a:spcPts val="0"/>
              </a:spcBef>
              <a:spcAft>
                <a:spcPts val="0"/>
              </a:spcAft>
              <a:buSzPts val="2400"/>
              <a:buNone/>
            </a:pPr>
            <a:endParaRPr b="1">
              <a:solidFill>
                <a:schemeClr val="dk1"/>
              </a:solidFill>
            </a:endParaRPr>
          </a:p>
          <a:p>
            <a:pPr marL="230982" lvl="0" indent="-230982" algn="l" rtl="0">
              <a:lnSpc>
                <a:spcPct val="100000"/>
              </a:lnSpc>
              <a:spcBef>
                <a:spcPts val="0"/>
              </a:spcBef>
              <a:spcAft>
                <a:spcPts val="0"/>
              </a:spcAft>
              <a:buSzPts val="2400"/>
              <a:buChar char="•"/>
            </a:pPr>
            <a:r>
              <a:rPr lang="en-US" b="1">
                <a:solidFill>
                  <a:schemeClr val="dk1"/>
                </a:solidFill>
              </a:rPr>
              <a:t>Actions: </a:t>
            </a:r>
            <a:r>
              <a:rPr lang="en-US">
                <a:solidFill>
                  <a:schemeClr val="dk1"/>
                </a:solidFill>
              </a:rPr>
              <a:t>Consider highlighting “direct message a representative” in some marketing materials. Create materials showing the removal of “email a representative” and its replacement. Gather more data on users of other features.</a:t>
            </a:r>
            <a:endParaRPr/>
          </a:p>
          <a:p>
            <a:pPr marL="230982" lvl="0" indent="-78582" algn="l" rtl="0">
              <a:lnSpc>
                <a:spcPct val="100000"/>
              </a:lnSpc>
              <a:spcBef>
                <a:spcPts val="0"/>
              </a:spcBef>
              <a:spcAft>
                <a:spcPts val="0"/>
              </a:spcAft>
              <a:buSzPts val="2400"/>
              <a:buNone/>
            </a:pPr>
            <a:endParaRPr b="1">
              <a:solidFill>
                <a:schemeClr val="dk1"/>
              </a:solidFill>
            </a:endParaRPr>
          </a:p>
          <a:p>
            <a:pPr marL="230982" lvl="0" indent="-230982" algn="l" rtl="0">
              <a:lnSpc>
                <a:spcPct val="100000"/>
              </a:lnSpc>
              <a:spcBef>
                <a:spcPts val="0"/>
              </a:spcBef>
              <a:spcAft>
                <a:spcPts val="0"/>
              </a:spcAft>
              <a:buSzPts val="2400"/>
              <a:buChar char="•"/>
            </a:pPr>
            <a:r>
              <a:rPr lang="en-US" b="1">
                <a:solidFill>
                  <a:schemeClr val="dk1"/>
                </a:solidFill>
              </a:rPr>
              <a:t>Measures: </a:t>
            </a:r>
            <a:r>
              <a:rPr lang="en-US">
                <a:solidFill>
                  <a:schemeClr val="dk1"/>
                </a:solidFill>
              </a:rPr>
              <a:t>Surveying user awareness of “email a representative”’s removal, as well as user awareness of other enhancements.</a:t>
            </a:r>
            <a:endParaRPr b="1"/>
          </a:p>
          <a:p>
            <a:pPr marL="230982" lvl="0" indent="-78582" algn="l" rtl="0">
              <a:lnSpc>
                <a:spcPct val="100000"/>
              </a:lnSpc>
              <a:spcBef>
                <a:spcPts val="480"/>
              </a:spcBef>
              <a:spcAft>
                <a:spcPts val="0"/>
              </a:spcAft>
              <a:buSzPts val="2400"/>
              <a:buNone/>
            </a:pPr>
            <a:endParaRPr sz="2200">
              <a:highlight>
                <a:srgbClr val="FFFF00"/>
              </a:highlight>
            </a:endParaRPr>
          </a:p>
          <a:p>
            <a:pPr marL="457200" lvl="0" indent="-304800" algn="l" rtl="0">
              <a:lnSpc>
                <a:spcPct val="100000"/>
              </a:lnSpc>
              <a:spcBef>
                <a:spcPts val="480"/>
              </a:spcBef>
              <a:spcAft>
                <a:spcPts val="0"/>
              </a:spcAft>
              <a:buSzPts val="2400"/>
              <a:buFont typeface="Lato"/>
              <a:buNone/>
            </a:pPr>
            <a:endParaRPr sz="2200">
              <a:highlight>
                <a:srgbClr val="FFFF00"/>
              </a:highlight>
            </a:endParaRPr>
          </a:p>
        </p:txBody>
      </p:sp>
      <p:pic>
        <p:nvPicPr>
          <p:cNvPr id="2624" name="Google Shape;2624;p27"/>
          <p:cNvPicPr preferRelativeResize="0"/>
          <p:nvPr/>
        </p:nvPicPr>
        <p:blipFill rotWithShape="1">
          <a:blip r:embed="rId3">
            <a:alphaModFix/>
          </a:blip>
          <a:srcRect/>
          <a:stretch/>
        </p:blipFill>
        <p:spPr>
          <a:xfrm>
            <a:off x="-4175" y="6430797"/>
            <a:ext cx="8327720" cy="426432"/>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2630" name="Google Shape;2630;p28"/>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1E1D1A"/>
              </a:buClr>
              <a:buSzPts val="1400"/>
              <a:buFont typeface="Lato"/>
              <a:buNone/>
              <a:tabLst/>
              <a:defRPr/>
            </a:pPr>
            <a:fld id="{00000000-1234-1234-1234-123412341234}" type="slidenum">
              <a:rPr kumimoji="0" lang="en-US" sz="1400" b="0" i="0" u="none" strike="noStrike" kern="0" cap="none" spc="0" normalizeH="0" baseline="0" noProof="0">
                <a:ln>
                  <a:noFill/>
                </a:ln>
                <a:solidFill>
                  <a:srgbClr val="1E1D1A"/>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1E1D1A"/>
                </a:buClr>
                <a:buSzPts val="1400"/>
                <a:buFont typeface="Lato"/>
                <a:buNone/>
                <a:tabLst/>
                <a:defRPr/>
              </a:pPr>
              <a:t>117</a:t>
            </a:fld>
            <a:endParaRPr kumimoji="0" sz="1400" b="0" i="0" u="none" strike="noStrike" kern="0" cap="none" spc="0" normalizeH="0" baseline="0" noProof="0">
              <a:ln>
                <a:noFill/>
              </a:ln>
              <a:solidFill>
                <a:srgbClr val="1E1D1A"/>
              </a:solidFill>
              <a:effectLst/>
              <a:uLnTx/>
              <a:uFillTx/>
              <a:latin typeface="Century Gothic"/>
              <a:sym typeface="Century Gothic"/>
            </a:endParaRPr>
          </a:p>
        </p:txBody>
      </p:sp>
      <p:sp>
        <p:nvSpPr>
          <p:cNvPr id="2631" name="Google Shape;2631;p28"/>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Head of technical support</a:t>
            </a:r>
            <a:endParaRPr/>
          </a:p>
        </p:txBody>
      </p:sp>
      <p:sp>
        <p:nvSpPr>
          <p:cNvPr id="2632" name="Google Shape;2632;p28"/>
          <p:cNvSpPr txBox="1">
            <a:spLocks noGrp="1"/>
          </p:cNvSpPr>
          <p:nvPr>
            <p:ph type="body" idx="1"/>
          </p:nvPr>
        </p:nvSpPr>
        <p:spPr>
          <a:xfrm>
            <a:off x="415599" y="1536634"/>
            <a:ext cx="11115466" cy="4527282"/>
          </a:xfrm>
          <a:prstGeom prst="rect">
            <a:avLst/>
          </a:prstGeom>
          <a:noFill/>
          <a:ln>
            <a:noFill/>
          </a:ln>
        </p:spPr>
        <p:txBody>
          <a:bodyPr spcFirstLastPara="1" wrap="square" lIns="91425" tIns="45700" rIns="91425" bIns="45700" anchor="t" anchorCtr="0">
            <a:noAutofit/>
          </a:bodyPr>
          <a:lstStyle/>
          <a:p>
            <a:pPr marL="230982" lvl="0" indent="-230982" algn="l" rtl="0">
              <a:lnSpc>
                <a:spcPct val="100000"/>
              </a:lnSpc>
              <a:spcBef>
                <a:spcPts val="0"/>
              </a:spcBef>
              <a:spcAft>
                <a:spcPts val="0"/>
              </a:spcAft>
              <a:buSzPts val="2400"/>
              <a:buChar char="•"/>
            </a:pPr>
            <a:r>
              <a:rPr lang="en-US" b="1">
                <a:solidFill>
                  <a:schemeClr val="dk1"/>
                </a:solidFill>
              </a:rPr>
              <a:t>Problem:</a:t>
            </a:r>
            <a:r>
              <a:rPr lang="en-US">
                <a:solidFill>
                  <a:schemeClr val="dk1"/>
                </a:solidFill>
              </a:rPr>
              <a:t> Removing  “email a representative” (feature D), will cause some users to experience problems with product functionality.</a:t>
            </a:r>
            <a:endParaRPr b="1">
              <a:solidFill>
                <a:schemeClr val="dk1"/>
              </a:solidFill>
            </a:endParaRPr>
          </a:p>
          <a:p>
            <a:pPr marL="230982" lvl="0" indent="-78582" algn="l" rtl="0">
              <a:lnSpc>
                <a:spcPct val="100000"/>
              </a:lnSpc>
              <a:spcBef>
                <a:spcPts val="0"/>
              </a:spcBef>
              <a:spcAft>
                <a:spcPts val="0"/>
              </a:spcAft>
              <a:buSzPts val="2400"/>
              <a:buNone/>
            </a:pPr>
            <a:endParaRPr b="1">
              <a:solidFill>
                <a:schemeClr val="dk1"/>
              </a:solidFill>
            </a:endParaRPr>
          </a:p>
          <a:p>
            <a:pPr marL="230982" lvl="0" indent="-230982" algn="l" rtl="0">
              <a:lnSpc>
                <a:spcPct val="100000"/>
              </a:lnSpc>
              <a:spcBef>
                <a:spcPts val="0"/>
              </a:spcBef>
              <a:spcAft>
                <a:spcPts val="0"/>
              </a:spcAft>
              <a:buSzPts val="2400"/>
              <a:buChar char="•"/>
            </a:pPr>
            <a:r>
              <a:rPr lang="en-US" b="1">
                <a:solidFill>
                  <a:schemeClr val="dk1"/>
                </a:solidFill>
              </a:rPr>
              <a:t>Outcome:</a:t>
            </a:r>
            <a:r>
              <a:rPr lang="en-US">
                <a:solidFill>
                  <a:schemeClr val="dk1"/>
                </a:solidFill>
              </a:rPr>
              <a:t> Users who make use of “email a representative” (feature D), should be directed toward “direct message a representative” (feature B), which performs many similar functions.</a:t>
            </a:r>
            <a:endParaRPr b="1">
              <a:solidFill>
                <a:schemeClr val="dk1"/>
              </a:solidFill>
            </a:endParaRPr>
          </a:p>
          <a:p>
            <a:pPr marL="230982" lvl="0" indent="-78582" algn="l" rtl="0">
              <a:lnSpc>
                <a:spcPct val="100000"/>
              </a:lnSpc>
              <a:spcBef>
                <a:spcPts val="0"/>
              </a:spcBef>
              <a:spcAft>
                <a:spcPts val="0"/>
              </a:spcAft>
              <a:buSzPts val="2400"/>
              <a:buNone/>
            </a:pPr>
            <a:endParaRPr b="1">
              <a:solidFill>
                <a:schemeClr val="dk1"/>
              </a:solidFill>
            </a:endParaRPr>
          </a:p>
          <a:p>
            <a:pPr marL="230982" lvl="0" indent="-230982" algn="l" rtl="0">
              <a:lnSpc>
                <a:spcPct val="100000"/>
              </a:lnSpc>
              <a:spcBef>
                <a:spcPts val="0"/>
              </a:spcBef>
              <a:spcAft>
                <a:spcPts val="0"/>
              </a:spcAft>
              <a:buSzPts val="2400"/>
              <a:buChar char="•"/>
            </a:pPr>
            <a:r>
              <a:rPr lang="en-US" b="1">
                <a:solidFill>
                  <a:schemeClr val="dk1"/>
                </a:solidFill>
              </a:rPr>
              <a:t>Actions: </a:t>
            </a:r>
            <a:r>
              <a:rPr lang="en-US">
                <a:solidFill>
                  <a:schemeClr val="dk1"/>
                </a:solidFill>
              </a:rPr>
              <a:t>Update current documentation to redirect users of “email a representative” to “direct message a representative” instead. Create additional support documentation for “direct message a representative”, including new enhancements.</a:t>
            </a:r>
            <a:endParaRPr b="1">
              <a:solidFill>
                <a:schemeClr val="dk1"/>
              </a:solidFill>
            </a:endParaRPr>
          </a:p>
          <a:p>
            <a:pPr marL="230982" lvl="0" indent="-78582" algn="l" rtl="0">
              <a:lnSpc>
                <a:spcPct val="100000"/>
              </a:lnSpc>
              <a:spcBef>
                <a:spcPts val="0"/>
              </a:spcBef>
              <a:spcAft>
                <a:spcPts val="0"/>
              </a:spcAft>
              <a:buSzPts val="2400"/>
              <a:buNone/>
            </a:pPr>
            <a:endParaRPr b="1">
              <a:solidFill>
                <a:schemeClr val="dk1"/>
              </a:solidFill>
            </a:endParaRPr>
          </a:p>
          <a:p>
            <a:pPr marL="230982" lvl="0" indent="-230982" algn="l" rtl="0">
              <a:lnSpc>
                <a:spcPct val="100000"/>
              </a:lnSpc>
              <a:spcBef>
                <a:spcPts val="0"/>
              </a:spcBef>
              <a:spcAft>
                <a:spcPts val="0"/>
              </a:spcAft>
              <a:buSzPts val="2400"/>
              <a:buChar char="•"/>
            </a:pPr>
            <a:r>
              <a:rPr lang="en-US" b="1">
                <a:solidFill>
                  <a:schemeClr val="dk1"/>
                </a:solidFill>
              </a:rPr>
              <a:t>Measures: </a:t>
            </a:r>
            <a:r>
              <a:rPr lang="en-US">
                <a:solidFill>
                  <a:schemeClr val="dk1"/>
                </a:solidFill>
              </a:rPr>
              <a:t>Gathering information for tech support interactions involving “direct message a representative,” testing new “direct message a representative” documentation with current users of the “email a representative.”</a:t>
            </a:r>
            <a:endParaRPr>
              <a:highlight>
                <a:srgbClr val="FFFF00"/>
              </a:highlight>
            </a:endParaRPr>
          </a:p>
          <a:p>
            <a:pPr marL="457200" lvl="0" indent="-304800" algn="l" rtl="0">
              <a:lnSpc>
                <a:spcPct val="100000"/>
              </a:lnSpc>
              <a:spcBef>
                <a:spcPts val="480"/>
              </a:spcBef>
              <a:spcAft>
                <a:spcPts val="0"/>
              </a:spcAft>
              <a:buSzPts val="2400"/>
              <a:buFont typeface="Lato"/>
              <a:buNone/>
            </a:pPr>
            <a:endParaRPr sz="2200">
              <a:highlight>
                <a:srgbClr val="FFFF00"/>
              </a:highlight>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637"/>
        <p:cNvGrpSpPr/>
        <p:nvPr/>
      </p:nvGrpSpPr>
      <p:grpSpPr>
        <a:xfrm>
          <a:off x="0" y="0"/>
          <a:ext cx="0" cy="0"/>
          <a:chOff x="0" y="0"/>
          <a:chExt cx="0" cy="0"/>
        </a:xfrm>
      </p:grpSpPr>
      <p:sp>
        <p:nvSpPr>
          <p:cNvPr id="2638" name="Google Shape;2638;p360"/>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118</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639" name="Google Shape;2639;p360"/>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a:bodyPr>
          <a:lstStyle/>
          <a:p>
            <a:pPr marL="230982" lvl="0" indent="-78582" algn="l" rtl="0">
              <a:lnSpc>
                <a:spcPct val="115000"/>
              </a:lnSpc>
              <a:spcBef>
                <a:spcPts val="0"/>
              </a:spcBef>
              <a:spcAft>
                <a:spcPts val="0"/>
              </a:spcAft>
              <a:buSzPts val="2400"/>
              <a:buNone/>
            </a:pPr>
            <a:endParaRPr/>
          </a:p>
          <a:p>
            <a:pPr marL="230982" lvl="0" indent="-78582" algn="l" rtl="0">
              <a:lnSpc>
                <a:spcPct val="115000"/>
              </a:lnSpc>
              <a:spcBef>
                <a:spcPts val="480"/>
              </a:spcBef>
              <a:spcAft>
                <a:spcPts val="0"/>
              </a:spcAft>
              <a:buSzPts val="2400"/>
              <a:buNone/>
            </a:pPr>
            <a:endParaRPr/>
          </a:p>
          <a:p>
            <a:pPr marL="461963" lvl="1" indent="-93659" algn="l" rtl="0">
              <a:lnSpc>
                <a:spcPct val="115000"/>
              </a:lnSpc>
              <a:spcBef>
                <a:spcPts val="440"/>
              </a:spcBef>
              <a:spcAft>
                <a:spcPts val="0"/>
              </a:spcAft>
              <a:buSzPts val="2200"/>
              <a:buNone/>
            </a:pPr>
            <a:endParaRPr/>
          </a:p>
        </p:txBody>
      </p:sp>
      <p:sp>
        <p:nvSpPr>
          <p:cNvPr id="2640" name="Google Shape;2640;p360"/>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Recap</a:t>
            </a:r>
            <a:endParaRPr/>
          </a:p>
        </p:txBody>
      </p:sp>
      <p:pic>
        <p:nvPicPr>
          <p:cNvPr id="2641" name="Google Shape;2641;p360" descr="A picture containing suit&#10;&#10;Description automatically generated"/>
          <p:cNvPicPr preferRelativeResize="0">
            <a:picLocks noGrp="1"/>
          </p:cNvPicPr>
          <p:nvPr>
            <p:ph type="body" idx="4294967295"/>
          </p:nvPr>
        </p:nvPicPr>
        <p:blipFill rotWithShape="1">
          <a:blip r:embed="rId3">
            <a:alphaModFix/>
          </a:blip>
          <a:srcRect/>
          <a:stretch/>
        </p:blipFill>
        <p:spPr>
          <a:xfrm>
            <a:off x="7734300" y="1585913"/>
            <a:ext cx="4457700" cy="4457700"/>
          </a:xfrm>
          <a:prstGeom prst="rect">
            <a:avLst/>
          </a:prstGeom>
          <a:noFill/>
          <a:ln>
            <a:noFill/>
          </a:ln>
        </p:spPr>
      </p:pic>
      <p:sp>
        <p:nvSpPr>
          <p:cNvPr id="2642" name="Google Shape;2642;p360"/>
          <p:cNvSpPr txBox="1"/>
          <p:nvPr/>
        </p:nvSpPr>
        <p:spPr>
          <a:xfrm>
            <a:off x="415599" y="1613239"/>
            <a:ext cx="6423309" cy="4456907"/>
          </a:xfrm>
          <a:prstGeom prst="rect">
            <a:avLst/>
          </a:prstGeom>
          <a:noFill/>
          <a:ln>
            <a:noFill/>
          </a:ln>
        </p:spPr>
        <p:txBody>
          <a:bodyPr spcFirstLastPara="1" wrap="square" lIns="91425" tIns="45700" rIns="91425" bIns="45700" anchor="t" anchorCtr="0">
            <a:normAutofit fontScale="92500" lnSpcReduction="10000"/>
          </a:bodyPr>
          <a:lstStyle/>
          <a:p>
            <a:pPr marL="457200" marR="0" lvl="0" indent="-457200" algn="l" defTabSz="914400" rtl="0" eaLnBrk="1" fontAlgn="auto" latinLnBrk="0" hangingPunct="1">
              <a:lnSpc>
                <a:spcPct val="100000"/>
              </a:lnSpc>
              <a:spcBef>
                <a:spcPts val="0"/>
              </a:spcBef>
              <a:spcAft>
                <a:spcPts val="0"/>
              </a:spcAft>
              <a:buClr>
                <a:srgbClr val="422B72"/>
              </a:buClr>
              <a:buSzPct val="99792"/>
              <a:buFont typeface="Lato"/>
              <a:buChar char="•"/>
              <a:tabLst/>
              <a:defRPr/>
            </a:pPr>
            <a:r>
              <a:rPr kumimoji="0" lang="en-US" sz="2600" b="0" i="0" u="none" strike="noStrike" kern="0" cap="none" spc="0" normalizeH="0" baseline="0" noProof="0">
                <a:ln>
                  <a:noFill/>
                </a:ln>
                <a:solidFill>
                  <a:srgbClr val="422B72"/>
                </a:solidFill>
                <a:effectLst/>
                <a:uLnTx/>
                <a:uFillTx/>
                <a:latin typeface="Century Gothic"/>
                <a:ea typeface="Century Gothic"/>
                <a:cs typeface="Century Gothic"/>
                <a:sym typeface="Century Gothic"/>
              </a:rPr>
              <a:t>Data stories: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422B72"/>
              </a:buClr>
              <a:buSzPct val="92664"/>
              <a:buFont typeface="Lato"/>
              <a:buNone/>
              <a:tabLst/>
              <a:defRPr/>
            </a:pPr>
            <a:endParaRPr kumimoji="0" sz="2800" b="0" i="0" u="none" strike="noStrike" kern="0" cap="none" spc="0" normalizeH="0" baseline="0" noProof="0">
              <a:ln>
                <a:noFill/>
              </a:ln>
              <a:solidFill>
                <a:srgbClr val="422B72"/>
              </a:solidFill>
              <a:effectLst/>
              <a:uLnTx/>
              <a:uFillTx/>
              <a:latin typeface="Century Gothic"/>
              <a:ea typeface="Century Gothic"/>
              <a:cs typeface="Century Gothic"/>
              <a:sym typeface="Century Gothic"/>
            </a:endParaRPr>
          </a:p>
          <a:p>
            <a:pPr marL="461963" marR="0" lvl="1" indent="-233359" algn="l" defTabSz="914400" rtl="0" eaLnBrk="1" fontAlgn="auto" latinLnBrk="0" hangingPunct="1">
              <a:lnSpc>
                <a:spcPct val="100000"/>
              </a:lnSpc>
              <a:spcBef>
                <a:spcPts val="440"/>
              </a:spcBef>
              <a:spcAft>
                <a:spcPts val="0"/>
              </a:spcAft>
              <a:buClr>
                <a:srgbClr val="422B72"/>
              </a:buClr>
              <a:buSzPct val="99099"/>
              <a:buFont typeface="Lato"/>
              <a:buChar char="–"/>
              <a:tabLst/>
              <a:defRPr/>
            </a:pPr>
            <a:r>
              <a:rPr kumimoji="0" lang="en-US" sz="2400" b="0" i="0" u="none" strike="noStrike" kern="0" cap="none" spc="0" normalizeH="0" baseline="0" noProof="0">
                <a:ln>
                  <a:noFill/>
                </a:ln>
                <a:solidFill>
                  <a:srgbClr val="422B72"/>
                </a:solidFill>
                <a:effectLst/>
                <a:uLnTx/>
                <a:uFillTx/>
                <a:latin typeface="Century Gothic"/>
                <a:ea typeface="Century Gothic"/>
                <a:cs typeface="Century Gothic"/>
                <a:sym typeface="Century Gothic"/>
              </a:rPr>
              <a:t>are more memorable than stats or visualizations alone</a:t>
            </a:r>
            <a:br>
              <a:rPr kumimoji="0" lang="en-US" sz="2400" b="0" i="0" u="none" strike="noStrike" kern="0" cap="none" spc="0" normalizeH="0" baseline="0" noProof="0">
                <a:ln>
                  <a:noFill/>
                </a:ln>
                <a:solidFill>
                  <a:srgbClr val="422B72"/>
                </a:solidFill>
                <a:effectLst/>
                <a:uLnTx/>
                <a:uFillTx/>
                <a:latin typeface="Century Gothic"/>
                <a:ea typeface="Century Gothic"/>
                <a:cs typeface="Century Gothic"/>
                <a:sym typeface="Century Gothic"/>
              </a:rPr>
            </a:br>
            <a:endParaRPr kumimoji="0" sz="2400" b="0" i="0" u="none" strike="noStrike" kern="0" cap="none" spc="0" normalizeH="0" baseline="0" noProof="0">
              <a:ln>
                <a:noFill/>
              </a:ln>
              <a:solidFill>
                <a:srgbClr val="422B72"/>
              </a:solidFill>
              <a:effectLst/>
              <a:uLnTx/>
              <a:uFillTx/>
              <a:latin typeface="Century Gothic"/>
              <a:ea typeface="Century Gothic"/>
              <a:cs typeface="Century Gothic"/>
              <a:sym typeface="Century Gothic"/>
            </a:endParaRPr>
          </a:p>
          <a:p>
            <a:pPr marL="461963" marR="0" lvl="1" indent="-233359" algn="l" defTabSz="914400" rtl="0" eaLnBrk="1" fontAlgn="auto" latinLnBrk="0" hangingPunct="1">
              <a:lnSpc>
                <a:spcPct val="100000"/>
              </a:lnSpc>
              <a:spcBef>
                <a:spcPts val="440"/>
              </a:spcBef>
              <a:spcAft>
                <a:spcPts val="0"/>
              </a:spcAft>
              <a:buClr>
                <a:srgbClr val="422B72"/>
              </a:buClr>
              <a:buSzPct val="99099"/>
              <a:buFont typeface="Lato"/>
              <a:buChar char="–"/>
              <a:tabLst/>
              <a:defRPr/>
            </a:pPr>
            <a:r>
              <a:rPr kumimoji="0" lang="en-US" sz="2400" b="0" i="0" u="none" strike="noStrike" kern="0" cap="none" spc="0" normalizeH="0" baseline="0" noProof="0">
                <a:ln>
                  <a:noFill/>
                </a:ln>
                <a:solidFill>
                  <a:srgbClr val="422B72"/>
                </a:solidFill>
                <a:effectLst/>
                <a:uLnTx/>
                <a:uFillTx/>
                <a:latin typeface="Century Gothic"/>
                <a:ea typeface="Century Gothic"/>
                <a:cs typeface="Century Gothic"/>
                <a:sym typeface="Century Gothic"/>
              </a:rPr>
              <a:t>are built around a clearly defined central insight</a:t>
            </a:r>
            <a:br>
              <a:rPr kumimoji="0" lang="en-US" sz="2400" b="0" i="0" u="none" strike="noStrike" kern="0" cap="none" spc="0" normalizeH="0" baseline="0" noProof="0">
                <a:ln>
                  <a:noFill/>
                </a:ln>
                <a:solidFill>
                  <a:srgbClr val="422B72"/>
                </a:solidFill>
                <a:effectLst/>
                <a:uLnTx/>
                <a:uFillTx/>
                <a:latin typeface="Century Gothic"/>
                <a:ea typeface="Century Gothic"/>
                <a:cs typeface="Century Gothic"/>
                <a:sym typeface="Century Gothic"/>
              </a:rPr>
            </a:br>
            <a:endParaRPr kumimoji="0" sz="2400" b="0" i="0" u="none" strike="noStrike" kern="0" cap="none" spc="0" normalizeH="0" baseline="0" noProof="0">
              <a:ln>
                <a:noFill/>
              </a:ln>
              <a:solidFill>
                <a:srgbClr val="422B72"/>
              </a:solidFill>
              <a:effectLst/>
              <a:uLnTx/>
              <a:uFillTx/>
              <a:latin typeface="Century Gothic"/>
              <a:ea typeface="Century Gothic"/>
              <a:cs typeface="Century Gothic"/>
              <a:sym typeface="Century Gothic"/>
            </a:endParaRPr>
          </a:p>
          <a:p>
            <a:pPr marL="461963" marR="0" lvl="1" indent="-233359" algn="l" defTabSz="914400" rtl="0" eaLnBrk="1" fontAlgn="auto" latinLnBrk="0" hangingPunct="1">
              <a:lnSpc>
                <a:spcPct val="100000"/>
              </a:lnSpc>
              <a:spcBef>
                <a:spcPts val="440"/>
              </a:spcBef>
              <a:spcAft>
                <a:spcPts val="0"/>
              </a:spcAft>
              <a:buClr>
                <a:srgbClr val="422B72"/>
              </a:buClr>
              <a:buSzPct val="99099"/>
              <a:buFont typeface="Lato"/>
              <a:buChar char="–"/>
              <a:tabLst/>
              <a:defRPr/>
            </a:pPr>
            <a:r>
              <a:rPr kumimoji="0" lang="en-US" sz="2400" b="0" i="0" u="none" strike="noStrike" kern="0" cap="none" spc="0" normalizeH="0" baseline="0" noProof="0">
                <a:ln>
                  <a:noFill/>
                </a:ln>
                <a:solidFill>
                  <a:srgbClr val="422B72"/>
                </a:solidFill>
                <a:effectLst/>
                <a:uLnTx/>
                <a:uFillTx/>
                <a:latin typeface="Century Gothic"/>
                <a:ea typeface="Century Gothic"/>
                <a:cs typeface="Century Gothic"/>
                <a:sym typeface="Century Gothic"/>
              </a:rPr>
              <a:t>best compel an audience when they are tailored to its needs</a:t>
            </a:r>
            <a:br>
              <a:rPr kumimoji="0" lang="en-US" sz="2400" b="0" i="0" u="none" strike="noStrike" kern="0" cap="none" spc="0" normalizeH="0" baseline="0" noProof="0">
                <a:ln>
                  <a:noFill/>
                </a:ln>
                <a:solidFill>
                  <a:srgbClr val="422B72"/>
                </a:solidFill>
                <a:effectLst/>
                <a:uLnTx/>
                <a:uFillTx/>
                <a:latin typeface="Century Gothic"/>
                <a:ea typeface="Century Gothic"/>
                <a:cs typeface="Century Gothic"/>
                <a:sym typeface="Century Gothic"/>
              </a:rPr>
            </a:br>
            <a:endParaRPr kumimoji="0" sz="2400" b="0" i="0" u="none" strike="noStrike" kern="0" cap="none" spc="0" normalizeH="0" baseline="0" noProof="0">
              <a:ln>
                <a:noFill/>
              </a:ln>
              <a:solidFill>
                <a:srgbClr val="422B72"/>
              </a:solidFill>
              <a:effectLst/>
              <a:uLnTx/>
              <a:uFillTx/>
              <a:latin typeface="Century Gothic"/>
              <a:ea typeface="Century Gothic"/>
              <a:cs typeface="Century Gothic"/>
              <a:sym typeface="Century Gothic"/>
            </a:endParaRPr>
          </a:p>
          <a:p>
            <a:pPr marL="461963" marR="0" lvl="1" indent="-233359" algn="l" defTabSz="914400" rtl="0" eaLnBrk="1" fontAlgn="auto" latinLnBrk="0" hangingPunct="1">
              <a:lnSpc>
                <a:spcPct val="100000"/>
              </a:lnSpc>
              <a:spcBef>
                <a:spcPts val="440"/>
              </a:spcBef>
              <a:spcAft>
                <a:spcPts val="0"/>
              </a:spcAft>
              <a:buClr>
                <a:srgbClr val="422B72"/>
              </a:buClr>
              <a:buSzPct val="99099"/>
              <a:buFont typeface="Lato"/>
              <a:buChar char="–"/>
              <a:tabLst/>
              <a:defRPr/>
            </a:pPr>
            <a:r>
              <a:rPr kumimoji="0" lang="en-US" sz="2400" b="0" i="0" u="none" strike="noStrike" kern="0" cap="none" spc="0" normalizeH="0" baseline="0" noProof="0">
                <a:ln>
                  <a:noFill/>
                </a:ln>
                <a:solidFill>
                  <a:srgbClr val="422B72"/>
                </a:solidFill>
                <a:effectLst/>
                <a:uLnTx/>
                <a:uFillTx/>
                <a:latin typeface="Century Gothic"/>
                <a:ea typeface="Century Gothic"/>
                <a:cs typeface="Century Gothic"/>
                <a:sym typeface="Century Gothic"/>
              </a:rPr>
              <a:t>set up a problem, reveal an outcome, then suggest actions and measures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461963" marR="0" lvl="1" indent="-93659" algn="l" defTabSz="914400" rtl="0" eaLnBrk="1" fontAlgn="auto" latinLnBrk="0" hangingPunct="1">
              <a:lnSpc>
                <a:spcPct val="100000"/>
              </a:lnSpc>
              <a:spcBef>
                <a:spcPts val="440"/>
              </a:spcBef>
              <a:spcAft>
                <a:spcPts val="0"/>
              </a:spcAft>
              <a:buClr>
                <a:srgbClr val="FF6600"/>
              </a:buClr>
              <a:buSzPct val="108107"/>
              <a:buFont typeface="Lato"/>
              <a:buNone/>
              <a:tabLst/>
              <a:defRPr/>
            </a:pPr>
            <a:endParaRPr kumimoji="0" sz="2200" b="0" i="0" u="none" strike="noStrike" kern="0" cap="none" spc="0" normalizeH="0" baseline="0" noProof="0">
              <a:ln>
                <a:noFill/>
              </a:ln>
              <a:solidFill>
                <a:srgbClr val="333333"/>
              </a:solidFill>
              <a:effectLst/>
              <a:uLnTx/>
              <a:uFillTx/>
              <a:latin typeface="Lato"/>
              <a:ea typeface="Lato"/>
              <a:cs typeface="Lato"/>
              <a:sym typeface="Lato"/>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646"/>
        <p:cNvGrpSpPr/>
        <p:nvPr/>
      </p:nvGrpSpPr>
      <p:grpSpPr>
        <a:xfrm>
          <a:off x="0" y="0"/>
          <a:ext cx="0" cy="0"/>
          <a:chOff x="0" y="0"/>
          <a:chExt cx="0" cy="0"/>
        </a:xfrm>
      </p:grpSpPr>
      <p:sp>
        <p:nvSpPr>
          <p:cNvPr id="2647" name="Google Shape;2647;p361"/>
          <p:cNvSpPr txBox="1">
            <a:spLocks noGrp="1"/>
          </p:cNvSpPr>
          <p:nvPr>
            <p:ph type="title"/>
          </p:nvPr>
        </p:nvSpPr>
        <p:spPr>
          <a:xfrm>
            <a:off x="415600" y="3047220"/>
            <a:ext cx="11360800" cy="76356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62221"/>
              <a:buNone/>
            </a:pPr>
            <a:r>
              <a:rPr lang="en-US"/>
              <a:t>Break</a:t>
            </a:r>
            <a:endParaRPr/>
          </a:p>
        </p:txBody>
      </p:sp>
      <p:sp>
        <p:nvSpPr>
          <p:cNvPr id="2648" name="Google Shape;2648;p361"/>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119</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111"/>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12</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505" name="Google Shape;1505;p111"/>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	Arrange on a line</a:t>
            </a:r>
            <a:endParaRPr/>
          </a:p>
        </p:txBody>
      </p:sp>
      <p:sp>
        <p:nvSpPr>
          <p:cNvPr id="1506" name="Google Shape;1506;p111"/>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200"/>
              <a:t>Elements arranged on a line or curve are perceived to be more related than elements not on the line or curve.</a:t>
            </a:r>
            <a:endParaRPr sz="2200"/>
          </a:p>
          <a:p>
            <a:pPr marL="342900" lvl="0" indent="-190500" algn="l" rtl="0">
              <a:lnSpc>
                <a:spcPct val="115000"/>
              </a:lnSpc>
              <a:spcBef>
                <a:spcPts val="480"/>
              </a:spcBef>
              <a:spcAft>
                <a:spcPts val="0"/>
              </a:spcAft>
              <a:buSzPts val="2400"/>
              <a:buNone/>
            </a:pPr>
            <a:endParaRPr sz="2200"/>
          </a:p>
        </p:txBody>
      </p:sp>
      <p:sp>
        <p:nvSpPr>
          <p:cNvPr id="1507" name="Google Shape;1507;p111"/>
          <p:cNvSpPr/>
          <p:nvPr/>
        </p:nvSpPr>
        <p:spPr>
          <a:xfrm>
            <a:off x="234950" y="206090"/>
            <a:ext cx="914400" cy="91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Tip 6</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pic>
        <p:nvPicPr>
          <p:cNvPr id="1508" name="Google Shape;1508;p111" descr="A picture containing drawing&#10;&#10;Description automatically generated"/>
          <p:cNvPicPr preferRelativeResize="0"/>
          <p:nvPr/>
        </p:nvPicPr>
        <p:blipFill rotWithShape="1">
          <a:blip r:embed="rId3">
            <a:alphaModFix/>
          </a:blip>
          <a:srcRect b="6372"/>
          <a:stretch/>
        </p:blipFill>
        <p:spPr>
          <a:xfrm>
            <a:off x="542521" y="2486452"/>
            <a:ext cx="11106957" cy="3633967"/>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652"/>
        <p:cNvGrpSpPr/>
        <p:nvPr/>
      </p:nvGrpSpPr>
      <p:grpSpPr>
        <a:xfrm>
          <a:off x="0" y="0"/>
          <a:ext cx="0" cy="0"/>
          <a:chOff x="0" y="0"/>
          <a:chExt cx="0" cy="0"/>
        </a:xfrm>
      </p:grpSpPr>
      <p:sp>
        <p:nvSpPr>
          <p:cNvPr id="2653" name="Google Shape;2653;p362"/>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120</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654" name="Google Shape;2654;p362"/>
          <p:cNvSpPr txBox="1">
            <a:spLocks noGrp="1"/>
          </p:cNvSpPr>
          <p:nvPr>
            <p:ph type="body" idx="1"/>
          </p:nvPr>
        </p:nvSpPr>
        <p:spPr>
          <a:xfrm>
            <a:off x="650875" y="2868179"/>
            <a:ext cx="4964113" cy="2091748"/>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en-US"/>
              <a:t>Plotting with a storyboard</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659"/>
        <p:cNvGrpSpPr/>
        <p:nvPr/>
      </p:nvGrpSpPr>
      <p:grpSpPr>
        <a:xfrm>
          <a:off x="0" y="0"/>
          <a:ext cx="0" cy="0"/>
          <a:chOff x="0" y="0"/>
          <a:chExt cx="0" cy="0"/>
        </a:xfrm>
      </p:grpSpPr>
      <p:sp>
        <p:nvSpPr>
          <p:cNvPr id="2660" name="Google Shape;2660;p363"/>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121</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661" name="Google Shape;2661;p363"/>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Step 4</a:t>
            </a:r>
            <a:endParaRPr/>
          </a:p>
        </p:txBody>
      </p:sp>
      <p:grpSp>
        <p:nvGrpSpPr>
          <p:cNvPr id="2662" name="Google Shape;2662;p363"/>
          <p:cNvGrpSpPr/>
          <p:nvPr/>
        </p:nvGrpSpPr>
        <p:grpSpPr>
          <a:xfrm>
            <a:off x="1652774" y="1165645"/>
            <a:ext cx="8886452" cy="5158025"/>
            <a:chOff x="1315453" y="1281848"/>
            <a:chExt cx="8886452" cy="5158025"/>
          </a:xfrm>
        </p:grpSpPr>
        <p:sp>
          <p:nvSpPr>
            <p:cNvPr id="2663" name="Google Shape;2663;p363"/>
            <p:cNvSpPr/>
            <p:nvPr/>
          </p:nvSpPr>
          <p:spPr>
            <a:xfrm>
              <a:off x="1315453" y="1464070"/>
              <a:ext cx="1718640" cy="17814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FFFFFF"/>
                  </a:solidFill>
                  <a:effectLst/>
                  <a:uLnTx/>
                  <a:uFillTx/>
                  <a:latin typeface="Arial"/>
                  <a:ea typeface="Arial"/>
                  <a:cs typeface="Arial"/>
                  <a:sym typeface="Arial"/>
                </a:rPr>
                <a:t>REFINE</a:t>
              </a:r>
              <a:endParaRPr kumimoji="0" sz="12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664" name="Google Shape;2664;p363"/>
            <p:cNvSpPr/>
            <p:nvPr/>
          </p:nvSpPr>
          <p:spPr>
            <a:xfrm>
              <a:off x="4899359" y="3066694"/>
              <a:ext cx="1718640" cy="17814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50"/>
                <a:buFont typeface="Arial"/>
                <a:buNone/>
                <a:tabLst/>
                <a:defRPr/>
              </a:pPr>
              <a:r>
                <a:rPr kumimoji="0" lang="en-US" sz="1850" b="0" i="0" u="none" strike="noStrike" kern="0" cap="none" spc="0" normalizeH="0" baseline="0" noProof="0">
                  <a:ln>
                    <a:noFill/>
                  </a:ln>
                  <a:solidFill>
                    <a:srgbClr val="FFFFFF"/>
                  </a:solidFill>
                  <a:effectLst/>
                  <a:uLnTx/>
                  <a:uFillTx/>
                  <a:latin typeface="Arial"/>
                  <a:ea typeface="Arial"/>
                  <a:cs typeface="Arial"/>
                  <a:sym typeface="Arial"/>
                </a:rPr>
                <a:t>OUTLINE</a:t>
              </a:r>
              <a:endParaRPr kumimoji="0" sz="185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665" name="Google Shape;2665;p363"/>
            <p:cNvSpPr/>
            <p:nvPr/>
          </p:nvSpPr>
          <p:spPr>
            <a:xfrm>
              <a:off x="8483265" y="4658394"/>
              <a:ext cx="1718640" cy="17814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50"/>
                <a:buFont typeface="Arial"/>
                <a:buNone/>
                <a:tabLst/>
                <a:defRPr/>
              </a:pPr>
              <a:r>
                <a:rPr kumimoji="0" lang="en-US" sz="1850" b="0" i="0" u="none" strike="noStrike" kern="0" cap="none" spc="0" normalizeH="0" baseline="0" noProof="0">
                  <a:ln>
                    <a:noFill/>
                  </a:ln>
                  <a:solidFill>
                    <a:srgbClr val="FFFFFF"/>
                  </a:solidFill>
                  <a:effectLst/>
                  <a:uLnTx/>
                  <a:uFillTx/>
                  <a:latin typeface="Arial"/>
                  <a:ea typeface="Arial"/>
                  <a:cs typeface="Arial"/>
                  <a:sym typeface="Arial"/>
                </a:rPr>
                <a:t>FORMAT</a:t>
              </a:r>
              <a:endParaRPr kumimoji="0" sz="185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666" name="Google Shape;2666;p363"/>
            <p:cNvSpPr/>
            <p:nvPr/>
          </p:nvSpPr>
          <p:spPr>
            <a:xfrm>
              <a:off x="3107406" y="2327910"/>
              <a:ext cx="1718640" cy="17814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900"/>
                <a:buFont typeface="Arial"/>
                <a:buNone/>
                <a:tabLst/>
                <a:defRPr/>
              </a:pPr>
              <a:r>
                <a:rPr kumimoji="0" lang="en-US" sz="1900" b="0" i="0" u="none" strike="noStrike" kern="0" cap="none" spc="0" normalizeH="0" baseline="0" noProof="0">
                  <a:ln>
                    <a:noFill/>
                  </a:ln>
                  <a:solidFill>
                    <a:srgbClr val="FFFFFF"/>
                  </a:solidFill>
                  <a:effectLst/>
                  <a:uLnTx/>
                  <a:uFillTx/>
                  <a:latin typeface="Arial"/>
                  <a:ea typeface="Arial"/>
                  <a:cs typeface="Arial"/>
                  <a:sym typeface="Arial"/>
                </a:rPr>
                <a:t>TAILOR</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667" name="Google Shape;2667;p363"/>
            <p:cNvSpPr/>
            <p:nvPr/>
          </p:nvSpPr>
          <p:spPr>
            <a:xfrm>
              <a:off x="6691312" y="3904862"/>
              <a:ext cx="1718640" cy="178147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668" name="Google Shape;2668;p363"/>
            <p:cNvSpPr/>
            <p:nvPr/>
          </p:nvSpPr>
          <p:spPr>
            <a:xfrm rot="1871525">
              <a:off x="2955238" y="1555902"/>
              <a:ext cx="1219262" cy="576624"/>
            </a:xfrm>
            <a:prstGeom prst="curvedDownArrow">
              <a:avLst>
                <a:gd name="adj1" fmla="val 29125"/>
                <a:gd name="adj2" fmla="val 90146"/>
                <a:gd name="adj3" fmla="val 32673"/>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669" name="Google Shape;2669;p363"/>
            <p:cNvSpPr/>
            <p:nvPr/>
          </p:nvSpPr>
          <p:spPr>
            <a:xfrm rot="1871525">
              <a:off x="4762260" y="2381772"/>
              <a:ext cx="1062100" cy="519482"/>
            </a:xfrm>
            <a:prstGeom prst="curvedDownArrow">
              <a:avLst>
                <a:gd name="adj1" fmla="val 29125"/>
                <a:gd name="adj2" fmla="val 90146"/>
                <a:gd name="adj3" fmla="val 32673"/>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670" name="Google Shape;2670;p363"/>
            <p:cNvSpPr/>
            <p:nvPr/>
          </p:nvSpPr>
          <p:spPr>
            <a:xfrm rot="1871525">
              <a:off x="6594440" y="3228766"/>
              <a:ext cx="1062100" cy="519482"/>
            </a:xfrm>
            <a:prstGeom prst="curvedDownArrow">
              <a:avLst>
                <a:gd name="adj1" fmla="val 29125"/>
                <a:gd name="adj2" fmla="val 90146"/>
                <a:gd name="adj3" fmla="val 32673"/>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671" name="Google Shape;2671;p363"/>
            <p:cNvSpPr/>
            <p:nvPr/>
          </p:nvSpPr>
          <p:spPr>
            <a:xfrm rot="1871525">
              <a:off x="8350683" y="3987309"/>
              <a:ext cx="1062100" cy="519482"/>
            </a:xfrm>
            <a:prstGeom prst="curvedDownArrow">
              <a:avLst>
                <a:gd name="adj1" fmla="val 29125"/>
                <a:gd name="adj2" fmla="val 90146"/>
                <a:gd name="adj3" fmla="val 32673"/>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672" name="Google Shape;2672;p363"/>
            <p:cNvSpPr/>
            <p:nvPr/>
          </p:nvSpPr>
          <p:spPr>
            <a:xfrm rot="-8928475">
              <a:off x="2312650" y="3401759"/>
              <a:ext cx="698616" cy="341699"/>
            </a:xfrm>
            <a:prstGeom prst="curvedDownArrow">
              <a:avLst>
                <a:gd name="adj1" fmla="val 29125"/>
                <a:gd name="adj2" fmla="val 90146"/>
                <a:gd name="adj3" fmla="val 32673"/>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673" name="Google Shape;2673;p363"/>
            <p:cNvSpPr/>
            <p:nvPr/>
          </p:nvSpPr>
          <p:spPr>
            <a:xfrm rot="-8928475">
              <a:off x="4084958" y="4274642"/>
              <a:ext cx="698616" cy="341699"/>
            </a:xfrm>
            <a:prstGeom prst="curvedDownArrow">
              <a:avLst>
                <a:gd name="adj1" fmla="val 29125"/>
                <a:gd name="adj2" fmla="val 90146"/>
                <a:gd name="adj3" fmla="val 32673"/>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674" name="Google Shape;2674;p363"/>
            <p:cNvSpPr/>
            <p:nvPr/>
          </p:nvSpPr>
          <p:spPr>
            <a:xfrm rot="-8928475">
              <a:off x="5915242" y="5004384"/>
              <a:ext cx="698616" cy="341699"/>
            </a:xfrm>
            <a:prstGeom prst="curvedDownArrow">
              <a:avLst>
                <a:gd name="adj1" fmla="val 29125"/>
                <a:gd name="adj2" fmla="val 90146"/>
                <a:gd name="adj3" fmla="val 32673"/>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675" name="Google Shape;2675;p363"/>
            <p:cNvSpPr/>
            <p:nvPr/>
          </p:nvSpPr>
          <p:spPr>
            <a:xfrm rot="-8928475">
              <a:off x="7746395" y="5800795"/>
              <a:ext cx="698616" cy="341699"/>
            </a:xfrm>
            <a:prstGeom prst="curvedDownArrow">
              <a:avLst>
                <a:gd name="adj1" fmla="val 29125"/>
                <a:gd name="adj2" fmla="val 90146"/>
                <a:gd name="adj3" fmla="val 32673"/>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grpSp>
      <p:sp>
        <p:nvSpPr>
          <p:cNvPr id="2676" name="Google Shape;2676;p363"/>
          <p:cNvSpPr txBox="1"/>
          <p:nvPr/>
        </p:nvSpPr>
        <p:spPr>
          <a:xfrm>
            <a:off x="7158606" y="4190828"/>
            <a:ext cx="1458694" cy="1015663"/>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PLOT WITH A STORY-BOARD</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681"/>
        <p:cNvGrpSpPr/>
        <p:nvPr/>
      </p:nvGrpSpPr>
      <p:grpSpPr>
        <a:xfrm>
          <a:off x="0" y="0"/>
          <a:ext cx="0" cy="0"/>
          <a:chOff x="0" y="0"/>
          <a:chExt cx="0" cy="0"/>
        </a:xfrm>
      </p:grpSpPr>
      <p:sp>
        <p:nvSpPr>
          <p:cNvPr id="2682" name="Google Shape;2682;p364"/>
          <p:cNvSpPr txBox="1">
            <a:spLocks noGrp="1"/>
          </p:cNvSpPr>
          <p:nvPr>
            <p:ph type="body" idx="1"/>
          </p:nvPr>
        </p:nvSpPr>
        <p:spPr>
          <a:xfrm>
            <a:off x="415599" y="1453507"/>
            <a:ext cx="6483965" cy="4787036"/>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115000"/>
              </a:lnSpc>
              <a:spcBef>
                <a:spcPts val="480"/>
              </a:spcBef>
              <a:spcAft>
                <a:spcPts val="0"/>
              </a:spcAft>
              <a:buSzPts val="2400"/>
              <a:buChar char="●"/>
            </a:pPr>
            <a:r>
              <a:rPr lang="en-US" sz="2400"/>
              <a:t>It’s okay for your data story to remain flexible at this early stage.</a:t>
            </a:r>
            <a:endParaRPr/>
          </a:p>
          <a:p>
            <a:pPr marL="3429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There are no right answers, only consideration and iteration.</a:t>
            </a:r>
            <a:endParaRPr/>
          </a:p>
          <a:p>
            <a:pPr marL="3429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Focus on building the elements of the story first, on paper.</a:t>
            </a:r>
            <a:endParaRPr/>
          </a:p>
          <a:p>
            <a:pPr marL="3429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Try out different versions quickly and don’t get too attached.</a:t>
            </a:r>
            <a:endParaRPr sz="2400"/>
          </a:p>
        </p:txBody>
      </p:sp>
      <p:sp>
        <p:nvSpPr>
          <p:cNvPr id="2683" name="Google Shape;2683;p364"/>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Plotting with a storyboard</a:t>
            </a:r>
            <a:endParaRPr/>
          </a:p>
        </p:txBody>
      </p:sp>
      <p:pic>
        <p:nvPicPr>
          <p:cNvPr id="2684" name="Google Shape;2684;p364" descr="Text&#10;&#10;Description automatically generated"/>
          <p:cNvPicPr preferRelativeResize="0"/>
          <p:nvPr/>
        </p:nvPicPr>
        <p:blipFill rotWithShape="1">
          <a:blip r:embed="rId3">
            <a:alphaModFix/>
          </a:blip>
          <a:srcRect/>
          <a:stretch/>
        </p:blipFill>
        <p:spPr>
          <a:xfrm>
            <a:off x="7551973" y="1725756"/>
            <a:ext cx="4064000" cy="4064000"/>
          </a:xfrm>
          <a:prstGeom prst="rect">
            <a:avLst/>
          </a:prstGeom>
          <a:noFill/>
          <a:ln>
            <a:noFill/>
          </a:ln>
        </p:spPr>
      </p:pic>
      <p:sp>
        <p:nvSpPr>
          <p:cNvPr id="2685" name="Google Shape;2685;p364"/>
          <p:cNvSpPr txBox="1"/>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ea typeface="Century Gothic"/>
                <a:cs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122</a:t>
            </a:fld>
            <a:endParaRPr kumimoji="0" sz="1200" b="0" i="0" u="none" strike="noStrike" kern="0" cap="none" spc="0" normalizeH="0" baseline="0" noProof="0">
              <a:ln>
                <a:noFill/>
              </a:ln>
              <a:solidFill>
                <a:srgbClr val="FF350F"/>
              </a:solidFill>
              <a:effectLst/>
              <a:uLnTx/>
              <a:uFillTx/>
              <a:latin typeface="Century Gothic"/>
              <a:ea typeface="Century Gothic"/>
              <a:cs typeface="Century Gothic"/>
              <a:sym typeface="Century Gothic"/>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690"/>
        <p:cNvGrpSpPr/>
        <p:nvPr/>
      </p:nvGrpSpPr>
      <p:grpSpPr>
        <a:xfrm>
          <a:off x="0" y="0"/>
          <a:ext cx="0" cy="0"/>
          <a:chOff x="0" y="0"/>
          <a:chExt cx="0" cy="0"/>
        </a:xfrm>
      </p:grpSpPr>
      <p:sp>
        <p:nvSpPr>
          <p:cNvPr id="2691" name="Google Shape;2691;p365"/>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123</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692" name="Google Shape;2692;p365"/>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	Refine your insight</a:t>
            </a:r>
            <a:endParaRPr/>
          </a:p>
        </p:txBody>
      </p:sp>
      <p:sp>
        <p:nvSpPr>
          <p:cNvPr id="2693" name="Google Shape;2693;p365"/>
          <p:cNvSpPr txBox="1">
            <a:spLocks noGrp="1"/>
          </p:cNvSpPr>
          <p:nvPr>
            <p:ph type="body" idx="1"/>
          </p:nvPr>
        </p:nvSpPr>
        <p:spPr>
          <a:xfrm>
            <a:off x="415599" y="1536634"/>
            <a:ext cx="11360799" cy="2042620"/>
          </a:xfrm>
          <a:prstGeom prst="rect">
            <a:avLst/>
          </a:prstGeom>
          <a:noFill/>
          <a:ln>
            <a:noFill/>
          </a:ln>
        </p:spPr>
        <p:txBody>
          <a:bodyPr spcFirstLastPara="1" wrap="square" lIns="91425" tIns="45700" rIns="91425" bIns="45700" anchor="t" anchorCtr="0">
            <a:noAutofit/>
          </a:bodyPr>
          <a:lstStyle/>
          <a:p>
            <a:pPr marL="342900" lvl="0" indent="-342900" algn="l" rtl="0">
              <a:lnSpc>
                <a:spcPct val="115000"/>
              </a:lnSpc>
              <a:spcBef>
                <a:spcPts val="0"/>
              </a:spcBef>
              <a:spcAft>
                <a:spcPts val="0"/>
              </a:spcAft>
              <a:buSzPts val="2200"/>
              <a:buChar char="●"/>
            </a:pPr>
            <a:r>
              <a:rPr lang="en-US" sz="2200"/>
              <a:t>By this point, your key takeaway should be succinct, tailored to the audience, and actionable.</a:t>
            </a:r>
            <a:endParaRPr/>
          </a:p>
          <a:p>
            <a:pPr marL="342900" lvl="0" indent="-203200" algn="l" rtl="0">
              <a:lnSpc>
                <a:spcPct val="115000"/>
              </a:lnSpc>
              <a:spcBef>
                <a:spcPts val="0"/>
              </a:spcBef>
              <a:spcAft>
                <a:spcPts val="0"/>
              </a:spcAft>
              <a:buSzPts val="2200"/>
              <a:buNone/>
            </a:pPr>
            <a:endParaRPr sz="2200"/>
          </a:p>
          <a:p>
            <a:pPr marL="342900" lvl="0" indent="-342900" algn="l" rtl="0">
              <a:lnSpc>
                <a:spcPct val="115000"/>
              </a:lnSpc>
              <a:spcBef>
                <a:spcPts val="0"/>
              </a:spcBef>
              <a:spcAft>
                <a:spcPts val="0"/>
              </a:spcAft>
              <a:buSzPts val="2200"/>
              <a:buChar char="●"/>
            </a:pPr>
            <a:r>
              <a:rPr lang="en-US" sz="2200"/>
              <a:t>Position it at the </a:t>
            </a:r>
            <a:r>
              <a:rPr lang="en-US" sz="2200" b="1" i="1"/>
              <a:t>climax</a:t>
            </a:r>
            <a:r>
              <a:rPr lang="en-US" sz="2200" i="1"/>
              <a:t> </a:t>
            </a:r>
            <a:r>
              <a:rPr lang="en-US" sz="2200"/>
              <a:t>of your data story. It’s the most valuable and most relevant insight, and it’s the “big reveal” your story is building toward.</a:t>
            </a:r>
            <a:endParaRPr sz="2200"/>
          </a:p>
          <a:p>
            <a:pPr marL="228600" lvl="0" indent="-228600" algn="l" rtl="0">
              <a:lnSpc>
                <a:spcPct val="115000"/>
              </a:lnSpc>
              <a:spcBef>
                <a:spcPts val="533"/>
              </a:spcBef>
              <a:spcAft>
                <a:spcPts val="0"/>
              </a:spcAft>
              <a:buSzPts val="2200"/>
              <a:buNone/>
            </a:pPr>
            <a:endParaRPr sz="2200"/>
          </a:p>
        </p:txBody>
      </p:sp>
      <p:sp>
        <p:nvSpPr>
          <p:cNvPr id="2694" name="Google Shape;2694;p365"/>
          <p:cNvSpPr/>
          <p:nvPr/>
        </p:nvSpPr>
        <p:spPr>
          <a:xfrm>
            <a:off x="234968" y="206100"/>
            <a:ext cx="982000" cy="9144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Step 1</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2695" name="Google Shape;2695;p365"/>
          <p:cNvSpPr/>
          <p:nvPr/>
        </p:nvSpPr>
        <p:spPr>
          <a:xfrm>
            <a:off x="3452626" y="4511479"/>
            <a:ext cx="5322749" cy="1777088"/>
          </a:xfrm>
          <a:custGeom>
            <a:avLst/>
            <a:gdLst/>
            <a:ahLst/>
            <a:cxnLst/>
            <a:rect l="l" t="t" r="r" b="b"/>
            <a:pathLst>
              <a:path w="339989" h="113511" extrusionOk="0">
                <a:moveTo>
                  <a:pt x="0" y="113511"/>
                </a:moveTo>
                <a:lnTo>
                  <a:pt x="78039" y="113511"/>
                </a:lnTo>
                <a:lnTo>
                  <a:pt x="182819" y="0"/>
                </a:lnTo>
                <a:lnTo>
                  <a:pt x="257584" y="65487"/>
                </a:lnTo>
                <a:lnTo>
                  <a:pt x="339989" y="65487"/>
                </a:lnTo>
              </a:path>
            </a:pathLst>
          </a:custGeom>
          <a:noFill/>
          <a:ln w="76200" cap="flat" cmpd="sng">
            <a:solidFill>
              <a:srgbClr val="000000"/>
            </a:solidFill>
            <a:prstDash val="solid"/>
            <a:roun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0" i="0" u="none" strike="noStrike" kern="0" cap="none" spc="0" normalizeH="0" baseline="0" noProof="0">
              <a:ln>
                <a:noFill/>
              </a:ln>
              <a:solidFill>
                <a:srgbClr val="000000"/>
              </a:solidFill>
              <a:effectLst/>
              <a:uLnTx/>
              <a:uFillTx/>
              <a:latin typeface="Arial"/>
              <a:cs typeface="Arial"/>
              <a:sym typeface="Arial"/>
            </a:endParaRPr>
          </a:p>
        </p:txBody>
      </p:sp>
      <p:sp>
        <p:nvSpPr>
          <p:cNvPr id="2696" name="Google Shape;2696;p365"/>
          <p:cNvSpPr/>
          <p:nvPr/>
        </p:nvSpPr>
        <p:spPr>
          <a:xfrm>
            <a:off x="5421802" y="3756644"/>
            <a:ext cx="1802037" cy="605217"/>
          </a:xfrm>
          <a:prstGeom prst="roundRect">
            <a:avLst>
              <a:gd name="adj" fmla="val 16667"/>
            </a:avLst>
          </a:prstGeom>
          <a:solidFill>
            <a:schemeClr val="accent1"/>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INSIGHT / OUTCOME</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697" name="Google Shape;2697;p365"/>
          <p:cNvSpPr/>
          <p:nvPr/>
        </p:nvSpPr>
        <p:spPr>
          <a:xfrm flipH="1">
            <a:off x="4846454" y="4649114"/>
            <a:ext cx="1489767" cy="1639533"/>
          </a:xfrm>
          <a:prstGeom prst="rtTriangle">
            <a:avLst/>
          </a:prstGeom>
          <a:solidFill>
            <a:schemeClr val="accent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702"/>
        <p:cNvGrpSpPr/>
        <p:nvPr/>
      </p:nvGrpSpPr>
      <p:grpSpPr>
        <a:xfrm>
          <a:off x="0" y="0"/>
          <a:ext cx="0" cy="0"/>
          <a:chOff x="0" y="0"/>
          <a:chExt cx="0" cy="0"/>
        </a:xfrm>
      </p:grpSpPr>
      <p:sp>
        <p:nvSpPr>
          <p:cNvPr id="2703" name="Google Shape;2703;p366"/>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124</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704" name="Google Shape;2704;p366"/>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	Define your hook</a:t>
            </a:r>
            <a:endParaRPr/>
          </a:p>
        </p:txBody>
      </p:sp>
      <p:sp>
        <p:nvSpPr>
          <p:cNvPr id="2705" name="Google Shape;2705;p366"/>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Autofit/>
          </a:bodyPr>
          <a:lstStyle/>
          <a:p>
            <a:pPr marL="342900" lvl="0" indent="-342900" algn="l" rtl="0">
              <a:lnSpc>
                <a:spcPct val="115000"/>
              </a:lnSpc>
              <a:spcBef>
                <a:spcPts val="0"/>
              </a:spcBef>
              <a:spcAft>
                <a:spcPts val="0"/>
              </a:spcAft>
              <a:buSzPts val="2200"/>
              <a:buChar char="●"/>
            </a:pPr>
            <a:r>
              <a:rPr lang="en-US" sz="2200"/>
              <a:t>Head down to the moment the urgency starts ramping up. This is the </a:t>
            </a:r>
            <a:r>
              <a:rPr lang="en-US" sz="2200" b="1" i="1"/>
              <a:t>hook</a:t>
            </a:r>
            <a:r>
              <a:rPr lang="en-US" sz="2200" i="1"/>
              <a:t>, </a:t>
            </a:r>
            <a:r>
              <a:rPr lang="en-US" sz="2200"/>
              <a:t>your initial problem.</a:t>
            </a:r>
            <a:endParaRPr/>
          </a:p>
          <a:p>
            <a:pPr marL="342900" lvl="0" indent="-203200" algn="l" rtl="0">
              <a:lnSpc>
                <a:spcPct val="115000"/>
              </a:lnSpc>
              <a:spcBef>
                <a:spcPts val="0"/>
              </a:spcBef>
              <a:spcAft>
                <a:spcPts val="0"/>
              </a:spcAft>
              <a:buSzPts val="2200"/>
              <a:buNone/>
            </a:pPr>
            <a:endParaRPr sz="2200"/>
          </a:p>
          <a:p>
            <a:pPr marL="342900" lvl="0" indent="-342900" algn="l" rtl="0">
              <a:lnSpc>
                <a:spcPct val="115000"/>
              </a:lnSpc>
              <a:spcBef>
                <a:spcPts val="0"/>
              </a:spcBef>
              <a:spcAft>
                <a:spcPts val="0"/>
              </a:spcAft>
              <a:buSzPts val="2200"/>
              <a:buChar char="●"/>
            </a:pPr>
            <a:r>
              <a:rPr lang="en-US" sz="2200"/>
              <a:t>What concrete observations first pointed you toward the insight? Often, these come in the form of an </a:t>
            </a:r>
            <a:r>
              <a:rPr lang="en-US" sz="2200" i="1"/>
              <a:t>anomaly</a:t>
            </a:r>
            <a:r>
              <a:rPr lang="en-US" sz="2200"/>
              <a:t>, </a:t>
            </a:r>
            <a:r>
              <a:rPr lang="en-US" sz="2200" i="1"/>
              <a:t>shift</a:t>
            </a:r>
            <a:r>
              <a:rPr lang="en-US" sz="2200"/>
              <a:t>, or </a:t>
            </a:r>
            <a:r>
              <a:rPr lang="en-US" sz="2200" i="1"/>
              <a:t>change</a:t>
            </a:r>
            <a:r>
              <a:rPr lang="en-US" sz="2200"/>
              <a:t>.</a:t>
            </a:r>
            <a:endParaRPr sz="2200"/>
          </a:p>
        </p:txBody>
      </p:sp>
      <p:sp>
        <p:nvSpPr>
          <p:cNvPr id="2706" name="Google Shape;2706;p366"/>
          <p:cNvSpPr/>
          <p:nvPr/>
        </p:nvSpPr>
        <p:spPr>
          <a:xfrm>
            <a:off x="234968" y="206100"/>
            <a:ext cx="982000" cy="9144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Step 2</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grpSp>
        <p:nvGrpSpPr>
          <p:cNvPr id="2707" name="Google Shape;2707;p366"/>
          <p:cNvGrpSpPr/>
          <p:nvPr/>
        </p:nvGrpSpPr>
        <p:grpSpPr>
          <a:xfrm>
            <a:off x="3452626" y="3756643"/>
            <a:ext cx="5322749" cy="2532004"/>
            <a:chOff x="685613" y="868303"/>
            <a:chExt cx="7271515" cy="3459022"/>
          </a:xfrm>
        </p:grpSpPr>
        <p:sp>
          <p:nvSpPr>
            <p:cNvPr id="2708" name="Google Shape;2708;p366"/>
            <p:cNvSpPr/>
            <p:nvPr/>
          </p:nvSpPr>
          <p:spPr>
            <a:xfrm>
              <a:off x="685613" y="1899501"/>
              <a:ext cx="7271515" cy="2427717"/>
            </a:xfrm>
            <a:custGeom>
              <a:avLst/>
              <a:gdLst/>
              <a:ahLst/>
              <a:cxnLst/>
              <a:rect l="l" t="t" r="r" b="b"/>
              <a:pathLst>
                <a:path w="339989" h="113511" extrusionOk="0">
                  <a:moveTo>
                    <a:pt x="0" y="113511"/>
                  </a:moveTo>
                  <a:lnTo>
                    <a:pt x="78039" y="113511"/>
                  </a:lnTo>
                  <a:lnTo>
                    <a:pt x="182819" y="0"/>
                  </a:lnTo>
                  <a:lnTo>
                    <a:pt x="257584" y="65487"/>
                  </a:lnTo>
                  <a:lnTo>
                    <a:pt x="339989" y="65487"/>
                  </a:lnTo>
                </a:path>
              </a:pathLst>
            </a:custGeom>
            <a:noFill/>
            <a:ln w="76200" cap="flat" cmpd="sng">
              <a:solidFill>
                <a:srgbClr val="000000"/>
              </a:solidFill>
              <a:prstDash val="solid"/>
              <a:roun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0" i="0" u="none" strike="noStrike" kern="0" cap="none" spc="0" normalizeH="0" baseline="0" noProof="0">
                <a:ln>
                  <a:noFill/>
                </a:ln>
                <a:solidFill>
                  <a:srgbClr val="000000"/>
                </a:solidFill>
                <a:effectLst/>
                <a:uLnTx/>
                <a:uFillTx/>
                <a:latin typeface="Arial"/>
                <a:cs typeface="Arial"/>
                <a:sym typeface="Arial"/>
              </a:endParaRPr>
            </a:p>
          </p:txBody>
        </p:sp>
        <p:sp>
          <p:nvSpPr>
            <p:cNvPr id="2709" name="Google Shape;2709;p366"/>
            <p:cNvSpPr/>
            <p:nvPr/>
          </p:nvSpPr>
          <p:spPr>
            <a:xfrm>
              <a:off x="3375744" y="868303"/>
              <a:ext cx="2461800" cy="826800"/>
            </a:xfrm>
            <a:prstGeom prst="roundRect">
              <a:avLst>
                <a:gd name="adj" fmla="val 16667"/>
              </a:avLst>
            </a:prstGeom>
            <a:solidFill>
              <a:schemeClr val="dk2"/>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INSIGHT / OUTCOME</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710" name="Google Shape;2710;p366"/>
            <p:cNvSpPr/>
            <p:nvPr/>
          </p:nvSpPr>
          <p:spPr>
            <a:xfrm flipH="1">
              <a:off x="2589750" y="2087525"/>
              <a:ext cx="2035200" cy="2239800"/>
            </a:xfrm>
            <a:prstGeom prst="rtTriangle">
              <a:avLst/>
            </a:prstGeom>
            <a:solidFill>
              <a:schemeClr val="accent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grpSp>
      <p:sp>
        <p:nvSpPr>
          <p:cNvPr id="2711" name="Google Shape;2711;p366"/>
          <p:cNvSpPr/>
          <p:nvPr/>
        </p:nvSpPr>
        <p:spPr>
          <a:xfrm rot="8100000">
            <a:off x="4165745" y="4747871"/>
            <a:ext cx="850791" cy="850791"/>
          </a:xfrm>
          <a:prstGeom prst="teardrop">
            <a:avLst>
              <a:gd name="adj" fmla="val 143747"/>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712" name="Google Shape;2712;p366"/>
          <p:cNvSpPr txBox="1"/>
          <p:nvPr/>
        </p:nvSpPr>
        <p:spPr>
          <a:xfrm>
            <a:off x="4054533" y="4889067"/>
            <a:ext cx="1073200" cy="3652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HOOK</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717"/>
        <p:cNvGrpSpPr/>
        <p:nvPr/>
      </p:nvGrpSpPr>
      <p:grpSpPr>
        <a:xfrm>
          <a:off x="0" y="0"/>
          <a:ext cx="0" cy="0"/>
          <a:chOff x="0" y="0"/>
          <a:chExt cx="0" cy="0"/>
        </a:xfrm>
      </p:grpSpPr>
      <p:sp>
        <p:nvSpPr>
          <p:cNvPr id="2718" name="Google Shape;2718;p367"/>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125</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719" name="Google Shape;2719;p367"/>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	Prepare your hook with setting</a:t>
            </a:r>
            <a:endParaRPr/>
          </a:p>
        </p:txBody>
      </p:sp>
      <p:sp>
        <p:nvSpPr>
          <p:cNvPr id="2720" name="Google Shape;2720;p367"/>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Autofit/>
          </a:bodyPr>
          <a:lstStyle/>
          <a:p>
            <a:pPr marL="342900" lvl="0" indent="-342900" algn="l" rtl="0">
              <a:lnSpc>
                <a:spcPct val="115000"/>
              </a:lnSpc>
              <a:spcBef>
                <a:spcPts val="0"/>
              </a:spcBef>
              <a:spcAft>
                <a:spcPts val="0"/>
              </a:spcAft>
              <a:buSzPts val="2200"/>
              <a:buChar char="●"/>
            </a:pPr>
            <a:r>
              <a:rPr lang="en-US" sz="2200"/>
              <a:t>Take one step (but only one step) backward, to the very beginning of the story.</a:t>
            </a:r>
            <a:endParaRPr/>
          </a:p>
          <a:p>
            <a:pPr marL="342900" lvl="0" indent="-203200" algn="l" rtl="0">
              <a:lnSpc>
                <a:spcPct val="115000"/>
              </a:lnSpc>
              <a:spcBef>
                <a:spcPts val="0"/>
              </a:spcBef>
              <a:spcAft>
                <a:spcPts val="0"/>
              </a:spcAft>
              <a:buSzPts val="2200"/>
              <a:buNone/>
            </a:pPr>
            <a:endParaRPr sz="2200"/>
          </a:p>
          <a:p>
            <a:pPr marL="342900" lvl="0" indent="-342900" algn="l" rtl="0">
              <a:lnSpc>
                <a:spcPct val="115000"/>
              </a:lnSpc>
              <a:spcBef>
                <a:spcPts val="0"/>
              </a:spcBef>
              <a:spcAft>
                <a:spcPts val="0"/>
              </a:spcAft>
              <a:buSzPts val="2200"/>
              <a:buChar char="●"/>
            </a:pPr>
            <a:r>
              <a:rPr lang="en-US" sz="2200"/>
              <a:t>What background information does your audience need to feel that hook sink in? What is the usual situation that the anomaly, shift, or change deviates from?</a:t>
            </a:r>
            <a:endParaRPr sz="2200"/>
          </a:p>
        </p:txBody>
      </p:sp>
      <p:sp>
        <p:nvSpPr>
          <p:cNvPr id="2721" name="Google Shape;2721;p367"/>
          <p:cNvSpPr/>
          <p:nvPr/>
        </p:nvSpPr>
        <p:spPr>
          <a:xfrm>
            <a:off x="234968" y="206100"/>
            <a:ext cx="982000" cy="9144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Step 3</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grpSp>
        <p:nvGrpSpPr>
          <p:cNvPr id="2722" name="Google Shape;2722;p367"/>
          <p:cNvGrpSpPr/>
          <p:nvPr/>
        </p:nvGrpSpPr>
        <p:grpSpPr>
          <a:xfrm>
            <a:off x="3452626" y="3756643"/>
            <a:ext cx="5322749" cy="2532004"/>
            <a:chOff x="685613" y="868303"/>
            <a:chExt cx="7271515" cy="3459022"/>
          </a:xfrm>
        </p:grpSpPr>
        <p:sp>
          <p:nvSpPr>
            <p:cNvPr id="2723" name="Google Shape;2723;p367"/>
            <p:cNvSpPr/>
            <p:nvPr/>
          </p:nvSpPr>
          <p:spPr>
            <a:xfrm>
              <a:off x="685613" y="1899501"/>
              <a:ext cx="7271515" cy="2427717"/>
            </a:xfrm>
            <a:custGeom>
              <a:avLst/>
              <a:gdLst/>
              <a:ahLst/>
              <a:cxnLst/>
              <a:rect l="l" t="t" r="r" b="b"/>
              <a:pathLst>
                <a:path w="339989" h="113511" extrusionOk="0">
                  <a:moveTo>
                    <a:pt x="0" y="113511"/>
                  </a:moveTo>
                  <a:lnTo>
                    <a:pt x="78039" y="113511"/>
                  </a:lnTo>
                  <a:lnTo>
                    <a:pt x="182819" y="0"/>
                  </a:lnTo>
                  <a:lnTo>
                    <a:pt x="257584" y="65487"/>
                  </a:lnTo>
                  <a:lnTo>
                    <a:pt x="339989" y="65487"/>
                  </a:lnTo>
                </a:path>
              </a:pathLst>
            </a:custGeom>
            <a:noFill/>
            <a:ln w="76200" cap="flat" cmpd="sng">
              <a:solidFill>
                <a:srgbClr val="000000"/>
              </a:solidFill>
              <a:prstDash val="solid"/>
              <a:roun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0" i="0" u="none" strike="noStrike" kern="0" cap="none" spc="0" normalizeH="0" baseline="0" noProof="0">
                <a:ln>
                  <a:noFill/>
                </a:ln>
                <a:solidFill>
                  <a:srgbClr val="000000"/>
                </a:solidFill>
                <a:effectLst/>
                <a:uLnTx/>
                <a:uFillTx/>
                <a:latin typeface="Arial"/>
                <a:cs typeface="Arial"/>
                <a:sym typeface="Arial"/>
              </a:endParaRPr>
            </a:p>
          </p:txBody>
        </p:sp>
        <p:sp>
          <p:nvSpPr>
            <p:cNvPr id="2724" name="Google Shape;2724;p367"/>
            <p:cNvSpPr/>
            <p:nvPr/>
          </p:nvSpPr>
          <p:spPr>
            <a:xfrm>
              <a:off x="3375744" y="868303"/>
              <a:ext cx="2461800" cy="826800"/>
            </a:xfrm>
            <a:prstGeom prst="roundRect">
              <a:avLst>
                <a:gd name="adj" fmla="val 16667"/>
              </a:avLst>
            </a:prstGeom>
            <a:solidFill>
              <a:schemeClr val="dk2"/>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Lato"/>
                  <a:ea typeface="Lato"/>
                  <a:cs typeface="Lato"/>
                  <a:sym typeface="Lato"/>
                </a:rPr>
                <a:t>INSIGHT / </a:t>
              </a: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OUTCOME</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725" name="Google Shape;2725;p367"/>
            <p:cNvSpPr/>
            <p:nvPr/>
          </p:nvSpPr>
          <p:spPr>
            <a:xfrm flipH="1">
              <a:off x="2589750" y="2087525"/>
              <a:ext cx="2035200" cy="2239800"/>
            </a:xfrm>
            <a:prstGeom prst="rtTriangle">
              <a:avLst/>
            </a:prstGeom>
            <a:solidFill>
              <a:schemeClr val="accent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grpSp>
      <p:sp>
        <p:nvSpPr>
          <p:cNvPr id="2726" name="Google Shape;2726;p367"/>
          <p:cNvSpPr/>
          <p:nvPr/>
        </p:nvSpPr>
        <p:spPr>
          <a:xfrm rot="8100000">
            <a:off x="4165745" y="4747871"/>
            <a:ext cx="850791" cy="850791"/>
          </a:xfrm>
          <a:prstGeom prst="teardrop">
            <a:avLst>
              <a:gd name="adj" fmla="val 143747"/>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2727" name="Google Shape;2727;p367"/>
          <p:cNvSpPr txBox="1"/>
          <p:nvPr/>
        </p:nvSpPr>
        <p:spPr>
          <a:xfrm>
            <a:off x="4054533" y="4889067"/>
            <a:ext cx="1073200" cy="3652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Lato"/>
                <a:ea typeface="Lato"/>
                <a:cs typeface="Lato"/>
                <a:sym typeface="Lato"/>
              </a:rPr>
              <a:t>HOOK</a:t>
            </a:r>
            <a:endParaRPr kumimoji="0" sz="1867" b="0" i="0" u="none" strike="noStrike" kern="0" cap="none" spc="0" normalizeH="0" baseline="0" noProof="0">
              <a:ln>
                <a:noFill/>
              </a:ln>
              <a:solidFill>
                <a:srgbClr val="FFFFFF"/>
              </a:solidFill>
              <a:effectLst/>
              <a:uLnTx/>
              <a:uFillTx/>
              <a:latin typeface="Lato"/>
              <a:ea typeface="Lato"/>
              <a:cs typeface="Lato"/>
              <a:sym typeface="Lato"/>
            </a:endParaRPr>
          </a:p>
        </p:txBody>
      </p:sp>
      <p:sp>
        <p:nvSpPr>
          <p:cNvPr id="2728" name="Google Shape;2728;p367"/>
          <p:cNvSpPr/>
          <p:nvPr/>
        </p:nvSpPr>
        <p:spPr>
          <a:xfrm>
            <a:off x="2528533" y="5166233"/>
            <a:ext cx="1364400" cy="608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SETTING</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733"/>
        <p:cNvGrpSpPr/>
        <p:nvPr/>
      </p:nvGrpSpPr>
      <p:grpSpPr>
        <a:xfrm>
          <a:off x="0" y="0"/>
          <a:ext cx="0" cy="0"/>
          <a:chOff x="0" y="0"/>
          <a:chExt cx="0" cy="0"/>
        </a:xfrm>
      </p:grpSpPr>
      <p:sp>
        <p:nvSpPr>
          <p:cNvPr id="2734" name="Google Shape;2734;p368"/>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126</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735" name="Google Shape;2735;p368"/>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	Select and sequence beats</a:t>
            </a:r>
            <a:endParaRPr/>
          </a:p>
        </p:txBody>
      </p:sp>
      <p:sp>
        <p:nvSpPr>
          <p:cNvPr id="2736" name="Google Shape;2736;p368"/>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Autofit/>
          </a:bodyPr>
          <a:lstStyle/>
          <a:p>
            <a:pPr marL="342900" lvl="0" indent="-342900" algn="l" rtl="0">
              <a:lnSpc>
                <a:spcPct val="115000"/>
              </a:lnSpc>
              <a:spcBef>
                <a:spcPts val="0"/>
              </a:spcBef>
              <a:spcAft>
                <a:spcPts val="0"/>
              </a:spcAft>
              <a:buSzPts val="2200"/>
              <a:buChar char="●"/>
            </a:pPr>
            <a:r>
              <a:rPr lang="en-US" sz="2200"/>
              <a:t>Now it’s time to get your audience from your hook all the way up to your insight – to make it seem like the appropriate </a:t>
            </a:r>
            <a:r>
              <a:rPr lang="en-US" sz="2200" i="1"/>
              <a:t>outcome</a:t>
            </a:r>
            <a:r>
              <a:rPr lang="en-US" sz="2200"/>
              <a:t> of your analysis.</a:t>
            </a:r>
            <a:endParaRPr/>
          </a:p>
          <a:p>
            <a:pPr marL="342900" lvl="0" indent="-203200" algn="l" rtl="0">
              <a:lnSpc>
                <a:spcPct val="115000"/>
              </a:lnSpc>
              <a:spcBef>
                <a:spcPts val="0"/>
              </a:spcBef>
              <a:spcAft>
                <a:spcPts val="0"/>
              </a:spcAft>
              <a:buSzPts val="2200"/>
              <a:buNone/>
            </a:pPr>
            <a:endParaRPr sz="2200"/>
          </a:p>
          <a:p>
            <a:pPr marL="342900" lvl="0" indent="-342900" algn="l" rtl="0">
              <a:lnSpc>
                <a:spcPct val="115000"/>
              </a:lnSpc>
              <a:spcBef>
                <a:spcPts val="0"/>
              </a:spcBef>
              <a:spcAft>
                <a:spcPts val="0"/>
              </a:spcAft>
              <a:buSzPts val="2200"/>
              <a:buChar char="●"/>
            </a:pPr>
            <a:r>
              <a:rPr lang="en-US" sz="2200"/>
              <a:t>Which data points will </a:t>
            </a:r>
            <a:r>
              <a:rPr lang="en-US" sz="2200" b="1" i="1"/>
              <a:t>best build urgency</a:t>
            </a:r>
            <a:r>
              <a:rPr lang="en-US" sz="2200"/>
              <a:t>? </a:t>
            </a:r>
            <a:r>
              <a:rPr lang="en-US" sz="2200" b="1" i="1"/>
              <a:t>In what order</a:t>
            </a:r>
            <a:r>
              <a:rPr lang="en-US" sz="2200"/>
              <a:t> should you present them?</a:t>
            </a:r>
            <a:endParaRPr sz="2200"/>
          </a:p>
        </p:txBody>
      </p:sp>
      <p:sp>
        <p:nvSpPr>
          <p:cNvPr id="2737" name="Google Shape;2737;p368"/>
          <p:cNvSpPr/>
          <p:nvPr/>
        </p:nvSpPr>
        <p:spPr>
          <a:xfrm>
            <a:off x="234968" y="206100"/>
            <a:ext cx="982000" cy="9144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Step 4</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grpSp>
        <p:nvGrpSpPr>
          <p:cNvPr id="2738" name="Google Shape;2738;p368"/>
          <p:cNvGrpSpPr/>
          <p:nvPr/>
        </p:nvGrpSpPr>
        <p:grpSpPr>
          <a:xfrm>
            <a:off x="3452626" y="3756643"/>
            <a:ext cx="5322749" cy="2532004"/>
            <a:chOff x="685613" y="868303"/>
            <a:chExt cx="7271515" cy="3459022"/>
          </a:xfrm>
        </p:grpSpPr>
        <p:sp>
          <p:nvSpPr>
            <p:cNvPr id="2739" name="Google Shape;2739;p368"/>
            <p:cNvSpPr/>
            <p:nvPr/>
          </p:nvSpPr>
          <p:spPr>
            <a:xfrm>
              <a:off x="685613" y="1899501"/>
              <a:ext cx="7271515" cy="2427717"/>
            </a:xfrm>
            <a:custGeom>
              <a:avLst/>
              <a:gdLst/>
              <a:ahLst/>
              <a:cxnLst/>
              <a:rect l="l" t="t" r="r" b="b"/>
              <a:pathLst>
                <a:path w="339989" h="113511" extrusionOk="0">
                  <a:moveTo>
                    <a:pt x="0" y="113511"/>
                  </a:moveTo>
                  <a:lnTo>
                    <a:pt x="78039" y="113511"/>
                  </a:lnTo>
                  <a:lnTo>
                    <a:pt x="182819" y="0"/>
                  </a:lnTo>
                  <a:lnTo>
                    <a:pt x="257584" y="65487"/>
                  </a:lnTo>
                  <a:lnTo>
                    <a:pt x="339989" y="65487"/>
                  </a:lnTo>
                </a:path>
              </a:pathLst>
            </a:custGeom>
            <a:noFill/>
            <a:ln w="76200" cap="flat" cmpd="sng">
              <a:solidFill>
                <a:srgbClr val="000000"/>
              </a:solidFill>
              <a:prstDash val="solid"/>
              <a:roun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0" i="0" u="none" strike="noStrike" kern="0" cap="none" spc="0" normalizeH="0" baseline="0" noProof="0">
                <a:ln>
                  <a:noFill/>
                </a:ln>
                <a:solidFill>
                  <a:srgbClr val="000000"/>
                </a:solidFill>
                <a:effectLst/>
                <a:uLnTx/>
                <a:uFillTx/>
                <a:latin typeface="Arial"/>
                <a:cs typeface="Arial"/>
                <a:sym typeface="Arial"/>
              </a:endParaRPr>
            </a:p>
          </p:txBody>
        </p:sp>
        <p:sp>
          <p:nvSpPr>
            <p:cNvPr id="2740" name="Google Shape;2740;p368"/>
            <p:cNvSpPr/>
            <p:nvPr/>
          </p:nvSpPr>
          <p:spPr>
            <a:xfrm>
              <a:off x="3375744" y="868303"/>
              <a:ext cx="2461800" cy="826800"/>
            </a:xfrm>
            <a:prstGeom prst="roundRect">
              <a:avLst>
                <a:gd name="adj" fmla="val 16667"/>
              </a:avLst>
            </a:prstGeom>
            <a:solidFill>
              <a:schemeClr val="dk2"/>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INSIGHT / OUTCOME</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741" name="Google Shape;2741;p368"/>
            <p:cNvSpPr/>
            <p:nvPr/>
          </p:nvSpPr>
          <p:spPr>
            <a:xfrm flipH="1">
              <a:off x="2589750" y="2087525"/>
              <a:ext cx="2035200" cy="2239800"/>
            </a:xfrm>
            <a:prstGeom prst="rtTriangle">
              <a:avLst/>
            </a:prstGeom>
            <a:solidFill>
              <a:schemeClr val="accent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grpSp>
      <p:sp>
        <p:nvSpPr>
          <p:cNvPr id="2742" name="Google Shape;2742;p368"/>
          <p:cNvSpPr/>
          <p:nvPr/>
        </p:nvSpPr>
        <p:spPr>
          <a:xfrm rot="8100000">
            <a:off x="4333461" y="5360981"/>
            <a:ext cx="515340" cy="515340"/>
          </a:xfrm>
          <a:prstGeom prst="teardrop">
            <a:avLst>
              <a:gd name="adj" fmla="val 143747"/>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743" name="Google Shape;2743;p368"/>
          <p:cNvSpPr/>
          <p:nvPr/>
        </p:nvSpPr>
        <p:spPr>
          <a:xfrm>
            <a:off x="2826333" y="5793067"/>
            <a:ext cx="1400400" cy="3652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SETTING</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744" name="Google Shape;2744;p368"/>
          <p:cNvSpPr/>
          <p:nvPr/>
        </p:nvSpPr>
        <p:spPr>
          <a:xfrm>
            <a:off x="4955533" y="5254267"/>
            <a:ext cx="272800" cy="272800"/>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745" name="Google Shape;2745;p368"/>
          <p:cNvSpPr/>
          <p:nvPr/>
        </p:nvSpPr>
        <p:spPr>
          <a:xfrm>
            <a:off x="5228333" y="4981459"/>
            <a:ext cx="272800" cy="272800"/>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746" name="Google Shape;2746;p368"/>
          <p:cNvSpPr/>
          <p:nvPr/>
        </p:nvSpPr>
        <p:spPr>
          <a:xfrm>
            <a:off x="5501133" y="4708651"/>
            <a:ext cx="272800" cy="272800"/>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751"/>
        <p:cNvGrpSpPr/>
        <p:nvPr/>
      </p:nvGrpSpPr>
      <p:grpSpPr>
        <a:xfrm>
          <a:off x="0" y="0"/>
          <a:ext cx="0" cy="0"/>
          <a:chOff x="0" y="0"/>
          <a:chExt cx="0" cy="0"/>
        </a:xfrm>
      </p:grpSpPr>
      <p:sp>
        <p:nvSpPr>
          <p:cNvPr id="2752" name="Google Shape;2752;p369"/>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127</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753" name="Google Shape;2753;p369"/>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Beats = data points</a:t>
            </a:r>
            <a:endParaRPr/>
          </a:p>
        </p:txBody>
      </p:sp>
      <p:sp>
        <p:nvSpPr>
          <p:cNvPr id="2754" name="Google Shape;2754;p369"/>
          <p:cNvSpPr txBox="1">
            <a:spLocks noGrp="1"/>
          </p:cNvSpPr>
          <p:nvPr>
            <p:ph type="body" idx="1"/>
          </p:nvPr>
        </p:nvSpPr>
        <p:spPr>
          <a:xfrm>
            <a:off x="415599" y="1536634"/>
            <a:ext cx="11360799" cy="4555080"/>
          </a:xfrm>
          <a:prstGeom prst="rect">
            <a:avLst/>
          </a:prstGeom>
          <a:noFill/>
          <a:ln>
            <a:noFill/>
          </a:ln>
        </p:spPr>
        <p:txBody>
          <a:bodyPr spcFirstLastPara="1" wrap="square" lIns="91425" tIns="91425" rIns="91425" bIns="91425" anchor="t" anchorCtr="0">
            <a:normAutofit/>
          </a:bodyPr>
          <a:lstStyle/>
          <a:p>
            <a:pPr marL="342900" lvl="0" indent="-342900" algn="l" rtl="0">
              <a:lnSpc>
                <a:spcPct val="115000"/>
              </a:lnSpc>
              <a:spcBef>
                <a:spcPts val="0"/>
              </a:spcBef>
              <a:spcAft>
                <a:spcPts val="0"/>
              </a:spcAft>
              <a:buClr>
                <a:schemeClr val="dk2"/>
              </a:buClr>
              <a:buSzPts val="2000"/>
              <a:buChar char="●"/>
            </a:pPr>
            <a:r>
              <a:rPr lang="en-US">
                <a:solidFill>
                  <a:schemeClr val="dk1"/>
                </a:solidFill>
              </a:rPr>
              <a:t>When storyboarding, </a:t>
            </a:r>
            <a:r>
              <a:rPr lang="en-US" b="1" i="1">
                <a:solidFill>
                  <a:schemeClr val="dk1"/>
                </a:solidFill>
              </a:rPr>
              <a:t>describe or sketch</a:t>
            </a:r>
            <a:r>
              <a:rPr lang="en-US">
                <a:solidFill>
                  <a:schemeClr val="dk1"/>
                </a:solidFill>
              </a:rPr>
              <a:t> the visualizations and beats.</a:t>
            </a:r>
            <a:endParaRPr/>
          </a:p>
          <a:p>
            <a:pPr marL="342900" lvl="0" indent="-215900" algn="l" rtl="0">
              <a:lnSpc>
                <a:spcPct val="115000"/>
              </a:lnSpc>
              <a:spcBef>
                <a:spcPts val="0"/>
              </a:spcBef>
              <a:spcAft>
                <a:spcPts val="0"/>
              </a:spcAft>
              <a:buClr>
                <a:schemeClr val="dk2"/>
              </a:buClr>
              <a:buSzPts val="2000"/>
              <a:buNone/>
            </a:pPr>
            <a:endParaRPr>
              <a:solidFill>
                <a:schemeClr val="dk1"/>
              </a:solidFill>
            </a:endParaRPr>
          </a:p>
          <a:p>
            <a:pPr marL="342900" lvl="0" indent="-342900" algn="l" rtl="0">
              <a:lnSpc>
                <a:spcPct val="115000"/>
              </a:lnSpc>
              <a:spcBef>
                <a:spcPts val="0"/>
              </a:spcBef>
              <a:spcAft>
                <a:spcPts val="0"/>
              </a:spcAft>
              <a:buClr>
                <a:schemeClr val="dk2"/>
              </a:buClr>
              <a:buSzPts val="2000"/>
              <a:buChar char="●"/>
            </a:pPr>
            <a:r>
              <a:rPr lang="en-US">
                <a:solidFill>
                  <a:schemeClr val="dk1"/>
                </a:solidFill>
              </a:rPr>
              <a:t>Focus on selecting and sequencing the most relevant data points.</a:t>
            </a:r>
            <a:endParaRPr/>
          </a:p>
          <a:p>
            <a:pPr marL="548640" lvl="0" indent="-254000" algn="l" rtl="0">
              <a:lnSpc>
                <a:spcPct val="115000"/>
              </a:lnSpc>
              <a:spcBef>
                <a:spcPts val="0"/>
              </a:spcBef>
              <a:spcAft>
                <a:spcPts val="0"/>
              </a:spcAft>
              <a:buClr>
                <a:schemeClr val="dk2"/>
              </a:buClr>
              <a:buSzPts val="2000"/>
              <a:buNone/>
            </a:pPr>
            <a:endParaRPr/>
          </a:p>
        </p:txBody>
      </p:sp>
      <p:graphicFrame>
        <p:nvGraphicFramePr>
          <p:cNvPr id="2755" name="Google Shape;2755;p369"/>
          <p:cNvGraphicFramePr/>
          <p:nvPr/>
        </p:nvGraphicFramePr>
        <p:xfrm>
          <a:off x="468922" y="2925247"/>
          <a:ext cx="3000000" cy="3000000"/>
        </p:xfrm>
        <a:graphic>
          <a:graphicData uri="http://schemas.openxmlformats.org/drawingml/2006/table">
            <a:tbl>
              <a:tblPr firstRow="1" bandRow="1">
                <a:noFill/>
              </a:tblPr>
              <a:tblGrid>
                <a:gridCol w="2813550">
                  <a:extLst>
                    <a:ext uri="{9D8B030D-6E8A-4147-A177-3AD203B41FA5}">
                      <a16:colId xmlns:a16="http://schemas.microsoft.com/office/drawing/2014/main" val="20000"/>
                    </a:ext>
                  </a:extLst>
                </a:gridCol>
                <a:gridCol w="2813550">
                  <a:extLst>
                    <a:ext uri="{9D8B030D-6E8A-4147-A177-3AD203B41FA5}">
                      <a16:colId xmlns:a16="http://schemas.microsoft.com/office/drawing/2014/main" val="20001"/>
                    </a:ext>
                  </a:extLst>
                </a:gridCol>
                <a:gridCol w="2813550">
                  <a:extLst>
                    <a:ext uri="{9D8B030D-6E8A-4147-A177-3AD203B41FA5}">
                      <a16:colId xmlns:a16="http://schemas.microsoft.com/office/drawing/2014/main" val="20002"/>
                    </a:ext>
                  </a:extLst>
                </a:gridCol>
                <a:gridCol w="2813550">
                  <a:extLst>
                    <a:ext uri="{9D8B030D-6E8A-4147-A177-3AD203B41FA5}">
                      <a16:colId xmlns:a16="http://schemas.microsoft.com/office/drawing/2014/main" val="20003"/>
                    </a:ext>
                  </a:extLst>
                </a:gridCol>
              </a:tblGrid>
              <a:tr h="677200">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Comparison</a:t>
                      </a:r>
                      <a:endParaRPr sz="1679" u="none" strike="noStrike" cap="none">
                        <a:latin typeface="Century Gothic"/>
                        <a:ea typeface="Century Gothic"/>
                        <a:cs typeface="Century Gothic"/>
                        <a:sym typeface="Century Gothic"/>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Composition</a:t>
                      </a:r>
                      <a:endParaRPr sz="1679" u="none" strike="noStrike" cap="none">
                        <a:latin typeface="Century Gothic"/>
                        <a:ea typeface="Century Gothic"/>
                        <a:cs typeface="Century Gothic"/>
                        <a:sym typeface="Century Gothic"/>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Distribution</a:t>
                      </a:r>
                      <a:endParaRPr sz="1679" u="none" strike="noStrike" cap="none">
                        <a:latin typeface="Century Gothic"/>
                        <a:ea typeface="Century Gothic"/>
                        <a:cs typeface="Century Gothic"/>
                        <a:sym typeface="Century Gothic"/>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Relationship</a:t>
                      </a:r>
                      <a:endParaRPr sz="2400" u="none" strike="noStrike" cap="none">
                        <a:latin typeface="Century Gothic"/>
                        <a:ea typeface="Century Gothic"/>
                        <a:cs typeface="Century Gothic"/>
                        <a:sym typeface="Century Gothic"/>
                      </a:endParaRPr>
                    </a:p>
                  </a:txBody>
                  <a:tcPr marL="91450" marR="91450" marT="45725" marB="45725" anchor="ctr"/>
                </a:tc>
                <a:extLst>
                  <a:ext uri="{0D108BD9-81ED-4DB2-BD59-A6C34878D82A}">
                    <a16:rowId xmlns:a16="http://schemas.microsoft.com/office/drawing/2014/main" val="10000"/>
                  </a:ext>
                </a:extLst>
              </a:tr>
              <a:tr h="1906800">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Change over time</a:t>
                      </a:r>
                      <a:endParaRPr sz="1400" u="none" strike="noStrike" cap="none"/>
                    </a:p>
                    <a:p>
                      <a:pPr marL="0" marR="0" lvl="0" indent="0" algn="ctr" rtl="0">
                        <a:lnSpc>
                          <a:spcPct val="100000"/>
                        </a:lnSpc>
                        <a:spcBef>
                          <a:spcPts val="0"/>
                        </a:spcBef>
                        <a:spcAft>
                          <a:spcPts val="0"/>
                        </a:spcAft>
                        <a:buClr>
                          <a:srgbClr val="000000"/>
                        </a:buClr>
                        <a:buSzPts val="2400"/>
                        <a:buFont typeface="Arial"/>
                        <a:buNone/>
                      </a:pPr>
                      <a:endParaRPr sz="2400" u="none" strike="noStrike" cap="none">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Projection</a:t>
                      </a:r>
                      <a:endParaRPr sz="1679" u="none" strike="noStrike" cap="none">
                        <a:latin typeface="Century Gothic"/>
                        <a:ea typeface="Century Gothic"/>
                        <a:cs typeface="Century Gothic"/>
                        <a:sym typeface="Century Gothic"/>
                      </a:endParaRPr>
                    </a:p>
                  </a:txBody>
                  <a:tcPr marL="91450" marR="91450" marT="45725" marB="45725" anchor="ctr">
                    <a:solidFill>
                      <a:srgbClr val="CDBCDA"/>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Zoom out</a:t>
                      </a:r>
                      <a:endParaRPr sz="1400" u="none" strike="noStrike" cap="none"/>
                    </a:p>
                    <a:p>
                      <a:pPr marL="0" marR="0" lvl="0" indent="0" algn="ctr" rtl="0">
                        <a:lnSpc>
                          <a:spcPct val="100000"/>
                        </a:lnSpc>
                        <a:spcBef>
                          <a:spcPts val="0"/>
                        </a:spcBef>
                        <a:spcAft>
                          <a:spcPts val="0"/>
                        </a:spcAft>
                        <a:buClr>
                          <a:srgbClr val="000000"/>
                        </a:buClr>
                        <a:buSzPts val="2400"/>
                        <a:buFont typeface="Arial"/>
                        <a:buNone/>
                      </a:pPr>
                      <a:endParaRPr sz="2400" u="none" strike="noStrike" cap="none">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Drill down</a:t>
                      </a:r>
                      <a:endParaRPr sz="1679" u="none" strike="noStrike" cap="none">
                        <a:latin typeface="Century Gothic"/>
                        <a:ea typeface="Century Gothic"/>
                        <a:cs typeface="Century Gothic"/>
                        <a:sym typeface="Century Gothic"/>
                      </a:endParaRPr>
                    </a:p>
                  </a:txBody>
                  <a:tcPr marL="91450" marR="91450" marT="45725" marB="45725" anchor="ctr">
                    <a:solidFill>
                      <a:srgbClr val="CDBCDA"/>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Cluster</a:t>
                      </a:r>
                      <a:endParaRPr sz="1400" u="none" strike="noStrike" cap="none"/>
                    </a:p>
                    <a:p>
                      <a:pPr marL="0" marR="0" lvl="0" indent="0" algn="ctr" rtl="0">
                        <a:lnSpc>
                          <a:spcPct val="100000"/>
                        </a:lnSpc>
                        <a:spcBef>
                          <a:spcPts val="0"/>
                        </a:spcBef>
                        <a:spcAft>
                          <a:spcPts val="0"/>
                        </a:spcAft>
                        <a:buClr>
                          <a:srgbClr val="000000"/>
                        </a:buClr>
                        <a:buSzPts val="2400"/>
                        <a:buFont typeface="Arial"/>
                        <a:buNone/>
                      </a:pPr>
                      <a:endParaRPr sz="2400" u="none" strike="noStrike" cap="none">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Outlier</a:t>
                      </a:r>
                      <a:endParaRPr sz="1679" u="none" strike="noStrike" cap="none">
                        <a:latin typeface="Century Gothic"/>
                        <a:ea typeface="Century Gothic"/>
                        <a:cs typeface="Century Gothic"/>
                        <a:sym typeface="Century Gothic"/>
                      </a:endParaRPr>
                    </a:p>
                  </a:txBody>
                  <a:tcPr marL="91450" marR="91450" marT="45725" marB="45725" anchor="ctr">
                    <a:solidFill>
                      <a:srgbClr val="CDBCDA"/>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Intersection</a:t>
                      </a:r>
                      <a:endParaRPr sz="1400" u="none" strike="noStrike" cap="none"/>
                    </a:p>
                    <a:p>
                      <a:pPr marL="0" marR="0" lvl="0" indent="0" algn="ctr" rtl="0">
                        <a:lnSpc>
                          <a:spcPct val="100000"/>
                        </a:lnSpc>
                        <a:spcBef>
                          <a:spcPts val="0"/>
                        </a:spcBef>
                        <a:spcAft>
                          <a:spcPts val="0"/>
                        </a:spcAft>
                        <a:buClr>
                          <a:srgbClr val="000000"/>
                        </a:buClr>
                        <a:buSzPts val="2400"/>
                        <a:buFont typeface="Arial"/>
                        <a:buNone/>
                      </a:pPr>
                      <a:endParaRPr sz="2400" u="none" strike="noStrike" cap="none">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Projection</a:t>
                      </a:r>
                      <a:endParaRPr sz="2400" u="none" strike="noStrike" cap="none">
                        <a:latin typeface="Century Gothic"/>
                        <a:ea typeface="Century Gothic"/>
                        <a:cs typeface="Century Gothic"/>
                        <a:sym typeface="Century Gothic"/>
                      </a:endParaRPr>
                    </a:p>
                  </a:txBody>
                  <a:tcPr marL="91450" marR="91450" marT="45725" marB="45725" anchor="ctr">
                    <a:solidFill>
                      <a:srgbClr val="CDBCDA"/>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760"/>
        <p:cNvGrpSpPr/>
        <p:nvPr/>
      </p:nvGrpSpPr>
      <p:grpSpPr>
        <a:xfrm>
          <a:off x="0" y="0"/>
          <a:ext cx="0" cy="0"/>
          <a:chOff x="0" y="0"/>
          <a:chExt cx="0" cy="0"/>
        </a:xfrm>
      </p:grpSpPr>
      <p:sp>
        <p:nvSpPr>
          <p:cNvPr id="2761" name="Google Shape;2761;p370"/>
          <p:cNvSpPr/>
          <p:nvPr/>
        </p:nvSpPr>
        <p:spPr>
          <a:xfrm>
            <a:off x="6845550" y="2206290"/>
            <a:ext cx="136400" cy="693284"/>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Lato"/>
              <a:ea typeface="Lato"/>
              <a:cs typeface="Lato"/>
              <a:sym typeface="Lato"/>
            </a:endParaRPr>
          </a:p>
        </p:txBody>
      </p:sp>
      <p:sp>
        <p:nvSpPr>
          <p:cNvPr id="2762" name="Google Shape;2762;p370"/>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128</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763" name="Google Shape;2763;p370"/>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Scenario: ordering your beats</a:t>
            </a:r>
            <a:endParaRPr/>
          </a:p>
        </p:txBody>
      </p:sp>
      <p:sp>
        <p:nvSpPr>
          <p:cNvPr id="2764" name="Google Shape;2764;p370"/>
          <p:cNvSpPr/>
          <p:nvPr/>
        </p:nvSpPr>
        <p:spPr>
          <a:xfrm>
            <a:off x="8638850" y="1374191"/>
            <a:ext cx="2713600" cy="1208009"/>
          </a:xfrm>
          <a:prstGeom prst="roundRect">
            <a:avLst>
              <a:gd name="adj" fmla="val 16667"/>
            </a:avLst>
          </a:prstGeom>
          <a:solidFill>
            <a:schemeClr val="accent1"/>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Housing policy data is least useful and dissatisfying</a:t>
            </a: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765" name="Google Shape;2765;p370"/>
          <p:cNvSpPr/>
          <p:nvPr/>
        </p:nvSpPr>
        <p:spPr>
          <a:xfrm>
            <a:off x="574382" y="4411121"/>
            <a:ext cx="2356391" cy="1404426"/>
          </a:xfrm>
          <a:prstGeom prst="roundRect">
            <a:avLst>
              <a:gd name="adj" fmla="val 16667"/>
            </a:avLst>
          </a:prstGeom>
          <a:solidFill>
            <a:schemeClr val="dk1"/>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We assessed user satisfaction for 5 major data sources</a:t>
            </a: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cxnSp>
        <p:nvCxnSpPr>
          <p:cNvPr id="2766" name="Google Shape;2766;p370"/>
          <p:cNvCxnSpPr/>
          <p:nvPr/>
        </p:nvCxnSpPr>
        <p:spPr>
          <a:xfrm>
            <a:off x="439226" y="5943600"/>
            <a:ext cx="3219450" cy="0"/>
          </a:xfrm>
          <a:prstGeom prst="straightConnector1">
            <a:avLst/>
          </a:prstGeom>
          <a:noFill/>
          <a:ln w="57150" cap="flat" cmpd="sng">
            <a:solidFill>
              <a:srgbClr val="240E43"/>
            </a:solidFill>
            <a:prstDash val="solid"/>
            <a:round/>
            <a:headEnd type="none" w="sm" len="sm"/>
            <a:tailEnd type="none" w="sm" len="sm"/>
          </a:ln>
        </p:spPr>
      </p:cxnSp>
      <p:cxnSp>
        <p:nvCxnSpPr>
          <p:cNvPr id="2767" name="Google Shape;2767;p370"/>
          <p:cNvCxnSpPr/>
          <p:nvPr/>
        </p:nvCxnSpPr>
        <p:spPr>
          <a:xfrm rot="10800000" flipH="1">
            <a:off x="3638760" y="2022192"/>
            <a:ext cx="4734244" cy="3927384"/>
          </a:xfrm>
          <a:prstGeom prst="straightConnector1">
            <a:avLst/>
          </a:prstGeom>
          <a:noFill/>
          <a:ln w="57150" cap="flat" cmpd="sng">
            <a:solidFill>
              <a:srgbClr val="240E43"/>
            </a:solidFill>
            <a:prstDash val="solid"/>
            <a:round/>
            <a:headEnd type="none" w="sm" len="sm"/>
            <a:tailEnd type="none" w="sm" len="sm"/>
          </a:ln>
        </p:spPr>
      </p:cxnSp>
      <p:sp>
        <p:nvSpPr>
          <p:cNvPr id="2768" name="Google Shape;2768;p370"/>
          <p:cNvSpPr/>
          <p:nvPr/>
        </p:nvSpPr>
        <p:spPr>
          <a:xfrm rot="8100000">
            <a:off x="2887606" y="3576709"/>
            <a:ext cx="1502303" cy="1502301"/>
          </a:xfrm>
          <a:prstGeom prst="teardrop">
            <a:avLst>
              <a:gd name="adj" fmla="val 143747"/>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769" name="Google Shape;2769;p370"/>
          <p:cNvSpPr/>
          <p:nvPr/>
        </p:nvSpPr>
        <p:spPr>
          <a:xfrm>
            <a:off x="6781983" y="2670426"/>
            <a:ext cx="272800" cy="272800"/>
          </a:xfrm>
          <a:prstGeom prst="ellipse">
            <a:avLst/>
          </a:prstGeom>
          <a:solidFill>
            <a:schemeClr val="accent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770" name="Google Shape;2770;p370"/>
          <p:cNvSpPr txBox="1"/>
          <p:nvPr/>
        </p:nvSpPr>
        <p:spPr>
          <a:xfrm>
            <a:off x="2839285" y="3835906"/>
            <a:ext cx="1598945" cy="92333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Differences in satisfaction</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771" name="Google Shape;2771;p370"/>
          <p:cNvSpPr/>
          <p:nvPr/>
        </p:nvSpPr>
        <p:spPr>
          <a:xfrm>
            <a:off x="2464012" y="2582200"/>
            <a:ext cx="3570470" cy="982121"/>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Credit card and housing policy data are unsatisfying</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772" name="Google Shape;2772;p370"/>
          <p:cNvSpPr/>
          <p:nvPr/>
        </p:nvSpPr>
        <p:spPr>
          <a:xfrm>
            <a:off x="4220647" y="1370141"/>
            <a:ext cx="3570470" cy="982121"/>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Employment level and taxable business income are satisfying</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773" name="Google Shape;2773;p370"/>
          <p:cNvSpPr/>
          <p:nvPr/>
        </p:nvSpPr>
        <p:spPr>
          <a:xfrm>
            <a:off x="5352767" y="3309782"/>
            <a:ext cx="136400" cy="693284"/>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Lato"/>
              <a:ea typeface="Lato"/>
              <a:cs typeface="Lato"/>
              <a:sym typeface="Lato"/>
            </a:endParaRPr>
          </a:p>
        </p:txBody>
      </p:sp>
      <p:sp>
        <p:nvSpPr>
          <p:cNvPr id="2774" name="Google Shape;2774;p370"/>
          <p:cNvSpPr/>
          <p:nvPr/>
        </p:nvSpPr>
        <p:spPr>
          <a:xfrm flipH="1">
            <a:off x="3851697" y="3794260"/>
            <a:ext cx="2851438" cy="2320790"/>
          </a:xfrm>
          <a:prstGeom prst="rtTriangle">
            <a:avLst/>
          </a:prstGeom>
          <a:solidFill>
            <a:schemeClr val="accent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775" name="Google Shape;2775;p370"/>
          <p:cNvSpPr/>
          <p:nvPr/>
        </p:nvSpPr>
        <p:spPr>
          <a:xfrm>
            <a:off x="6703135" y="3794260"/>
            <a:ext cx="1652884" cy="2320790"/>
          </a:xfrm>
          <a:prstGeom prst="rtTriangle">
            <a:avLst/>
          </a:prstGeom>
          <a:solidFill>
            <a:schemeClr val="accent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776" name="Google Shape;2776;p370"/>
          <p:cNvSpPr/>
          <p:nvPr/>
        </p:nvSpPr>
        <p:spPr>
          <a:xfrm flipH="1">
            <a:off x="6130307" y="2880950"/>
            <a:ext cx="2225712" cy="3234100"/>
          </a:xfrm>
          <a:prstGeom prst="rtTriangle">
            <a:avLst/>
          </a:prstGeom>
          <a:solidFill>
            <a:schemeClr val="accent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777" name="Google Shape;2777;p370"/>
          <p:cNvSpPr/>
          <p:nvPr/>
        </p:nvSpPr>
        <p:spPr>
          <a:xfrm>
            <a:off x="5284567" y="3863964"/>
            <a:ext cx="272800" cy="272800"/>
          </a:xfrm>
          <a:prstGeom prst="ellipse">
            <a:avLst/>
          </a:prstGeom>
          <a:solidFill>
            <a:schemeClr val="accent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782"/>
        <p:cNvGrpSpPr/>
        <p:nvPr/>
      </p:nvGrpSpPr>
      <p:grpSpPr>
        <a:xfrm>
          <a:off x="0" y="0"/>
          <a:ext cx="0" cy="0"/>
          <a:chOff x="0" y="0"/>
          <a:chExt cx="0" cy="0"/>
        </a:xfrm>
      </p:grpSpPr>
      <p:sp>
        <p:nvSpPr>
          <p:cNvPr id="2783" name="Google Shape;2783;p371"/>
          <p:cNvSpPr/>
          <p:nvPr/>
        </p:nvSpPr>
        <p:spPr>
          <a:xfrm>
            <a:off x="6845550" y="2206290"/>
            <a:ext cx="136400" cy="693284"/>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Lato"/>
              <a:ea typeface="Lato"/>
              <a:cs typeface="Lato"/>
              <a:sym typeface="Lato"/>
            </a:endParaRPr>
          </a:p>
        </p:txBody>
      </p:sp>
      <p:sp>
        <p:nvSpPr>
          <p:cNvPr id="2784" name="Google Shape;2784;p371"/>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129</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785" name="Google Shape;2785;p371"/>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Reordering your beats</a:t>
            </a:r>
            <a:endParaRPr/>
          </a:p>
        </p:txBody>
      </p:sp>
      <p:sp>
        <p:nvSpPr>
          <p:cNvPr id="2786" name="Google Shape;2786;p371"/>
          <p:cNvSpPr/>
          <p:nvPr/>
        </p:nvSpPr>
        <p:spPr>
          <a:xfrm>
            <a:off x="574382" y="4411121"/>
            <a:ext cx="2356391" cy="1404426"/>
          </a:xfrm>
          <a:prstGeom prst="roundRect">
            <a:avLst>
              <a:gd name="adj" fmla="val 16667"/>
            </a:avLst>
          </a:prstGeom>
          <a:solidFill>
            <a:schemeClr val="dk1"/>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We assessed user satisfaction for 5 major data sources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787" name="Google Shape;2787;p371"/>
          <p:cNvSpPr/>
          <p:nvPr/>
        </p:nvSpPr>
        <p:spPr>
          <a:xfrm flipH="1">
            <a:off x="3851697" y="2400300"/>
            <a:ext cx="4521307" cy="3714749"/>
          </a:xfrm>
          <a:prstGeom prst="rtTriangle">
            <a:avLst/>
          </a:prstGeom>
          <a:solidFill>
            <a:schemeClr val="accent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cxnSp>
        <p:nvCxnSpPr>
          <p:cNvPr id="2788" name="Google Shape;2788;p371"/>
          <p:cNvCxnSpPr/>
          <p:nvPr/>
        </p:nvCxnSpPr>
        <p:spPr>
          <a:xfrm>
            <a:off x="439226" y="5943600"/>
            <a:ext cx="3219450" cy="0"/>
          </a:xfrm>
          <a:prstGeom prst="straightConnector1">
            <a:avLst/>
          </a:prstGeom>
          <a:noFill/>
          <a:ln w="57150" cap="flat" cmpd="sng">
            <a:solidFill>
              <a:srgbClr val="240E43"/>
            </a:solidFill>
            <a:prstDash val="solid"/>
            <a:round/>
            <a:headEnd type="none" w="sm" len="sm"/>
            <a:tailEnd type="none" w="sm" len="sm"/>
          </a:ln>
        </p:spPr>
      </p:cxnSp>
      <p:cxnSp>
        <p:nvCxnSpPr>
          <p:cNvPr id="2789" name="Google Shape;2789;p371"/>
          <p:cNvCxnSpPr/>
          <p:nvPr/>
        </p:nvCxnSpPr>
        <p:spPr>
          <a:xfrm rot="10800000" flipH="1">
            <a:off x="3638760" y="2022192"/>
            <a:ext cx="4734244" cy="3927384"/>
          </a:xfrm>
          <a:prstGeom prst="straightConnector1">
            <a:avLst/>
          </a:prstGeom>
          <a:noFill/>
          <a:ln w="57150" cap="flat" cmpd="sng">
            <a:solidFill>
              <a:srgbClr val="240E43"/>
            </a:solidFill>
            <a:prstDash val="solid"/>
            <a:round/>
            <a:headEnd type="none" w="sm" len="sm"/>
            <a:tailEnd type="none" w="sm" len="sm"/>
          </a:ln>
        </p:spPr>
      </p:cxnSp>
      <p:sp>
        <p:nvSpPr>
          <p:cNvPr id="2790" name="Google Shape;2790;p371"/>
          <p:cNvSpPr/>
          <p:nvPr/>
        </p:nvSpPr>
        <p:spPr>
          <a:xfrm>
            <a:off x="5284567" y="3863964"/>
            <a:ext cx="272800" cy="272800"/>
          </a:xfrm>
          <a:prstGeom prst="ellipse">
            <a:avLst/>
          </a:prstGeom>
          <a:solidFill>
            <a:schemeClr val="accent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791" name="Google Shape;2791;p371"/>
          <p:cNvSpPr/>
          <p:nvPr/>
        </p:nvSpPr>
        <p:spPr>
          <a:xfrm>
            <a:off x="6781983" y="2670426"/>
            <a:ext cx="272800" cy="272800"/>
          </a:xfrm>
          <a:prstGeom prst="ellipse">
            <a:avLst/>
          </a:prstGeom>
          <a:solidFill>
            <a:schemeClr val="accent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792" name="Google Shape;2792;p371"/>
          <p:cNvSpPr/>
          <p:nvPr/>
        </p:nvSpPr>
        <p:spPr>
          <a:xfrm>
            <a:off x="2464012" y="2582200"/>
            <a:ext cx="3570470" cy="982121"/>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Employment level and taxable business income are satisfying</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793" name="Google Shape;2793;p371"/>
          <p:cNvSpPr/>
          <p:nvPr/>
        </p:nvSpPr>
        <p:spPr>
          <a:xfrm>
            <a:off x="4220647" y="1370141"/>
            <a:ext cx="3570470" cy="982121"/>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Credit card and housing policy data are unsatisfying</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794" name="Google Shape;2794;p371"/>
          <p:cNvSpPr/>
          <p:nvPr/>
        </p:nvSpPr>
        <p:spPr>
          <a:xfrm>
            <a:off x="5352767" y="3309782"/>
            <a:ext cx="136400" cy="693284"/>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Lato"/>
              <a:ea typeface="Lato"/>
              <a:cs typeface="Lato"/>
              <a:sym typeface="Lato"/>
            </a:endParaRPr>
          </a:p>
        </p:txBody>
      </p:sp>
      <p:sp>
        <p:nvSpPr>
          <p:cNvPr id="2795" name="Google Shape;2795;p371"/>
          <p:cNvSpPr txBox="1"/>
          <p:nvPr/>
        </p:nvSpPr>
        <p:spPr>
          <a:xfrm>
            <a:off x="8528446" y="3008351"/>
            <a:ext cx="3414172" cy="3106698"/>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200"/>
              <a:buFont typeface="Arial"/>
              <a:buNone/>
              <a:tabLst/>
              <a:defRPr/>
            </a:pPr>
            <a:r>
              <a:rPr kumimoji="0" lang="en-US" sz="2200" b="0" i="0" u="none" strike="noStrike" kern="0" cap="none" spc="0" normalizeH="0" baseline="0" noProof="0">
                <a:ln>
                  <a:noFill/>
                </a:ln>
                <a:solidFill>
                  <a:srgbClr val="422B72"/>
                </a:solidFill>
                <a:effectLst/>
                <a:uLnTx/>
                <a:uFillTx/>
                <a:latin typeface="Century Gothic"/>
                <a:ea typeface="Century Gothic"/>
                <a:cs typeface="Century Gothic"/>
                <a:sym typeface="Century Gothic"/>
              </a:rPr>
              <a:t>The outcome concerns what to do with unsatisfying data.</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2200"/>
              <a:buFont typeface="Arial"/>
              <a:buNone/>
              <a:tabLst/>
              <a:defRPr/>
            </a:pPr>
            <a:endParaRPr kumimoji="0" sz="2200" b="0" i="0" u="none" strike="noStrike" kern="0" cap="none" spc="0" normalizeH="0" baseline="0" noProof="0">
              <a:ln>
                <a:noFill/>
              </a:ln>
              <a:solidFill>
                <a:srgbClr val="422B72"/>
              </a:solidFill>
              <a:effectLst/>
              <a:uLnTx/>
              <a:uFillTx/>
              <a:latin typeface="Century Gothic"/>
              <a:ea typeface="Century Gothic"/>
              <a:cs typeface="Century Gothic"/>
              <a:sym typeface="Century Gothic"/>
            </a:endParaRPr>
          </a:p>
          <a:p>
            <a:pPr marL="0" marR="0" lvl="0" indent="0" algn="ctr" defTabSz="914400" rtl="0" eaLnBrk="1" fontAlgn="auto" latinLnBrk="0" hangingPunct="1">
              <a:lnSpc>
                <a:spcPct val="100000"/>
              </a:lnSpc>
              <a:spcBef>
                <a:spcPts val="0"/>
              </a:spcBef>
              <a:spcAft>
                <a:spcPts val="0"/>
              </a:spcAft>
              <a:buClr>
                <a:srgbClr val="000000"/>
              </a:buClr>
              <a:buSzPts val="2200"/>
              <a:buFont typeface="Arial"/>
              <a:buNone/>
              <a:tabLst/>
              <a:defRPr/>
            </a:pPr>
            <a:r>
              <a:rPr kumimoji="0" lang="en-US" sz="2200" b="0" i="0" u="none" strike="noStrike" kern="0" cap="none" spc="0" normalizeH="0" baseline="0" noProof="0">
                <a:ln>
                  <a:noFill/>
                </a:ln>
                <a:solidFill>
                  <a:srgbClr val="422B72"/>
                </a:solidFill>
                <a:effectLst/>
                <a:uLnTx/>
                <a:uFillTx/>
                <a:latin typeface="Century Gothic"/>
                <a:ea typeface="Century Gothic"/>
                <a:cs typeface="Century Gothic"/>
                <a:sym typeface="Century Gothic"/>
              </a:rPr>
              <a:t>It’s more compelling to begin with high satisfaction, then move on to low satisfaction.</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796" name="Google Shape;2796;p371"/>
          <p:cNvSpPr/>
          <p:nvPr/>
        </p:nvSpPr>
        <p:spPr>
          <a:xfrm>
            <a:off x="8638850" y="1374191"/>
            <a:ext cx="2713600" cy="1208009"/>
          </a:xfrm>
          <a:prstGeom prst="roundRect">
            <a:avLst>
              <a:gd name="adj" fmla="val 16667"/>
            </a:avLst>
          </a:prstGeom>
          <a:solidFill>
            <a:schemeClr val="accent1"/>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Housing policy data is least useful and dissatisfying</a:t>
            </a: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797" name="Google Shape;2797;p371"/>
          <p:cNvSpPr/>
          <p:nvPr/>
        </p:nvSpPr>
        <p:spPr>
          <a:xfrm rot="8100000">
            <a:off x="2887606" y="3576709"/>
            <a:ext cx="1502303" cy="1502301"/>
          </a:xfrm>
          <a:prstGeom prst="teardrop">
            <a:avLst>
              <a:gd name="adj" fmla="val 143747"/>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798" name="Google Shape;2798;p371"/>
          <p:cNvSpPr txBox="1"/>
          <p:nvPr/>
        </p:nvSpPr>
        <p:spPr>
          <a:xfrm>
            <a:off x="2839285" y="3835906"/>
            <a:ext cx="1598945" cy="92333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Differences in satisfaction</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799" name="Google Shape;2799;p371"/>
          <p:cNvSpPr/>
          <p:nvPr/>
        </p:nvSpPr>
        <p:spPr>
          <a:xfrm rot="2959975">
            <a:off x="5984520" y="2591807"/>
            <a:ext cx="377670" cy="1617954"/>
          </a:xfrm>
          <a:prstGeom prst="up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112"/>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13</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515" name="Google Shape;1515;p112"/>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	Address data gaps</a:t>
            </a:r>
            <a:endParaRPr/>
          </a:p>
        </p:txBody>
      </p:sp>
      <p:sp>
        <p:nvSpPr>
          <p:cNvPr id="1516" name="Google Shape;1516;p112"/>
          <p:cNvSpPr txBox="1">
            <a:spLocks noGrp="1"/>
          </p:cNvSpPr>
          <p:nvPr>
            <p:ph type="body" idx="1"/>
          </p:nvPr>
        </p:nvSpPr>
        <p:spPr>
          <a:xfrm>
            <a:off x="415599" y="1447256"/>
            <a:ext cx="1136079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200"/>
              <a:t>When parts of a whole are missing, our eyes fill in the gap as we look for a single, recognizable pattern.</a:t>
            </a:r>
            <a:endParaRPr sz="2200"/>
          </a:p>
          <a:p>
            <a:pPr marL="342900" lvl="0" indent="-342900" algn="l" rtl="0">
              <a:lnSpc>
                <a:spcPct val="115000"/>
              </a:lnSpc>
              <a:spcBef>
                <a:spcPts val="480"/>
              </a:spcBef>
              <a:spcAft>
                <a:spcPts val="0"/>
              </a:spcAft>
              <a:buSzPts val="2400"/>
              <a:buChar char="●"/>
            </a:pPr>
            <a:r>
              <a:rPr lang="en-US" sz="2200"/>
              <a:t>Therefore, gaps in data should be addressed.</a:t>
            </a:r>
            <a:endParaRPr sz="2200"/>
          </a:p>
          <a:p>
            <a:pPr marL="495300" lvl="0" indent="-190500" algn="l" rtl="0">
              <a:lnSpc>
                <a:spcPct val="115000"/>
              </a:lnSpc>
              <a:spcBef>
                <a:spcPts val="480"/>
              </a:spcBef>
              <a:spcAft>
                <a:spcPts val="0"/>
              </a:spcAft>
              <a:buSzPts val="2400"/>
              <a:buNone/>
            </a:pPr>
            <a:endParaRPr sz="2200"/>
          </a:p>
          <a:p>
            <a:pPr marL="495300" lvl="0" indent="-190500" algn="l" rtl="0">
              <a:lnSpc>
                <a:spcPct val="115000"/>
              </a:lnSpc>
              <a:spcBef>
                <a:spcPts val="480"/>
              </a:spcBef>
              <a:spcAft>
                <a:spcPts val="0"/>
              </a:spcAft>
              <a:buSzPts val="2400"/>
              <a:buNone/>
            </a:pPr>
            <a:endParaRPr sz="2200"/>
          </a:p>
        </p:txBody>
      </p:sp>
      <p:sp>
        <p:nvSpPr>
          <p:cNvPr id="1517" name="Google Shape;1517;p112"/>
          <p:cNvSpPr/>
          <p:nvPr/>
        </p:nvSpPr>
        <p:spPr>
          <a:xfrm>
            <a:off x="234950" y="206090"/>
            <a:ext cx="914400" cy="91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Tip 7</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pic>
        <p:nvPicPr>
          <p:cNvPr id="1518" name="Google Shape;1518;p112" descr="A picture containing clock&#10;&#10;Description automatically generated"/>
          <p:cNvPicPr preferRelativeResize="0"/>
          <p:nvPr/>
        </p:nvPicPr>
        <p:blipFill rotWithShape="1">
          <a:blip r:embed="rId3">
            <a:alphaModFix/>
          </a:blip>
          <a:srcRect/>
          <a:stretch/>
        </p:blipFill>
        <p:spPr>
          <a:xfrm>
            <a:off x="269340" y="2723415"/>
            <a:ext cx="11686074" cy="3666683"/>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804"/>
        <p:cNvGrpSpPr/>
        <p:nvPr/>
      </p:nvGrpSpPr>
      <p:grpSpPr>
        <a:xfrm>
          <a:off x="0" y="0"/>
          <a:ext cx="0" cy="0"/>
          <a:chOff x="0" y="0"/>
          <a:chExt cx="0" cy="0"/>
        </a:xfrm>
      </p:grpSpPr>
      <p:sp>
        <p:nvSpPr>
          <p:cNvPr id="2805" name="Google Shape;2805;p372"/>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130</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806" name="Google Shape;2806;p372"/>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	Offer your course of action</a:t>
            </a:r>
            <a:endParaRPr/>
          </a:p>
        </p:txBody>
      </p:sp>
      <p:sp>
        <p:nvSpPr>
          <p:cNvPr id="2807" name="Google Shape;2807;p372"/>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Autofit/>
          </a:bodyPr>
          <a:lstStyle/>
          <a:p>
            <a:pPr marL="342900" lvl="0" indent="-342900" algn="l" rtl="0">
              <a:lnSpc>
                <a:spcPct val="115000"/>
              </a:lnSpc>
              <a:spcBef>
                <a:spcPts val="0"/>
              </a:spcBef>
              <a:spcAft>
                <a:spcPts val="0"/>
              </a:spcAft>
              <a:buSzPts val="2200"/>
              <a:buChar char="●"/>
            </a:pPr>
            <a:r>
              <a:rPr lang="en-US" sz="2200"/>
              <a:t>Good stories don’t end on a climax. They resolve some tension by proposing a solution.</a:t>
            </a:r>
            <a:endParaRPr/>
          </a:p>
          <a:p>
            <a:pPr marL="342900" lvl="0" indent="-203200" algn="l" rtl="0">
              <a:lnSpc>
                <a:spcPct val="115000"/>
              </a:lnSpc>
              <a:spcBef>
                <a:spcPts val="0"/>
              </a:spcBef>
              <a:spcAft>
                <a:spcPts val="0"/>
              </a:spcAft>
              <a:buSzPts val="2200"/>
              <a:buNone/>
            </a:pPr>
            <a:endParaRPr sz="2200"/>
          </a:p>
          <a:p>
            <a:pPr marL="342900" lvl="0" indent="-342900" algn="l" rtl="0">
              <a:lnSpc>
                <a:spcPct val="115000"/>
              </a:lnSpc>
              <a:spcBef>
                <a:spcPts val="0"/>
              </a:spcBef>
              <a:spcAft>
                <a:spcPts val="0"/>
              </a:spcAft>
              <a:buSzPts val="2200"/>
              <a:buChar char="●"/>
            </a:pPr>
            <a:r>
              <a:rPr lang="en-US" sz="2200"/>
              <a:t>What </a:t>
            </a:r>
            <a:r>
              <a:rPr lang="en-US" sz="2200" b="1" i="1"/>
              <a:t>steps</a:t>
            </a:r>
            <a:r>
              <a:rPr lang="en-US" sz="2200"/>
              <a:t> would you recommend taking? What </a:t>
            </a:r>
            <a:r>
              <a:rPr lang="en-US" sz="2200" b="1" i="1"/>
              <a:t>options</a:t>
            </a:r>
            <a:r>
              <a:rPr lang="en-US" sz="2200"/>
              <a:t> should be considered? What </a:t>
            </a:r>
            <a:r>
              <a:rPr lang="en-US" sz="2200" b="1" i="1"/>
              <a:t>preference</a:t>
            </a:r>
            <a:r>
              <a:rPr lang="en-US" sz="2200"/>
              <a:t> stands out? What </a:t>
            </a:r>
            <a:r>
              <a:rPr lang="en-US" sz="2200" b="1" i="1"/>
              <a:t>measures </a:t>
            </a:r>
            <a:r>
              <a:rPr lang="en-US" sz="2200"/>
              <a:t>seem relevant?</a:t>
            </a:r>
            <a:endParaRPr sz="2200"/>
          </a:p>
        </p:txBody>
      </p:sp>
      <p:sp>
        <p:nvSpPr>
          <p:cNvPr id="2808" name="Google Shape;2808;p372"/>
          <p:cNvSpPr/>
          <p:nvPr/>
        </p:nvSpPr>
        <p:spPr>
          <a:xfrm>
            <a:off x="234968" y="206100"/>
            <a:ext cx="982000" cy="9144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Step 5</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grpSp>
        <p:nvGrpSpPr>
          <p:cNvPr id="2809" name="Google Shape;2809;p372"/>
          <p:cNvGrpSpPr/>
          <p:nvPr/>
        </p:nvGrpSpPr>
        <p:grpSpPr>
          <a:xfrm>
            <a:off x="3452626" y="3756643"/>
            <a:ext cx="5322749" cy="2532004"/>
            <a:chOff x="685613" y="868303"/>
            <a:chExt cx="7271515" cy="3459022"/>
          </a:xfrm>
        </p:grpSpPr>
        <p:sp>
          <p:nvSpPr>
            <p:cNvPr id="2810" name="Google Shape;2810;p372"/>
            <p:cNvSpPr/>
            <p:nvPr/>
          </p:nvSpPr>
          <p:spPr>
            <a:xfrm>
              <a:off x="685613" y="1899501"/>
              <a:ext cx="7271515" cy="2427717"/>
            </a:xfrm>
            <a:custGeom>
              <a:avLst/>
              <a:gdLst/>
              <a:ahLst/>
              <a:cxnLst/>
              <a:rect l="l" t="t" r="r" b="b"/>
              <a:pathLst>
                <a:path w="339989" h="113511" extrusionOk="0">
                  <a:moveTo>
                    <a:pt x="0" y="113511"/>
                  </a:moveTo>
                  <a:lnTo>
                    <a:pt x="78039" y="113511"/>
                  </a:lnTo>
                  <a:lnTo>
                    <a:pt x="182819" y="0"/>
                  </a:lnTo>
                  <a:lnTo>
                    <a:pt x="257584" y="65487"/>
                  </a:lnTo>
                  <a:lnTo>
                    <a:pt x="339989" y="65487"/>
                  </a:lnTo>
                </a:path>
              </a:pathLst>
            </a:custGeom>
            <a:noFill/>
            <a:ln w="76200" cap="flat" cmpd="sng">
              <a:solidFill>
                <a:srgbClr val="000000"/>
              </a:solidFill>
              <a:prstDash val="solid"/>
              <a:roun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0" i="0" u="none" strike="noStrike" kern="0" cap="none" spc="0" normalizeH="0" baseline="0" noProof="0">
                <a:ln>
                  <a:noFill/>
                </a:ln>
                <a:solidFill>
                  <a:srgbClr val="000000"/>
                </a:solidFill>
                <a:effectLst/>
                <a:uLnTx/>
                <a:uFillTx/>
                <a:latin typeface="Arial"/>
                <a:cs typeface="Arial"/>
                <a:sym typeface="Arial"/>
              </a:endParaRPr>
            </a:p>
          </p:txBody>
        </p:sp>
        <p:sp>
          <p:nvSpPr>
            <p:cNvPr id="2811" name="Google Shape;2811;p372"/>
            <p:cNvSpPr/>
            <p:nvPr/>
          </p:nvSpPr>
          <p:spPr>
            <a:xfrm>
              <a:off x="3375744" y="868303"/>
              <a:ext cx="2461800" cy="826800"/>
            </a:xfrm>
            <a:prstGeom prst="roundRect">
              <a:avLst>
                <a:gd name="adj" fmla="val 16667"/>
              </a:avLst>
            </a:prstGeom>
            <a:solidFill>
              <a:schemeClr val="dk2"/>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INSIGHT / OUTCOME</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812" name="Google Shape;2812;p372"/>
            <p:cNvSpPr/>
            <p:nvPr/>
          </p:nvSpPr>
          <p:spPr>
            <a:xfrm flipH="1">
              <a:off x="2589750" y="2087525"/>
              <a:ext cx="2035200" cy="2239800"/>
            </a:xfrm>
            <a:prstGeom prst="rtTriangle">
              <a:avLst/>
            </a:prstGeom>
            <a:solidFill>
              <a:schemeClr val="accent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grpSp>
      <p:sp>
        <p:nvSpPr>
          <p:cNvPr id="2813" name="Google Shape;2813;p372"/>
          <p:cNvSpPr/>
          <p:nvPr/>
        </p:nvSpPr>
        <p:spPr>
          <a:xfrm rot="8100000">
            <a:off x="4333461" y="5360981"/>
            <a:ext cx="515340" cy="515340"/>
          </a:xfrm>
          <a:prstGeom prst="teardrop">
            <a:avLst>
              <a:gd name="adj" fmla="val 143747"/>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814" name="Google Shape;2814;p372"/>
          <p:cNvSpPr/>
          <p:nvPr/>
        </p:nvSpPr>
        <p:spPr>
          <a:xfrm>
            <a:off x="2826333" y="5793067"/>
            <a:ext cx="1400400" cy="3652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SETTING</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815" name="Google Shape;2815;p372"/>
          <p:cNvSpPr/>
          <p:nvPr/>
        </p:nvSpPr>
        <p:spPr>
          <a:xfrm>
            <a:off x="4955533" y="5254267"/>
            <a:ext cx="272800" cy="272800"/>
          </a:xfrm>
          <a:prstGeom prst="ellipse">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816" name="Google Shape;2816;p372"/>
          <p:cNvSpPr/>
          <p:nvPr/>
        </p:nvSpPr>
        <p:spPr>
          <a:xfrm>
            <a:off x="5228333" y="4981467"/>
            <a:ext cx="272800" cy="272800"/>
          </a:xfrm>
          <a:prstGeom prst="ellipse">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817" name="Google Shape;2817;p372"/>
          <p:cNvSpPr/>
          <p:nvPr/>
        </p:nvSpPr>
        <p:spPr>
          <a:xfrm>
            <a:off x="5501133" y="4708651"/>
            <a:ext cx="272800" cy="272800"/>
          </a:xfrm>
          <a:prstGeom prst="ellipse">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818" name="Google Shape;2818;p372"/>
          <p:cNvSpPr/>
          <p:nvPr/>
        </p:nvSpPr>
        <p:spPr>
          <a:xfrm>
            <a:off x="7411467" y="4542867"/>
            <a:ext cx="2084400" cy="604400"/>
          </a:xfrm>
          <a:prstGeom prst="roundRect">
            <a:avLst>
              <a:gd name="adj" fmla="val 16667"/>
            </a:avLst>
          </a:prstGeom>
          <a:solidFill>
            <a:schemeClr val="accent1"/>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COURSE OF ACTION</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823"/>
        <p:cNvGrpSpPr/>
        <p:nvPr/>
      </p:nvGrpSpPr>
      <p:grpSpPr>
        <a:xfrm>
          <a:off x="0" y="0"/>
          <a:ext cx="0" cy="0"/>
          <a:chOff x="0" y="0"/>
          <a:chExt cx="0" cy="0"/>
        </a:xfrm>
      </p:grpSpPr>
      <p:sp>
        <p:nvSpPr>
          <p:cNvPr id="2824" name="Google Shape;2824;p373"/>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131</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825" name="Google Shape;2825;p373"/>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	Format your data story</a:t>
            </a:r>
            <a:endParaRPr/>
          </a:p>
        </p:txBody>
      </p:sp>
      <p:sp>
        <p:nvSpPr>
          <p:cNvPr id="2826" name="Google Shape;2826;p373"/>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Autofit/>
          </a:bodyPr>
          <a:lstStyle/>
          <a:p>
            <a:pPr marL="342900" lvl="0" indent="-342900" algn="l" rtl="0">
              <a:lnSpc>
                <a:spcPct val="115000"/>
              </a:lnSpc>
              <a:spcBef>
                <a:spcPts val="0"/>
              </a:spcBef>
              <a:spcAft>
                <a:spcPts val="0"/>
              </a:spcAft>
              <a:buSzPts val="2200"/>
              <a:buChar char="●"/>
            </a:pPr>
            <a:r>
              <a:rPr lang="en-US" sz="2200"/>
              <a:t>You now have a complete data story! But it still doesn’t have any visuals. </a:t>
            </a:r>
            <a:r>
              <a:rPr lang="en-US" sz="2200" b="1"/>
              <a:t>That’s okay.</a:t>
            </a:r>
            <a:endParaRPr/>
          </a:p>
          <a:p>
            <a:pPr marL="342900" lvl="0" indent="-203200" algn="l" rtl="0">
              <a:lnSpc>
                <a:spcPct val="115000"/>
              </a:lnSpc>
              <a:spcBef>
                <a:spcPts val="0"/>
              </a:spcBef>
              <a:spcAft>
                <a:spcPts val="0"/>
              </a:spcAft>
              <a:buSzPts val="2200"/>
              <a:buNone/>
            </a:pPr>
            <a:endParaRPr sz="2200" b="1"/>
          </a:p>
          <a:p>
            <a:pPr marL="342900" lvl="0" indent="-342900" algn="l" rtl="0">
              <a:lnSpc>
                <a:spcPct val="115000"/>
              </a:lnSpc>
              <a:spcBef>
                <a:spcPts val="0"/>
              </a:spcBef>
              <a:spcAft>
                <a:spcPts val="0"/>
              </a:spcAft>
              <a:buSzPts val="2200"/>
              <a:buChar char="●"/>
            </a:pPr>
            <a:r>
              <a:rPr lang="en-US" sz="2200"/>
              <a:t>Before choosing visuals, you need to think about the overall communicative situation.</a:t>
            </a:r>
            <a:endParaRPr/>
          </a:p>
        </p:txBody>
      </p:sp>
      <p:sp>
        <p:nvSpPr>
          <p:cNvPr id="2827" name="Google Shape;2827;p373"/>
          <p:cNvSpPr/>
          <p:nvPr/>
        </p:nvSpPr>
        <p:spPr>
          <a:xfrm>
            <a:off x="234968" y="206100"/>
            <a:ext cx="982000" cy="9144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Lato"/>
                <a:ea typeface="Lato"/>
                <a:cs typeface="Lato"/>
                <a:sym typeface="Lato"/>
              </a:rPr>
              <a:t>Step 6</a:t>
            </a:r>
            <a:endParaRPr kumimoji="0" sz="1467" b="0" i="0" u="none" strike="noStrike" kern="0" cap="none" spc="0" normalizeH="0" baseline="0" noProof="0">
              <a:ln>
                <a:noFill/>
              </a:ln>
              <a:solidFill>
                <a:srgbClr val="000000"/>
              </a:solidFill>
              <a:effectLst/>
              <a:uLnTx/>
              <a:uFillTx/>
              <a:latin typeface="Lato"/>
              <a:ea typeface="Lato"/>
              <a:cs typeface="Lato"/>
              <a:sym typeface="Lato"/>
            </a:endParaRPr>
          </a:p>
        </p:txBody>
      </p:sp>
      <p:grpSp>
        <p:nvGrpSpPr>
          <p:cNvPr id="2828" name="Google Shape;2828;p373"/>
          <p:cNvGrpSpPr/>
          <p:nvPr/>
        </p:nvGrpSpPr>
        <p:grpSpPr>
          <a:xfrm>
            <a:off x="3452626" y="3756643"/>
            <a:ext cx="5322749" cy="2532004"/>
            <a:chOff x="685613" y="868303"/>
            <a:chExt cx="7271515" cy="3459022"/>
          </a:xfrm>
        </p:grpSpPr>
        <p:sp>
          <p:nvSpPr>
            <p:cNvPr id="2829" name="Google Shape;2829;p373"/>
            <p:cNvSpPr/>
            <p:nvPr/>
          </p:nvSpPr>
          <p:spPr>
            <a:xfrm>
              <a:off x="685613" y="1899501"/>
              <a:ext cx="7271515" cy="2427717"/>
            </a:xfrm>
            <a:custGeom>
              <a:avLst/>
              <a:gdLst/>
              <a:ahLst/>
              <a:cxnLst/>
              <a:rect l="l" t="t" r="r" b="b"/>
              <a:pathLst>
                <a:path w="339989" h="113511" extrusionOk="0">
                  <a:moveTo>
                    <a:pt x="0" y="113511"/>
                  </a:moveTo>
                  <a:lnTo>
                    <a:pt x="78039" y="113511"/>
                  </a:lnTo>
                  <a:lnTo>
                    <a:pt x="182819" y="0"/>
                  </a:lnTo>
                  <a:lnTo>
                    <a:pt x="257584" y="65487"/>
                  </a:lnTo>
                  <a:lnTo>
                    <a:pt x="339989" y="65487"/>
                  </a:lnTo>
                </a:path>
              </a:pathLst>
            </a:custGeom>
            <a:noFill/>
            <a:ln w="76200" cap="flat" cmpd="sng">
              <a:solidFill>
                <a:srgbClr val="000000"/>
              </a:solidFill>
              <a:prstDash val="solid"/>
              <a:roun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0" i="0" u="none" strike="noStrike" kern="0" cap="none" spc="0" normalizeH="0" baseline="0" noProof="0">
                <a:ln>
                  <a:noFill/>
                </a:ln>
                <a:solidFill>
                  <a:srgbClr val="000000"/>
                </a:solidFill>
                <a:effectLst/>
                <a:uLnTx/>
                <a:uFillTx/>
                <a:latin typeface="Arial"/>
                <a:cs typeface="Arial"/>
                <a:sym typeface="Arial"/>
              </a:endParaRPr>
            </a:p>
          </p:txBody>
        </p:sp>
        <p:sp>
          <p:nvSpPr>
            <p:cNvPr id="2830" name="Google Shape;2830;p373"/>
            <p:cNvSpPr/>
            <p:nvPr/>
          </p:nvSpPr>
          <p:spPr>
            <a:xfrm>
              <a:off x="3375744" y="868303"/>
              <a:ext cx="2461800" cy="826800"/>
            </a:xfrm>
            <a:prstGeom prst="roundRect">
              <a:avLst>
                <a:gd name="adj" fmla="val 16667"/>
              </a:avLst>
            </a:prstGeom>
            <a:solidFill>
              <a:schemeClr val="dk2"/>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INSIGHT / OUTCOME</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831" name="Google Shape;2831;p373"/>
            <p:cNvSpPr/>
            <p:nvPr/>
          </p:nvSpPr>
          <p:spPr>
            <a:xfrm flipH="1">
              <a:off x="2589750" y="2087525"/>
              <a:ext cx="2035200" cy="2239800"/>
            </a:xfrm>
            <a:prstGeom prst="rtTriangle">
              <a:avLst/>
            </a:prstGeom>
            <a:solidFill>
              <a:schemeClr val="accent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grpSp>
      <p:sp>
        <p:nvSpPr>
          <p:cNvPr id="2832" name="Google Shape;2832;p373"/>
          <p:cNvSpPr/>
          <p:nvPr/>
        </p:nvSpPr>
        <p:spPr>
          <a:xfrm rot="8100000">
            <a:off x="4333461" y="5360981"/>
            <a:ext cx="515340" cy="515340"/>
          </a:xfrm>
          <a:prstGeom prst="teardrop">
            <a:avLst>
              <a:gd name="adj" fmla="val 143747"/>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833" name="Google Shape;2833;p373"/>
          <p:cNvSpPr/>
          <p:nvPr/>
        </p:nvSpPr>
        <p:spPr>
          <a:xfrm>
            <a:off x="2826333" y="5793067"/>
            <a:ext cx="1400400" cy="3652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SETTING</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2834" name="Google Shape;2834;p373"/>
          <p:cNvSpPr/>
          <p:nvPr/>
        </p:nvSpPr>
        <p:spPr>
          <a:xfrm>
            <a:off x="4955533" y="5254267"/>
            <a:ext cx="272800" cy="272800"/>
          </a:xfrm>
          <a:prstGeom prst="ellipse">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835" name="Google Shape;2835;p373"/>
          <p:cNvSpPr/>
          <p:nvPr/>
        </p:nvSpPr>
        <p:spPr>
          <a:xfrm>
            <a:off x="5228333" y="4981467"/>
            <a:ext cx="272800" cy="272800"/>
          </a:xfrm>
          <a:prstGeom prst="ellipse">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836" name="Google Shape;2836;p373"/>
          <p:cNvSpPr/>
          <p:nvPr/>
        </p:nvSpPr>
        <p:spPr>
          <a:xfrm>
            <a:off x="5501133" y="4708651"/>
            <a:ext cx="272800" cy="272800"/>
          </a:xfrm>
          <a:prstGeom prst="ellipse">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837" name="Google Shape;2837;p373"/>
          <p:cNvSpPr/>
          <p:nvPr/>
        </p:nvSpPr>
        <p:spPr>
          <a:xfrm>
            <a:off x="7411467" y="4542867"/>
            <a:ext cx="2084400" cy="604400"/>
          </a:xfrm>
          <a:prstGeom prst="roundRect">
            <a:avLst>
              <a:gd name="adj" fmla="val 16667"/>
            </a:avLst>
          </a:prstGeom>
          <a:solidFill>
            <a:schemeClr val="dk2"/>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COURSE OF ACTION</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841"/>
        <p:cNvGrpSpPr/>
        <p:nvPr/>
      </p:nvGrpSpPr>
      <p:grpSpPr>
        <a:xfrm>
          <a:off x="0" y="0"/>
          <a:ext cx="0" cy="0"/>
          <a:chOff x="0" y="0"/>
          <a:chExt cx="0" cy="0"/>
        </a:xfrm>
      </p:grpSpPr>
      <p:sp>
        <p:nvSpPr>
          <p:cNvPr id="2842" name="Google Shape;2842;p383"/>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132</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843" name="Google Shape;2843;p383"/>
          <p:cNvSpPr txBox="1">
            <a:spLocks noGrp="1"/>
          </p:cNvSpPr>
          <p:nvPr>
            <p:ph type="body" idx="1"/>
          </p:nvPr>
        </p:nvSpPr>
        <p:spPr>
          <a:xfrm>
            <a:off x="650875" y="2868179"/>
            <a:ext cx="4964113" cy="1953203"/>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en-US"/>
              <a:t>Formatting for delivery</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849" name="Google Shape;2849;p384"/>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133</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850" name="Google Shape;2850;p384"/>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Step 5</a:t>
            </a:r>
            <a:endParaRPr/>
          </a:p>
        </p:txBody>
      </p:sp>
      <p:grpSp>
        <p:nvGrpSpPr>
          <p:cNvPr id="2851" name="Google Shape;2851;p384"/>
          <p:cNvGrpSpPr/>
          <p:nvPr/>
        </p:nvGrpSpPr>
        <p:grpSpPr>
          <a:xfrm>
            <a:off x="1652774" y="1165645"/>
            <a:ext cx="8886452" cy="5158025"/>
            <a:chOff x="1315453" y="1281848"/>
            <a:chExt cx="8886452" cy="5158025"/>
          </a:xfrm>
        </p:grpSpPr>
        <p:sp>
          <p:nvSpPr>
            <p:cNvPr id="2852" name="Google Shape;2852;p384"/>
            <p:cNvSpPr/>
            <p:nvPr/>
          </p:nvSpPr>
          <p:spPr>
            <a:xfrm>
              <a:off x="1315453" y="1464070"/>
              <a:ext cx="1718640" cy="17814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FFFFFF"/>
                  </a:solidFill>
                  <a:effectLst/>
                  <a:uLnTx/>
                  <a:uFillTx/>
                  <a:latin typeface="Arial"/>
                  <a:ea typeface="Arial"/>
                  <a:cs typeface="Arial"/>
                  <a:sym typeface="Arial"/>
                </a:rPr>
                <a:t>REFINE</a:t>
              </a:r>
              <a:endParaRPr kumimoji="0" sz="12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853" name="Google Shape;2853;p384"/>
            <p:cNvSpPr/>
            <p:nvPr/>
          </p:nvSpPr>
          <p:spPr>
            <a:xfrm>
              <a:off x="4899359" y="3066694"/>
              <a:ext cx="1718640" cy="17814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FFFFFF"/>
                  </a:solidFill>
                  <a:effectLst/>
                  <a:uLnTx/>
                  <a:uFillTx/>
                  <a:latin typeface="Arial"/>
                  <a:ea typeface="Arial"/>
                  <a:cs typeface="Arial"/>
                  <a:sym typeface="Arial"/>
                </a:rPr>
                <a:t>OUTLINE</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54" name="Google Shape;2854;p384"/>
            <p:cNvSpPr/>
            <p:nvPr/>
          </p:nvSpPr>
          <p:spPr>
            <a:xfrm>
              <a:off x="8483265" y="4658394"/>
              <a:ext cx="1718640" cy="178147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855" name="Google Shape;2855;p384"/>
            <p:cNvSpPr/>
            <p:nvPr/>
          </p:nvSpPr>
          <p:spPr>
            <a:xfrm>
              <a:off x="3107406" y="2327910"/>
              <a:ext cx="1718640" cy="17814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900"/>
                <a:buFont typeface="Arial"/>
                <a:buNone/>
                <a:tabLst/>
                <a:defRPr/>
              </a:pPr>
              <a:r>
                <a:rPr kumimoji="0" lang="en-US" sz="1900" b="0" i="0" u="none" strike="noStrike" kern="0" cap="none" spc="0" normalizeH="0" baseline="0" noProof="0">
                  <a:ln>
                    <a:noFill/>
                  </a:ln>
                  <a:solidFill>
                    <a:srgbClr val="FFFFFF"/>
                  </a:solidFill>
                  <a:effectLst/>
                  <a:uLnTx/>
                  <a:uFillTx/>
                  <a:latin typeface="Arial"/>
                  <a:ea typeface="Arial"/>
                  <a:cs typeface="Arial"/>
                  <a:sym typeface="Arial"/>
                </a:rPr>
                <a:t>TAILOR</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56" name="Google Shape;2856;p384"/>
            <p:cNvSpPr/>
            <p:nvPr/>
          </p:nvSpPr>
          <p:spPr>
            <a:xfrm>
              <a:off x="6691312" y="3904862"/>
              <a:ext cx="1718640" cy="17814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FFFFFF"/>
                  </a:solidFill>
                  <a:effectLst/>
                  <a:uLnTx/>
                  <a:uFillTx/>
                  <a:latin typeface="Arial"/>
                  <a:ea typeface="Arial"/>
                  <a:cs typeface="Arial"/>
                  <a:sym typeface="Arial"/>
                </a:rPr>
                <a:t>PLOT</a:t>
              </a: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857" name="Google Shape;2857;p384"/>
            <p:cNvSpPr/>
            <p:nvPr/>
          </p:nvSpPr>
          <p:spPr>
            <a:xfrm rot="1871525">
              <a:off x="2955238" y="1555902"/>
              <a:ext cx="1219262" cy="576624"/>
            </a:xfrm>
            <a:prstGeom prst="curvedDownArrow">
              <a:avLst>
                <a:gd name="adj1" fmla="val 29125"/>
                <a:gd name="adj2" fmla="val 90146"/>
                <a:gd name="adj3" fmla="val 32673"/>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858" name="Google Shape;2858;p384"/>
            <p:cNvSpPr/>
            <p:nvPr/>
          </p:nvSpPr>
          <p:spPr>
            <a:xfrm rot="1871525">
              <a:off x="4762260" y="2381772"/>
              <a:ext cx="1062100" cy="519482"/>
            </a:xfrm>
            <a:prstGeom prst="curvedDownArrow">
              <a:avLst>
                <a:gd name="adj1" fmla="val 29125"/>
                <a:gd name="adj2" fmla="val 90146"/>
                <a:gd name="adj3" fmla="val 32673"/>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859" name="Google Shape;2859;p384"/>
            <p:cNvSpPr/>
            <p:nvPr/>
          </p:nvSpPr>
          <p:spPr>
            <a:xfrm rot="1871525">
              <a:off x="6594440" y="3228766"/>
              <a:ext cx="1062100" cy="519482"/>
            </a:xfrm>
            <a:prstGeom prst="curvedDownArrow">
              <a:avLst>
                <a:gd name="adj1" fmla="val 29125"/>
                <a:gd name="adj2" fmla="val 90146"/>
                <a:gd name="adj3" fmla="val 32673"/>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860" name="Google Shape;2860;p384"/>
            <p:cNvSpPr/>
            <p:nvPr/>
          </p:nvSpPr>
          <p:spPr>
            <a:xfrm rot="1871525">
              <a:off x="8350683" y="3987309"/>
              <a:ext cx="1062100" cy="519482"/>
            </a:xfrm>
            <a:prstGeom prst="curvedDownArrow">
              <a:avLst>
                <a:gd name="adj1" fmla="val 29125"/>
                <a:gd name="adj2" fmla="val 90146"/>
                <a:gd name="adj3" fmla="val 32673"/>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861" name="Google Shape;2861;p384"/>
            <p:cNvSpPr/>
            <p:nvPr/>
          </p:nvSpPr>
          <p:spPr>
            <a:xfrm rot="-8928475">
              <a:off x="2312650" y="3401759"/>
              <a:ext cx="698616" cy="341699"/>
            </a:xfrm>
            <a:prstGeom prst="curvedDownArrow">
              <a:avLst>
                <a:gd name="adj1" fmla="val 29125"/>
                <a:gd name="adj2" fmla="val 90146"/>
                <a:gd name="adj3" fmla="val 32673"/>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862" name="Google Shape;2862;p384"/>
            <p:cNvSpPr/>
            <p:nvPr/>
          </p:nvSpPr>
          <p:spPr>
            <a:xfrm rot="-8928475">
              <a:off x="4084958" y="4274642"/>
              <a:ext cx="698616" cy="341699"/>
            </a:xfrm>
            <a:prstGeom prst="curvedDownArrow">
              <a:avLst>
                <a:gd name="adj1" fmla="val 29125"/>
                <a:gd name="adj2" fmla="val 90146"/>
                <a:gd name="adj3" fmla="val 32673"/>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863" name="Google Shape;2863;p384"/>
            <p:cNvSpPr/>
            <p:nvPr/>
          </p:nvSpPr>
          <p:spPr>
            <a:xfrm rot="-8928475">
              <a:off x="5915242" y="5004384"/>
              <a:ext cx="698616" cy="341699"/>
            </a:xfrm>
            <a:prstGeom prst="curvedDownArrow">
              <a:avLst>
                <a:gd name="adj1" fmla="val 29125"/>
                <a:gd name="adj2" fmla="val 90146"/>
                <a:gd name="adj3" fmla="val 32673"/>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864" name="Google Shape;2864;p384"/>
            <p:cNvSpPr/>
            <p:nvPr/>
          </p:nvSpPr>
          <p:spPr>
            <a:xfrm rot="-8928475">
              <a:off x="7746395" y="5800795"/>
              <a:ext cx="698616" cy="341699"/>
            </a:xfrm>
            <a:prstGeom prst="curvedDownArrow">
              <a:avLst>
                <a:gd name="adj1" fmla="val 29125"/>
                <a:gd name="adj2" fmla="val 90146"/>
                <a:gd name="adj3" fmla="val 32673"/>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grpSp>
      <p:sp>
        <p:nvSpPr>
          <p:cNvPr id="2865" name="Google Shape;2865;p384"/>
          <p:cNvSpPr txBox="1"/>
          <p:nvPr/>
        </p:nvSpPr>
        <p:spPr>
          <a:xfrm>
            <a:off x="8950559" y="4925098"/>
            <a:ext cx="1458694" cy="1015663"/>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FORMAT FOR DELIVERY</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870"/>
        <p:cNvGrpSpPr/>
        <p:nvPr/>
      </p:nvGrpSpPr>
      <p:grpSpPr>
        <a:xfrm>
          <a:off x="0" y="0"/>
          <a:ext cx="0" cy="0"/>
          <a:chOff x="0" y="0"/>
          <a:chExt cx="0" cy="0"/>
        </a:xfrm>
      </p:grpSpPr>
      <p:sp>
        <p:nvSpPr>
          <p:cNvPr id="2871" name="Google Shape;2871;p385"/>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134</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872" name="Google Shape;2872;p385"/>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US"/>
              <a:t>Direct vs. indirect communication</a:t>
            </a:r>
            <a:endParaRPr/>
          </a:p>
        </p:txBody>
      </p:sp>
      <p:sp>
        <p:nvSpPr>
          <p:cNvPr id="2873" name="Google Shape;2873;p385"/>
          <p:cNvSpPr txBox="1">
            <a:spLocks noGrp="1"/>
          </p:cNvSpPr>
          <p:nvPr>
            <p:ph type="body" idx="1"/>
          </p:nvPr>
        </p:nvSpPr>
        <p:spPr>
          <a:xfrm>
            <a:off x="415599" y="1396163"/>
            <a:ext cx="11360799" cy="4787036"/>
          </a:xfrm>
          <a:prstGeom prst="rect">
            <a:avLst/>
          </a:prstGeom>
          <a:noFill/>
          <a:ln>
            <a:noFill/>
          </a:ln>
        </p:spPr>
        <p:txBody>
          <a:bodyPr spcFirstLastPara="1" wrap="square" lIns="91425" tIns="91425" rIns="91425" bIns="91425" anchor="t" anchorCtr="0">
            <a:noAutofit/>
          </a:bodyPr>
          <a:lstStyle/>
          <a:p>
            <a:pPr marL="342900" lvl="0" indent="-342900" algn="l" rtl="0">
              <a:lnSpc>
                <a:spcPct val="115000"/>
              </a:lnSpc>
              <a:spcBef>
                <a:spcPts val="0"/>
              </a:spcBef>
              <a:spcAft>
                <a:spcPts val="0"/>
              </a:spcAft>
              <a:buSzPts val="2200"/>
              <a:buChar char="●"/>
            </a:pPr>
            <a:r>
              <a:rPr lang="en-US" sz="2200">
                <a:solidFill>
                  <a:schemeClr val="dk2"/>
                </a:solidFill>
              </a:rPr>
              <a:t>Being able to </a:t>
            </a:r>
            <a:r>
              <a:rPr lang="en-US" sz="2200">
                <a:solidFill>
                  <a:schemeClr val="accent1"/>
                </a:solidFill>
              </a:rPr>
              <a:t>interact</a:t>
            </a:r>
            <a:r>
              <a:rPr lang="en-US" sz="2200">
                <a:solidFill>
                  <a:schemeClr val="dk2"/>
                </a:solidFill>
              </a:rPr>
              <a:t> with your audience changes how you tell a story</a:t>
            </a:r>
            <a:endParaRPr/>
          </a:p>
          <a:p>
            <a:pPr marL="342900" lvl="0" indent="-203200" algn="l" rtl="0">
              <a:lnSpc>
                <a:spcPct val="115000"/>
              </a:lnSpc>
              <a:spcBef>
                <a:spcPts val="0"/>
              </a:spcBef>
              <a:spcAft>
                <a:spcPts val="0"/>
              </a:spcAft>
              <a:buSzPts val="2200"/>
              <a:buNone/>
            </a:pPr>
            <a:endParaRPr sz="2200">
              <a:solidFill>
                <a:schemeClr val="dk2"/>
              </a:solidFill>
            </a:endParaRPr>
          </a:p>
          <a:p>
            <a:pPr marL="342900" lvl="0" indent="-342900" algn="l" rtl="0">
              <a:lnSpc>
                <a:spcPct val="115000"/>
              </a:lnSpc>
              <a:spcBef>
                <a:spcPts val="0"/>
              </a:spcBef>
              <a:spcAft>
                <a:spcPts val="0"/>
              </a:spcAft>
              <a:buSzPts val="2200"/>
              <a:buChar char="●"/>
            </a:pPr>
            <a:r>
              <a:rPr lang="en-US" sz="2200" b="1">
                <a:solidFill>
                  <a:schemeClr val="accent1"/>
                </a:solidFill>
              </a:rPr>
              <a:t>Direct communication </a:t>
            </a:r>
            <a:r>
              <a:rPr lang="en-US" sz="2200"/>
              <a:t>affords you a high degree of flexibility and control over the story</a:t>
            </a:r>
            <a:endParaRPr/>
          </a:p>
          <a:p>
            <a:pPr marL="685800" lvl="1" indent="-228600" algn="l" rtl="0">
              <a:lnSpc>
                <a:spcPct val="115000"/>
              </a:lnSpc>
              <a:spcBef>
                <a:spcPts val="0"/>
              </a:spcBef>
              <a:spcAft>
                <a:spcPts val="0"/>
              </a:spcAft>
              <a:buSzPts val="2200"/>
              <a:buChar char="○"/>
            </a:pPr>
            <a:r>
              <a:rPr lang="en-US" sz="2200"/>
              <a:t>adjust pace, drill down, pull back, respond to audience feedback in real time</a:t>
            </a:r>
            <a:endParaRPr/>
          </a:p>
          <a:p>
            <a:pPr marL="228600" lvl="1" indent="-88900" algn="l" rtl="0">
              <a:lnSpc>
                <a:spcPct val="115000"/>
              </a:lnSpc>
              <a:spcBef>
                <a:spcPts val="0"/>
              </a:spcBef>
              <a:spcAft>
                <a:spcPts val="0"/>
              </a:spcAft>
              <a:buSzPts val="2200"/>
              <a:buNone/>
            </a:pPr>
            <a:endParaRPr sz="2200"/>
          </a:p>
          <a:p>
            <a:pPr marL="342900" lvl="0" indent="-342900" algn="l" rtl="0">
              <a:lnSpc>
                <a:spcPct val="115000"/>
              </a:lnSpc>
              <a:spcBef>
                <a:spcPts val="0"/>
              </a:spcBef>
              <a:spcAft>
                <a:spcPts val="0"/>
              </a:spcAft>
              <a:buSzPts val="2200"/>
              <a:buChar char="●"/>
            </a:pPr>
            <a:r>
              <a:rPr lang="en-US" sz="2200" b="1">
                <a:solidFill>
                  <a:schemeClr val="accent1"/>
                </a:solidFill>
              </a:rPr>
              <a:t>Indirect communication</a:t>
            </a:r>
            <a:r>
              <a:rPr lang="en-US" sz="2200">
                <a:solidFill>
                  <a:schemeClr val="accent1"/>
                </a:solidFill>
              </a:rPr>
              <a:t> </a:t>
            </a:r>
            <a:r>
              <a:rPr lang="en-US" sz="2200"/>
              <a:t>affords you a high degree of detail and text</a:t>
            </a:r>
            <a:endParaRPr/>
          </a:p>
          <a:p>
            <a:pPr marL="685800" lvl="1" indent="-228600" algn="l" rtl="0">
              <a:lnSpc>
                <a:spcPct val="115000"/>
              </a:lnSpc>
              <a:spcBef>
                <a:spcPts val="0"/>
              </a:spcBef>
              <a:spcAft>
                <a:spcPts val="0"/>
              </a:spcAft>
              <a:buSzPts val="2200"/>
              <a:buChar char="○"/>
            </a:pPr>
            <a:r>
              <a:rPr lang="en-US" sz="2200"/>
              <a:t>annotate, explicate, provide as much context as your reader / viewer / listener needs</a:t>
            </a:r>
            <a:endParaRPr/>
          </a:p>
          <a:p>
            <a:pPr marL="228600" lvl="1" indent="-88900" algn="l" rtl="0">
              <a:lnSpc>
                <a:spcPct val="115000"/>
              </a:lnSpc>
              <a:spcBef>
                <a:spcPts val="0"/>
              </a:spcBef>
              <a:spcAft>
                <a:spcPts val="0"/>
              </a:spcAft>
              <a:buSzPts val="2200"/>
              <a:buNone/>
            </a:pPr>
            <a:endParaRPr sz="2200"/>
          </a:p>
          <a:p>
            <a:pPr marL="342900" lvl="0" indent="-342900" algn="l" rtl="0">
              <a:lnSpc>
                <a:spcPct val="115000"/>
              </a:lnSpc>
              <a:spcBef>
                <a:spcPts val="0"/>
              </a:spcBef>
              <a:spcAft>
                <a:spcPts val="0"/>
              </a:spcAft>
              <a:buSzPts val="2200"/>
              <a:buChar char="●"/>
            </a:pPr>
            <a:r>
              <a:rPr lang="en-US" sz="2200"/>
              <a:t>These affordances are </a:t>
            </a:r>
            <a:r>
              <a:rPr lang="en-US" sz="2200" b="1"/>
              <a:t>inversely relational</a:t>
            </a:r>
            <a:endParaRPr sz="2200"/>
          </a:p>
          <a:p>
            <a:pPr marL="548640" lvl="0" indent="-241300" algn="l" rtl="0">
              <a:lnSpc>
                <a:spcPct val="115000"/>
              </a:lnSpc>
              <a:spcBef>
                <a:spcPts val="0"/>
              </a:spcBef>
              <a:spcAft>
                <a:spcPts val="0"/>
              </a:spcAft>
              <a:buSzPts val="2200"/>
              <a:buNone/>
            </a:pPr>
            <a:endParaRPr sz="220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878"/>
        <p:cNvGrpSpPr/>
        <p:nvPr/>
      </p:nvGrpSpPr>
      <p:grpSpPr>
        <a:xfrm>
          <a:off x="0" y="0"/>
          <a:ext cx="0" cy="0"/>
          <a:chOff x="0" y="0"/>
          <a:chExt cx="0" cy="0"/>
        </a:xfrm>
      </p:grpSpPr>
      <p:sp>
        <p:nvSpPr>
          <p:cNvPr id="2879" name="Google Shape;2879;p386"/>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135</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880" name="Google Shape;2880;p386"/>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US"/>
              <a:t>Formatting for delivery</a:t>
            </a:r>
            <a:endParaRPr/>
          </a:p>
        </p:txBody>
      </p:sp>
      <p:sp>
        <p:nvSpPr>
          <p:cNvPr id="2881" name="Google Shape;2881;p386"/>
          <p:cNvSpPr txBox="1">
            <a:spLocks noGrp="1"/>
          </p:cNvSpPr>
          <p:nvPr>
            <p:ph type="body" idx="1"/>
          </p:nvPr>
        </p:nvSpPr>
        <p:spPr>
          <a:xfrm>
            <a:off x="415599" y="1536634"/>
            <a:ext cx="11360799" cy="4555080"/>
          </a:xfrm>
          <a:prstGeom prst="rect">
            <a:avLst/>
          </a:prstGeom>
          <a:noFill/>
          <a:ln>
            <a:noFill/>
          </a:ln>
        </p:spPr>
        <p:txBody>
          <a:bodyPr spcFirstLastPara="1" wrap="square" lIns="91425" tIns="91425" rIns="91425" bIns="91425" anchor="t" anchorCtr="0">
            <a:normAutofit/>
          </a:bodyPr>
          <a:lstStyle/>
          <a:p>
            <a:pPr marL="342900" lvl="0" indent="-342900" algn="l" rtl="0">
              <a:lnSpc>
                <a:spcPct val="115000"/>
              </a:lnSpc>
              <a:spcBef>
                <a:spcPts val="0"/>
              </a:spcBef>
              <a:spcAft>
                <a:spcPts val="0"/>
              </a:spcAft>
              <a:buSzPts val="2000"/>
              <a:buChar char="●"/>
            </a:pPr>
            <a:r>
              <a:rPr lang="en-US"/>
              <a:t>You may find yourself needing to alter the way you tell your data story based on the affordances of the format.</a:t>
            </a:r>
            <a:endParaRPr/>
          </a:p>
          <a:p>
            <a:pPr marL="342900" lvl="0" indent="-215900" algn="l" rtl="0">
              <a:lnSpc>
                <a:spcPct val="115000"/>
              </a:lnSpc>
              <a:spcBef>
                <a:spcPts val="0"/>
              </a:spcBef>
              <a:spcAft>
                <a:spcPts val="0"/>
              </a:spcAft>
              <a:buSzPts val="2000"/>
              <a:buNone/>
            </a:pPr>
            <a:endParaRPr/>
          </a:p>
          <a:p>
            <a:pPr marL="342900" lvl="0" indent="-342900" algn="l" rtl="0">
              <a:lnSpc>
                <a:spcPct val="115000"/>
              </a:lnSpc>
              <a:spcBef>
                <a:spcPts val="0"/>
              </a:spcBef>
              <a:spcAft>
                <a:spcPts val="0"/>
              </a:spcAft>
              <a:buSzPts val="2000"/>
              <a:buChar char="●"/>
            </a:pPr>
            <a:r>
              <a:rPr lang="en-US"/>
              <a:t>Sometimes the format is a given, but other times, it will depend upon your input and the use case.</a:t>
            </a:r>
            <a:endParaRPr/>
          </a:p>
          <a:p>
            <a:pPr marL="111918" lvl="0" indent="0" algn="l" rtl="0">
              <a:lnSpc>
                <a:spcPct val="115000"/>
              </a:lnSpc>
              <a:spcBef>
                <a:spcPts val="0"/>
              </a:spcBef>
              <a:spcAft>
                <a:spcPts val="0"/>
              </a:spcAft>
              <a:buSzPts val="2000"/>
              <a:buNone/>
            </a:pPr>
            <a:endParaRPr/>
          </a:p>
          <a:p>
            <a:pPr marL="342900" lvl="0" indent="-342900" algn="l" rtl="0">
              <a:lnSpc>
                <a:spcPct val="115000"/>
              </a:lnSpc>
              <a:spcBef>
                <a:spcPts val="0"/>
              </a:spcBef>
              <a:spcAft>
                <a:spcPts val="0"/>
              </a:spcAft>
              <a:buSzPts val="2000"/>
              <a:buChar char="●"/>
            </a:pPr>
            <a:r>
              <a:rPr lang="en-US"/>
              <a:t>As with visualizations, the simplest storytelling format is often the best.</a:t>
            </a:r>
            <a:endParaRPr/>
          </a:p>
        </p:txBody>
      </p:sp>
      <p:graphicFrame>
        <p:nvGraphicFramePr>
          <p:cNvPr id="2882" name="Google Shape;2882;p386"/>
          <p:cNvGraphicFramePr/>
          <p:nvPr/>
        </p:nvGraphicFramePr>
        <p:xfrm>
          <a:off x="2031998" y="4417454"/>
          <a:ext cx="3000000" cy="3000000"/>
        </p:xfrm>
        <a:graphic>
          <a:graphicData uri="http://schemas.openxmlformats.org/drawingml/2006/table">
            <a:tbl>
              <a:tblPr firstRow="1" bandRow="1">
                <a:noFill/>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gridCol w="2032000">
                  <a:extLst>
                    <a:ext uri="{9D8B030D-6E8A-4147-A177-3AD203B41FA5}">
                      <a16:colId xmlns:a16="http://schemas.microsoft.com/office/drawing/2014/main" val="20003"/>
                    </a:ext>
                  </a:extLst>
                </a:gridCol>
              </a:tblGrid>
              <a:tr h="370850">
                <a:tc>
                  <a:txBody>
                    <a:bodyPr/>
                    <a:lstStyle/>
                    <a:p>
                      <a:pPr marL="0" marR="0" lvl="0" indent="0" algn="ctr" rtl="0">
                        <a:lnSpc>
                          <a:spcPct val="100000"/>
                        </a:lnSpc>
                        <a:spcBef>
                          <a:spcPts val="0"/>
                        </a:spcBef>
                        <a:spcAft>
                          <a:spcPts val="0"/>
                        </a:spcAft>
                        <a:buClr>
                          <a:srgbClr val="000000"/>
                        </a:buClr>
                        <a:buSzPts val="1679"/>
                        <a:buFont typeface="Arial"/>
                        <a:buNone/>
                      </a:pPr>
                      <a:r>
                        <a:rPr lang="en-US" sz="1679" u="none" strike="noStrike" cap="none"/>
                        <a:t>Slide deck</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79"/>
                        <a:buFont typeface="Arial"/>
                        <a:buNone/>
                      </a:pPr>
                      <a:r>
                        <a:rPr lang="en-US" sz="1679" u="none" strike="noStrike" cap="none"/>
                        <a:t>Document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79"/>
                        <a:buFont typeface="Arial"/>
                        <a:buNone/>
                      </a:pPr>
                      <a:r>
                        <a:rPr lang="en-US" sz="1679" u="none" strike="noStrike" cap="none"/>
                        <a:t>Interactive</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79"/>
                        <a:buFont typeface="Arial"/>
                        <a:buNone/>
                      </a:pPr>
                      <a:r>
                        <a:rPr lang="en-US" sz="1679" u="none" strike="noStrike" cap="none"/>
                        <a:t>Hybrid</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1679"/>
                        <a:buFont typeface="Arial"/>
                        <a:buNone/>
                      </a:pPr>
                      <a:r>
                        <a:rPr lang="en-US" sz="1679" u="none" strike="noStrike" cap="none"/>
                        <a:t>Sequence of slides intended for real-time presentation</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79"/>
                        <a:buFont typeface="Arial"/>
                        <a:buNone/>
                      </a:pPr>
                      <a:r>
                        <a:rPr lang="en-US" sz="1679" u="none" strike="noStrike" cap="none"/>
                        <a:t>Illustrated text (report, infographic) to be read anytime</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79"/>
                        <a:buFont typeface="Arial"/>
                        <a:buNone/>
                      </a:pPr>
                      <a:r>
                        <a:rPr lang="en-US" sz="1679" u="none" strike="noStrike" cap="none"/>
                        <a:t>Digital object intended to align function with user experience</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79"/>
                        <a:buFont typeface="Arial"/>
                        <a:buNone/>
                      </a:pPr>
                      <a:r>
                        <a:rPr lang="en-US" sz="1679" u="none" strike="noStrike" cap="none"/>
                        <a:t>Blend / compromise of at least two formats</a:t>
                      </a:r>
                      <a:endParaRPr sz="1400" u="none" strike="noStrike" cap="none"/>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887"/>
        <p:cNvGrpSpPr/>
        <p:nvPr/>
      </p:nvGrpSpPr>
      <p:grpSpPr>
        <a:xfrm>
          <a:off x="0" y="0"/>
          <a:ext cx="0" cy="0"/>
          <a:chOff x="0" y="0"/>
          <a:chExt cx="0" cy="0"/>
        </a:xfrm>
      </p:grpSpPr>
      <p:sp>
        <p:nvSpPr>
          <p:cNvPr id="2888" name="Google Shape;2888;p32"/>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136</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889" name="Google Shape;2889;p32"/>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333333"/>
              </a:buClr>
              <a:buSzPts val="4800"/>
              <a:buFont typeface="Lato"/>
              <a:buNone/>
            </a:pPr>
            <a:r>
              <a:rPr lang="en-US"/>
              <a:t>Same story, different formats</a:t>
            </a:r>
            <a:endParaRPr/>
          </a:p>
        </p:txBody>
      </p:sp>
      <p:sp>
        <p:nvSpPr>
          <p:cNvPr id="2890" name="Google Shape;2890;p32"/>
          <p:cNvSpPr txBox="1">
            <a:spLocks noGrp="1"/>
          </p:cNvSpPr>
          <p:nvPr>
            <p:ph type="body" idx="1"/>
          </p:nvPr>
        </p:nvSpPr>
        <p:spPr>
          <a:xfrm>
            <a:off x="415600" y="1536634"/>
            <a:ext cx="5138178"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360"/>
              </a:spcBef>
              <a:spcAft>
                <a:spcPts val="0"/>
              </a:spcAft>
              <a:buSzPts val="2400"/>
              <a:buChar char="•"/>
            </a:pPr>
            <a:r>
              <a:rPr lang="en-US"/>
              <a:t>For explanatory purposes, sample story formats drawn from a single source</a:t>
            </a:r>
            <a:endParaRPr/>
          </a:p>
          <a:p>
            <a:pPr marL="342900" lvl="0" indent="-190500" algn="l" rtl="0">
              <a:lnSpc>
                <a:spcPct val="100000"/>
              </a:lnSpc>
              <a:spcBef>
                <a:spcPts val="360"/>
              </a:spcBef>
              <a:spcAft>
                <a:spcPts val="0"/>
              </a:spcAft>
              <a:buSzPts val="2400"/>
              <a:buNone/>
            </a:pPr>
            <a:endParaRPr/>
          </a:p>
          <a:p>
            <a:pPr marL="342900" lvl="0" indent="-342900" algn="l" rtl="0">
              <a:lnSpc>
                <a:spcPct val="100000"/>
              </a:lnSpc>
              <a:spcBef>
                <a:spcPts val="360"/>
              </a:spcBef>
              <a:spcAft>
                <a:spcPts val="0"/>
              </a:spcAft>
              <a:buSzPts val="2400"/>
              <a:buChar char="•"/>
            </a:pPr>
            <a:r>
              <a:rPr lang="en-US"/>
              <a:t>By comparing how similar data points are represented in different formats, we can better understand how format affects storytelling</a:t>
            </a:r>
            <a:endParaRPr/>
          </a:p>
          <a:p>
            <a:pPr marL="342900" lvl="0" indent="-190500" algn="l" rtl="0">
              <a:lnSpc>
                <a:spcPct val="100000"/>
              </a:lnSpc>
              <a:spcBef>
                <a:spcPts val="360"/>
              </a:spcBef>
              <a:spcAft>
                <a:spcPts val="0"/>
              </a:spcAft>
              <a:buSzPts val="2400"/>
              <a:buNone/>
            </a:pPr>
            <a:endParaRPr/>
          </a:p>
          <a:p>
            <a:pPr marL="342900" lvl="0" indent="-342900" algn="l" rtl="0">
              <a:lnSpc>
                <a:spcPct val="100000"/>
              </a:lnSpc>
              <a:spcBef>
                <a:spcPts val="360"/>
              </a:spcBef>
              <a:spcAft>
                <a:spcPts val="0"/>
              </a:spcAft>
              <a:buSzPts val="2400"/>
              <a:buChar char="•"/>
            </a:pPr>
            <a:r>
              <a:rPr lang="en-US" u="sng">
                <a:solidFill>
                  <a:schemeClr val="hlink"/>
                </a:solidFill>
                <a:hlinkClick r:id="rId3"/>
              </a:rPr>
              <a:t>More information about Selfiecity can be found here</a:t>
            </a:r>
            <a:endParaRPr/>
          </a:p>
          <a:p>
            <a:pPr marL="342900" lvl="0" indent="-190500" algn="l" rtl="0">
              <a:lnSpc>
                <a:spcPct val="100000"/>
              </a:lnSpc>
              <a:spcBef>
                <a:spcPts val="360"/>
              </a:spcBef>
              <a:spcAft>
                <a:spcPts val="0"/>
              </a:spcAft>
              <a:buSzPts val="2400"/>
              <a:buNone/>
            </a:pPr>
            <a:endParaRPr/>
          </a:p>
          <a:p>
            <a:pPr marL="342900" lvl="0" indent="-190500" algn="l" rtl="0">
              <a:lnSpc>
                <a:spcPct val="100000"/>
              </a:lnSpc>
              <a:spcBef>
                <a:spcPts val="360"/>
              </a:spcBef>
              <a:spcAft>
                <a:spcPts val="0"/>
              </a:spcAft>
              <a:buSzPts val="2400"/>
              <a:buNone/>
            </a:pPr>
            <a:endParaRPr/>
          </a:p>
        </p:txBody>
      </p:sp>
      <p:sp>
        <p:nvSpPr>
          <p:cNvPr id="2891" name="Google Shape;2891;p32"/>
          <p:cNvSpPr txBox="1">
            <a:spLocks noGrp="1"/>
          </p:cNvSpPr>
          <p:nvPr>
            <p:ph type="subTitle" idx="2"/>
          </p:nvPr>
        </p:nvSpPr>
        <p:spPr>
          <a:xfrm>
            <a:off x="415599" y="1095935"/>
            <a:ext cx="5240400" cy="27324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accent5"/>
              </a:buClr>
              <a:buSzPts val="1200"/>
              <a:buNone/>
            </a:pPr>
            <a:endParaRPr/>
          </a:p>
        </p:txBody>
      </p:sp>
      <p:pic>
        <p:nvPicPr>
          <p:cNvPr id="2892" name="Google Shape;2892;p32"/>
          <p:cNvPicPr preferRelativeResize="0"/>
          <p:nvPr/>
        </p:nvPicPr>
        <p:blipFill rotWithShape="1">
          <a:blip r:embed="rId4">
            <a:alphaModFix/>
          </a:blip>
          <a:srcRect/>
          <a:stretch/>
        </p:blipFill>
        <p:spPr>
          <a:xfrm>
            <a:off x="5762924" y="1264399"/>
            <a:ext cx="5733676" cy="5105484"/>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896"/>
        <p:cNvGrpSpPr/>
        <p:nvPr/>
      </p:nvGrpSpPr>
      <p:grpSpPr>
        <a:xfrm>
          <a:off x="0" y="0"/>
          <a:ext cx="0" cy="0"/>
          <a:chOff x="0" y="0"/>
          <a:chExt cx="0" cy="0"/>
        </a:xfrm>
      </p:grpSpPr>
      <p:sp>
        <p:nvSpPr>
          <p:cNvPr id="2897" name="Google Shape;2897;p33"/>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137</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898" name="Google Shape;2898;p33"/>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333333"/>
              </a:buClr>
              <a:buSzPts val="4800"/>
              <a:buFont typeface="Lato"/>
              <a:buNone/>
            </a:pPr>
            <a:r>
              <a:rPr lang="en-US"/>
              <a:t>A sample slide</a:t>
            </a:r>
            <a:endParaRPr/>
          </a:p>
        </p:txBody>
      </p:sp>
      <p:sp>
        <p:nvSpPr>
          <p:cNvPr id="2899" name="Google Shape;2899;p33"/>
          <p:cNvSpPr txBox="1">
            <a:spLocks noGrp="1"/>
          </p:cNvSpPr>
          <p:nvPr>
            <p:ph type="body" idx="1"/>
          </p:nvPr>
        </p:nvSpPr>
        <p:spPr>
          <a:xfrm>
            <a:off x="415599" y="1536634"/>
            <a:ext cx="11360799" cy="4555080"/>
          </a:xfrm>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2000"/>
              <a:buNone/>
            </a:pPr>
            <a:endParaRPr/>
          </a:p>
        </p:txBody>
      </p:sp>
      <p:pic>
        <p:nvPicPr>
          <p:cNvPr id="2900" name="Google Shape;2900;p33" descr="Text&#10;&#10;Description automatically generated"/>
          <p:cNvPicPr preferRelativeResize="0"/>
          <p:nvPr/>
        </p:nvPicPr>
        <p:blipFill rotWithShape="1">
          <a:blip r:embed="rId3">
            <a:alphaModFix/>
          </a:blip>
          <a:srcRect t="39744"/>
          <a:stretch/>
        </p:blipFill>
        <p:spPr>
          <a:xfrm>
            <a:off x="1324952" y="1413714"/>
            <a:ext cx="9542095" cy="4714524"/>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904"/>
        <p:cNvGrpSpPr/>
        <p:nvPr/>
      </p:nvGrpSpPr>
      <p:grpSpPr>
        <a:xfrm>
          <a:off x="0" y="0"/>
          <a:ext cx="0" cy="0"/>
          <a:chOff x="0" y="0"/>
          <a:chExt cx="0" cy="0"/>
        </a:xfrm>
      </p:grpSpPr>
      <p:sp>
        <p:nvSpPr>
          <p:cNvPr id="2905" name="Google Shape;2905;p34"/>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138</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906" name="Google Shape;2906;p34"/>
          <p:cNvSpPr txBox="1">
            <a:spLocks noGrp="1"/>
          </p:cNvSpPr>
          <p:nvPr>
            <p:ph type="body" idx="1"/>
          </p:nvPr>
        </p:nvSpPr>
        <p:spPr>
          <a:xfrm>
            <a:off x="5593992" y="1671388"/>
            <a:ext cx="5333200" cy="455508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SzPts val="2400"/>
              <a:buChar char="•"/>
            </a:pPr>
            <a:r>
              <a:rPr lang="en-US" b="1"/>
              <a:t>Slide 1: “</a:t>
            </a:r>
            <a:r>
              <a:rPr lang="en-US"/>
              <a:t>Our first observation was surprising. We found that, despite stereotypes in the media, people take fewer selfies than is often assumed. </a:t>
            </a:r>
            <a:endParaRPr/>
          </a:p>
          <a:p>
            <a:pPr marL="114300" lvl="0" indent="0" algn="l" rtl="0">
              <a:lnSpc>
                <a:spcPct val="100000"/>
              </a:lnSpc>
              <a:spcBef>
                <a:spcPts val="360"/>
              </a:spcBef>
              <a:spcAft>
                <a:spcPts val="0"/>
              </a:spcAft>
              <a:buSzPts val="2400"/>
              <a:buNone/>
            </a:pPr>
            <a:endParaRPr/>
          </a:p>
          <a:p>
            <a:pPr marL="457200" lvl="0" indent="-342900" algn="l" rtl="0">
              <a:lnSpc>
                <a:spcPct val="100000"/>
              </a:lnSpc>
              <a:spcBef>
                <a:spcPts val="360"/>
              </a:spcBef>
              <a:spcAft>
                <a:spcPts val="0"/>
              </a:spcAft>
              <a:buSzPts val="2400"/>
              <a:buChar char="•"/>
            </a:pPr>
            <a:r>
              <a:rPr lang="en-US"/>
              <a:t>Depending on the city, </a:t>
            </a:r>
            <a:r>
              <a:rPr lang="en-US">
                <a:solidFill>
                  <a:srgbClr val="FF6501"/>
                </a:solidFill>
              </a:rPr>
              <a:t>only 3-5% of the images we analyzed were actually selfies</a:t>
            </a:r>
            <a:r>
              <a:rPr lang="en-US"/>
              <a:t>. The rest were photos of other objects: cats, food, cars, houses, feet, other people… You name it, we saw pictures of it, whether we wanted to or not.”</a:t>
            </a:r>
            <a:endParaRPr/>
          </a:p>
        </p:txBody>
      </p:sp>
      <p:sp>
        <p:nvSpPr>
          <p:cNvPr id="2907" name="Google Shape;2907;p34"/>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333333"/>
              </a:buClr>
              <a:buSzPts val="4800"/>
              <a:buFont typeface="Lato"/>
              <a:buNone/>
            </a:pPr>
            <a:r>
              <a:rPr lang="en-US"/>
              <a:t>Sample slide 1, with script</a:t>
            </a:r>
            <a:endParaRPr/>
          </a:p>
        </p:txBody>
      </p:sp>
      <p:pic>
        <p:nvPicPr>
          <p:cNvPr id="2908" name="Google Shape;2908;p34" descr="Text&#10;&#10;Description automatically generated"/>
          <p:cNvPicPr preferRelativeResize="0"/>
          <p:nvPr/>
        </p:nvPicPr>
        <p:blipFill rotWithShape="1">
          <a:blip r:embed="rId3">
            <a:alphaModFix/>
          </a:blip>
          <a:srcRect t="39744" r="7279"/>
          <a:stretch/>
        </p:blipFill>
        <p:spPr>
          <a:xfrm>
            <a:off x="692151" y="2539340"/>
            <a:ext cx="4284296" cy="2370037"/>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912"/>
        <p:cNvGrpSpPr/>
        <p:nvPr/>
      </p:nvGrpSpPr>
      <p:grpSpPr>
        <a:xfrm>
          <a:off x="0" y="0"/>
          <a:ext cx="0" cy="0"/>
          <a:chOff x="0" y="0"/>
          <a:chExt cx="0" cy="0"/>
        </a:xfrm>
      </p:grpSpPr>
      <p:sp>
        <p:nvSpPr>
          <p:cNvPr id="2913" name="Google Shape;2913;p35"/>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139</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914" name="Google Shape;2914;p35"/>
          <p:cNvSpPr txBox="1">
            <a:spLocks noGrp="1"/>
          </p:cNvSpPr>
          <p:nvPr>
            <p:ph type="body" idx="1"/>
          </p:nvPr>
        </p:nvSpPr>
        <p:spPr>
          <a:xfrm>
            <a:off x="5632493" y="1604011"/>
            <a:ext cx="5333200" cy="455508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SzPts val="2400"/>
              <a:buChar char="•"/>
            </a:pPr>
            <a:r>
              <a:rPr lang="en-US" b="1"/>
              <a:t>Slide 2: “</a:t>
            </a:r>
            <a:r>
              <a:rPr lang="en-US"/>
              <a:t>But </a:t>
            </a:r>
            <a:r>
              <a:rPr lang="en-US">
                <a:solidFill>
                  <a:srgbClr val="FF6501"/>
                </a:solidFill>
              </a:rPr>
              <a:t>in each of the five cities we analyzed, we found significantly more women taking selfies than men</a:t>
            </a:r>
            <a:r>
              <a:rPr lang="en-US"/>
              <a:t>. There was quite a range here. </a:t>
            </a:r>
            <a:endParaRPr/>
          </a:p>
          <a:p>
            <a:pPr marL="114300" lvl="0" indent="0" algn="l" rtl="0">
              <a:lnSpc>
                <a:spcPct val="100000"/>
              </a:lnSpc>
              <a:spcBef>
                <a:spcPts val="360"/>
              </a:spcBef>
              <a:spcAft>
                <a:spcPts val="0"/>
              </a:spcAft>
              <a:buSzPts val="2400"/>
              <a:buNone/>
            </a:pPr>
            <a:endParaRPr/>
          </a:p>
          <a:p>
            <a:pPr marL="457200" lvl="0" indent="-342900" algn="l" rtl="0">
              <a:lnSpc>
                <a:spcPct val="100000"/>
              </a:lnSpc>
              <a:spcBef>
                <a:spcPts val="360"/>
              </a:spcBef>
              <a:spcAft>
                <a:spcPts val="0"/>
              </a:spcAft>
              <a:buSzPts val="2400"/>
              <a:buChar char="•"/>
            </a:pPr>
            <a:r>
              <a:rPr lang="en-US"/>
              <a:t>You can see that women in Bangkok were 1.3 times as likely as men to take selfies, they were 1.9 times more likely in Berlin… all the way up to 4.6 times more likely in Moscow. That’s about 5 selfies of women for every one of a man.”</a:t>
            </a:r>
            <a:endParaRPr b="1"/>
          </a:p>
        </p:txBody>
      </p:sp>
      <p:sp>
        <p:nvSpPr>
          <p:cNvPr id="2915" name="Google Shape;2915;p35"/>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333333"/>
              </a:buClr>
              <a:buSzPts val="4800"/>
              <a:buFont typeface="Lato"/>
              <a:buNone/>
            </a:pPr>
            <a:r>
              <a:rPr lang="en-US"/>
              <a:t>Sample slide 2, with script</a:t>
            </a:r>
            <a:endParaRPr/>
          </a:p>
        </p:txBody>
      </p:sp>
      <p:grpSp>
        <p:nvGrpSpPr>
          <p:cNvPr id="2916" name="Google Shape;2916;p35"/>
          <p:cNvGrpSpPr/>
          <p:nvPr/>
        </p:nvGrpSpPr>
        <p:grpSpPr>
          <a:xfrm>
            <a:off x="692151" y="2539341"/>
            <a:ext cx="4284296" cy="2370037"/>
            <a:chOff x="692150" y="3946320"/>
            <a:chExt cx="4284296" cy="2370037"/>
          </a:xfrm>
        </p:grpSpPr>
        <p:pic>
          <p:nvPicPr>
            <p:cNvPr id="2917" name="Google Shape;2917;p35" descr="Graphical user interface, text, application&#10;&#10;Description automatically generated"/>
            <p:cNvPicPr preferRelativeResize="0"/>
            <p:nvPr/>
          </p:nvPicPr>
          <p:blipFill rotWithShape="1">
            <a:blip r:embed="rId3">
              <a:alphaModFix/>
            </a:blip>
            <a:srcRect l="19088"/>
            <a:stretch/>
          </p:blipFill>
          <p:spPr>
            <a:xfrm>
              <a:off x="692150" y="3946320"/>
              <a:ext cx="4284296" cy="2370037"/>
            </a:xfrm>
            <a:prstGeom prst="rect">
              <a:avLst/>
            </a:prstGeom>
            <a:noFill/>
            <a:ln>
              <a:noFill/>
            </a:ln>
          </p:spPr>
        </p:pic>
        <p:pic>
          <p:nvPicPr>
            <p:cNvPr id="2918" name="Google Shape;2918;p35" descr="Graphical user interface, text, application&#10;&#10;Description automatically generated"/>
            <p:cNvPicPr preferRelativeResize="0"/>
            <p:nvPr/>
          </p:nvPicPr>
          <p:blipFill rotWithShape="1">
            <a:blip r:embed="rId3">
              <a:alphaModFix/>
            </a:blip>
            <a:srcRect t="42269" r="90435" b="33415"/>
            <a:stretch/>
          </p:blipFill>
          <p:spPr>
            <a:xfrm>
              <a:off x="1008675" y="5213949"/>
              <a:ext cx="373956" cy="425502"/>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3"/>
        <p:cNvGrpSpPr/>
        <p:nvPr/>
      </p:nvGrpSpPr>
      <p:grpSpPr>
        <a:xfrm>
          <a:off x="0" y="0"/>
          <a:ext cx="0" cy="0"/>
          <a:chOff x="0" y="0"/>
          <a:chExt cx="0" cy="0"/>
        </a:xfrm>
      </p:grpSpPr>
      <p:sp>
        <p:nvSpPr>
          <p:cNvPr id="1524" name="Google Shape;1524;p113"/>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14</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525" name="Google Shape;1525;p113"/>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	Use natural positioning</a:t>
            </a:r>
            <a:endParaRPr/>
          </a:p>
        </p:txBody>
      </p:sp>
      <p:sp>
        <p:nvSpPr>
          <p:cNvPr id="1526" name="Google Shape;1526;p113"/>
          <p:cNvSpPr txBox="1">
            <a:spLocks noGrp="1"/>
          </p:cNvSpPr>
          <p:nvPr>
            <p:ph type="body" idx="1"/>
          </p:nvPr>
        </p:nvSpPr>
        <p:spPr>
          <a:xfrm>
            <a:off x="692150" y="1626130"/>
            <a:ext cx="657875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200"/>
              <a:t>People usually tend to start at the top left of the visual and scan in </a:t>
            </a:r>
            <a:r>
              <a:rPr lang="en-US" sz="2200" b="1"/>
              <a:t>zig-zag</a:t>
            </a:r>
            <a:r>
              <a:rPr lang="en-US" sz="2200"/>
              <a:t> motions across the page forming a </a:t>
            </a:r>
            <a:r>
              <a:rPr lang="en-US" sz="2200" b="1"/>
              <a:t>Z-pattern</a:t>
            </a:r>
            <a:r>
              <a:rPr lang="en-US" sz="2200"/>
              <a:t>.</a:t>
            </a:r>
            <a:endParaRPr sz="2200"/>
          </a:p>
          <a:p>
            <a:pPr marL="495300" lvl="0" indent="-190500" algn="l" rtl="0">
              <a:lnSpc>
                <a:spcPct val="115000"/>
              </a:lnSpc>
              <a:spcBef>
                <a:spcPts val="480"/>
              </a:spcBef>
              <a:spcAft>
                <a:spcPts val="0"/>
              </a:spcAft>
              <a:buSzPts val="2400"/>
              <a:buNone/>
            </a:pPr>
            <a:endParaRPr sz="2200"/>
          </a:p>
          <a:p>
            <a:pPr marL="342900" lvl="0" indent="-342900" algn="l" rtl="0">
              <a:lnSpc>
                <a:spcPct val="115000"/>
              </a:lnSpc>
              <a:spcBef>
                <a:spcPts val="480"/>
              </a:spcBef>
              <a:spcAft>
                <a:spcPts val="0"/>
              </a:spcAft>
              <a:buSzPts val="2400"/>
              <a:buChar char="●"/>
            </a:pPr>
            <a:r>
              <a:rPr lang="en-US" sz="2200"/>
              <a:t>Aim to position elements in a way that will feel natural for users to consume.</a:t>
            </a:r>
            <a:endParaRPr sz="2200"/>
          </a:p>
          <a:p>
            <a:pPr marL="495300" lvl="0" indent="-190500" algn="l" rtl="0">
              <a:lnSpc>
                <a:spcPct val="115000"/>
              </a:lnSpc>
              <a:spcBef>
                <a:spcPts val="480"/>
              </a:spcBef>
              <a:spcAft>
                <a:spcPts val="0"/>
              </a:spcAft>
              <a:buSzPts val="2400"/>
              <a:buNone/>
            </a:pPr>
            <a:endParaRPr sz="2200"/>
          </a:p>
          <a:p>
            <a:pPr marL="342900" lvl="0" indent="-342900" algn="l" rtl="0">
              <a:lnSpc>
                <a:spcPct val="115000"/>
              </a:lnSpc>
              <a:spcBef>
                <a:spcPts val="480"/>
              </a:spcBef>
              <a:spcAft>
                <a:spcPts val="0"/>
              </a:spcAft>
              <a:buSzPts val="2400"/>
              <a:buChar char="●"/>
            </a:pPr>
            <a:r>
              <a:rPr lang="en-US" sz="2200"/>
              <a:t>Also, remember that the top of the page is the most precious.</a:t>
            </a:r>
            <a:endParaRPr sz="2200"/>
          </a:p>
        </p:txBody>
      </p:sp>
      <p:pic>
        <p:nvPicPr>
          <p:cNvPr id="1527" name="Google Shape;1527;p113" descr="A picture containing clock&#10;&#10;Description automatically generated"/>
          <p:cNvPicPr preferRelativeResize="0"/>
          <p:nvPr/>
        </p:nvPicPr>
        <p:blipFill rotWithShape="1">
          <a:blip r:embed="rId3">
            <a:alphaModFix/>
          </a:blip>
          <a:srcRect/>
          <a:stretch/>
        </p:blipFill>
        <p:spPr>
          <a:xfrm>
            <a:off x="7760035" y="2184400"/>
            <a:ext cx="3060700" cy="2489200"/>
          </a:xfrm>
          <a:prstGeom prst="rect">
            <a:avLst/>
          </a:prstGeom>
          <a:noFill/>
          <a:ln>
            <a:noFill/>
          </a:ln>
        </p:spPr>
      </p:pic>
      <p:sp>
        <p:nvSpPr>
          <p:cNvPr id="1528" name="Google Shape;1528;p113"/>
          <p:cNvSpPr/>
          <p:nvPr/>
        </p:nvSpPr>
        <p:spPr>
          <a:xfrm>
            <a:off x="234950" y="206090"/>
            <a:ext cx="914400" cy="91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Tip 8</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922"/>
        <p:cNvGrpSpPr/>
        <p:nvPr/>
      </p:nvGrpSpPr>
      <p:grpSpPr>
        <a:xfrm>
          <a:off x="0" y="0"/>
          <a:ext cx="0" cy="0"/>
          <a:chOff x="0" y="0"/>
          <a:chExt cx="0" cy="0"/>
        </a:xfrm>
      </p:grpSpPr>
      <p:sp>
        <p:nvSpPr>
          <p:cNvPr id="2923" name="Google Shape;2923;p36"/>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140</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924" name="Google Shape;2924;p36"/>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400"/>
              </a:spcBef>
              <a:spcAft>
                <a:spcPts val="0"/>
              </a:spcAft>
              <a:buSzPts val="2400"/>
              <a:buChar char="•"/>
            </a:pPr>
            <a:r>
              <a:rPr lang="en-US"/>
              <a:t>Primarily visual medium, &lt;50 words per slide</a:t>
            </a:r>
            <a:endParaRPr/>
          </a:p>
          <a:p>
            <a:pPr marL="342900" lvl="0" indent="-190500" algn="l" rtl="0">
              <a:lnSpc>
                <a:spcPct val="100000"/>
              </a:lnSpc>
              <a:spcBef>
                <a:spcPts val="400"/>
              </a:spcBef>
              <a:spcAft>
                <a:spcPts val="0"/>
              </a:spcAft>
              <a:buSzPts val="2400"/>
              <a:buNone/>
            </a:pPr>
            <a:endParaRPr/>
          </a:p>
          <a:p>
            <a:pPr marL="342900" lvl="0" indent="-342900" algn="l" rtl="0">
              <a:lnSpc>
                <a:spcPct val="100000"/>
              </a:lnSpc>
              <a:spcBef>
                <a:spcPts val="400"/>
              </a:spcBef>
              <a:spcAft>
                <a:spcPts val="0"/>
              </a:spcAft>
              <a:buSzPts val="2400"/>
              <a:buChar char="•"/>
            </a:pPr>
            <a:r>
              <a:rPr lang="en-US"/>
              <a:t>Accompanying script provides explanation</a:t>
            </a:r>
            <a:endParaRPr/>
          </a:p>
          <a:p>
            <a:pPr marL="342900" lvl="0" indent="-190500" algn="l" rtl="0">
              <a:lnSpc>
                <a:spcPct val="100000"/>
              </a:lnSpc>
              <a:spcBef>
                <a:spcPts val="400"/>
              </a:spcBef>
              <a:spcAft>
                <a:spcPts val="0"/>
              </a:spcAft>
              <a:buSzPts val="2400"/>
              <a:buNone/>
            </a:pPr>
            <a:endParaRPr/>
          </a:p>
          <a:p>
            <a:pPr marL="342900" lvl="0" indent="-342900" algn="l" rtl="0">
              <a:lnSpc>
                <a:spcPct val="100000"/>
              </a:lnSpc>
              <a:spcBef>
                <a:spcPts val="400"/>
              </a:spcBef>
              <a:spcAft>
                <a:spcPts val="0"/>
              </a:spcAft>
              <a:buSzPts val="2400"/>
              <a:buChar char="•"/>
            </a:pPr>
            <a:r>
              <a:rPr lang="en-US"/>
              <a:t>Presence of audience means negotiating pace, interruptions, digressions, and questions</a:t>
            </a:r>
            <a:endParaRPr/>
          </a:p>
          <a:p>
            <a:pPr marL="0" lvl="0" indent="0" algn="l" rtl="0">
              <a:lnSpc>
                <a:spcPct val="100000"/>
              </a:lnSpc>
              <a:spcBef>
                <a:spcPts val="400"/>
              </a:spcBef>
              <a:spcAft>
                <a:spcPts val="0"/>
              </a:spcAft>
              <a:buSzPts val="2400"/>
              <a:buNone/>
            </a:pPr>
            <a:endParaRPr/>
          </a:p>
          <a:p>
            <a:pPr marL="342900" lvl="0" indent="-342900" algn="l" rtl="0">
              <a:lnSpc>
                <a:spcPct val="100000"/>
              </a:lnSpc>
              <a:spcBef>
                <a:spcPts val="400"/>
              </a:spcBef>
              <a:spcAft>
                <a:spcPts val="0"/>
              </a:spcAft>
              <a:buSzPts val="2400"/>
              <a:buChar char="•"/>
            </a:pPr>
            <a:r>
              <a:rPr lang="en-US"/>
              <a:t>Build suspense across slides</a:t>
            </a:r>
            <a:endParaRPr/>
          </a:p>
          <a:p>
            <a:pPr marL="342900" lvl="0" indent="-190500" algn="l" rtl="0">
              <a:lnSpc>
                <a:spcPct val="100000"/>
              </a:lnSpc>
              <a:spcBef>
                <a:spcPts val="400"/>
              </a:spcBef>
              <a:spcAft>
                <a:spcPts val="0"/>
              </a:spcAft>
              <a:buSzPts val="2400"/>
              <a:buNone/>
            </a:pPr>
            <a:endParaRPr/>
          </a:p>
        </p:txBody>
      </p:sp>
      <p:sp>
        <p:nvSpPr>
          <p:cNvPr id="2925" name="Google Shape;2925;p36"/>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333333"/>
              </a:buClr>
              <a:buSzPts val="4800"/>
              <a:buFont typeface="Lato"/>
              <a:buNone/>
            </a:pPr>
            <a:r>
              <a:rPr lang="en-US"/>
              <a:t>Slide deck</a:t>
            </a:r>
            <a:endParaRPr/>
          </a:p>
        </p:txBody>
      </p:sp>
      <p:pic>
        <p:nvPicPr>
          <p:cNvPr id="2926" name="Google Shape;2926;p36" descr="Icon&#10;&#10;Description automatically generated"/>
          <p:cNvPicPr preferRelativeResize="0"/>
          <p:nvPr/>
        </p:nvPicPr>
        <p:blipFill rotWithShape="1">
          <a:blip r:embed="rId3">
            <a:alphaModFix/>
          </a:blip>
          <a:srcRect/>
          <a:stretch/>
        </p:blipFill>
        <p:spPr>
          <a:xfrm>
            <a:off x="5868789" y="775252"/>
            <a:ext cx="5966478" cy="5966478"/>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2931"/>
        <p:cNvGrpSpPr/>
        <p:nvPr/>
      </p:nvGrpSpPr>
      <p:grpSpPr>
        <a:xfrm>
          <a:off x="0" y="0"/>
          <a:ext cx="0" cy="0"/>
          <a:chOff x="0" y="0"/>
          <a:chExt cx="0" cy="0"/>
        </a:xfrm>
      </p:grpSpPr>
      <p:sp>
        <p:nvSpPr>
          <p:cNvPr id="2932" name="Google Shape;2932;p38"/>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141</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933" name="Google Shape;2933;p38"/>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a:bodyPr>
          <a:lstStyle/>
          <a:p>
            <a:pPr marL="457200" lvl="0" indent="-381000" algn="l" rtl="0">
              <a:lnSpc>
                <a:spcPct val="100000"/>
              </a:lnSpc>
              <a:spcBef>
                <a:spcPts val="480"/>
              </a:spcBef>
              <a:spcAft>
                <a:spcPts val="0"/>
              </a:spcAft>
              <a:buSzPts val="2400"/>
              <a:buChar char="•"/>
            </a:pPr>
            <a:r>
              <a:rPr lang="en-US">
                <a:latin typeface="Lato"/>
                <a:ea typeface="Lato"/>
                <a:cs typeface="Lato"/>
                <a:sym typeface="Lato"/>
              </a:rPr>
              <a:t>Slide decks use </a:t>
            </a:r>
            <a:r>
              <a:rPr lang="en-US" b="1">
                <a:solidFill>
                  <a:srgbClr val="FF6501"/>
                </a:solidFill>
                <a:latin typeface="Lato"/>
                <a:ea typeface="Lato"/>
                <a:cs typeface="Lato"/>
                <a:sym typeface="Lato"/>
              </a:rPr>
              <a:t>headers</a:t>
            </a:r>
            <a:r>
              <a:rPr lang="en-US">
                <a:latin typeface="Lato"/>
                <a:ea typeface="Lato"/>
                <a:cs typeface="Lato"/>
                <a:sym typeface="Lato"/>
              </a:rPr>
              <a:t> and </a:t>
            </a:r>
            <a:r>
              <a:rPr lang="en-US" b="1">
                <a:solidFill>
                  <a:srgbClr val="FF6501"/>
                </a:solidFill>
                <a:latin typeface="Lato"/>
                <a:ea typeface="Lato"/>
                <a:cs typeface="Lato"/>
                <a:sym typeface="Lato"/>
              </a:rPr>
              <a:t>section slides</a:t>
            </a:r>
            <a:r>
              <a:rPr lang="en-US">
                <a:solidFill>
                  <a:srgbClr val="72CFE0"/>
                </a:solidFill>
                <a:latin typeface="Lato"/>
                <a:ea typeface="Lato"/>
                <a:cs typeface="Lato"/>
                <a:sym typeface="Lato"/>
              </a:rPr>
              <a:t> </a:t>
            </a:r>
            <a:r>
              <a:rPr lang="en-US">
                <a:latin typeface="Lato"/>
                <a:ea typeface="Lato"/>
                <a:cs typeface="Lato"/>
                <a:sym typeface="Lato"/>
              </a:rPr>
              <a:t>to focus audience attention.</a:t>
            </a:r>
            <a:endParaRPr/>
          </a:p>
        </p:txBody>
      </p:sp>
      <p:sp>
        <p:nvSpPr>
          <p:cNvPr id="2934" name="Google Shape;2934;p38"/>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333333"/>
              </a:buClr>
              <a:buSzPts val="4800"/>
              <a:buFont typeface="Lato"/>
              <a:buNone/>
            </a:pPr>
            <a:r>
              <a:rPr lang="en-US"/>
              <a:t>Slide deck, ctd.</a:t>
            </a:r>
            <a:endParaRPr/>
          </a:p>
        </p:txBody>
      </p:sp>
      <p:sp>
        <p:nvSpPr>
          <p:cNvPr id="2935" name="Google Shape;2935;p38"/>
          <p:cNvSpPr txBox="1">
            <a:spLocks noGrp="1"/>
          </p:cNvSpPr>
          <p:nvPr>
            <p:ph type="body" idx="4294967295"/>
          </p:nvPr>
        </p:nvSpPr>
        <p:spPr>
          <a:xfrm>
            <a:off x="6823399" y="1585324"/>
            <a:ext cx="4953000" cy="4457700"/>
          </a:xfrm>
          <a:prstGeom prst="rect">
            <a:avLst/>
          </a:prstGeom>
          <a:noFill/>
          <a:ln>
            <a:noFill/>
          </a:ln>
        </p:spPr>
        <p:txBody>
          <a:bodyPr spcFirstLastPara="1" wrap="square" lIns="91425" tIns="45700" rIns="91425" bIns="45700" anchor="t" anchorCtr="0">
            <a:normAutofit/>
          </a:bodyPr>
          <a:lstStyle/>
          <a:p>
            <a:pPr marL="457200" lvl="0" indent="-381000" algn="l" rtl="0">
              <a:lnSpc>
                <a:spcPct val="100000"/>
              </a:lnSpc>
              <a:spcBef>
                <a:spcPts val="480"/>
              </a:spcBef>
              <a:spcAft>
                <a:spcPts val="0"/>
              </a:spcAft>
              <a:buSzPts val="2400"/>
              <a:buChar char="•"/>
            </a:pPr>
            <a:r>
              <a:rPr lang="en-US">
                <a:latin typeface="Lato"/>
                <a:ea typeface="Lato"/>
                <a:cs typeface="Lato"/>
                <a:sym typeface="Lato"/>
              </a:rPr>
              <a:t>Some slides may </a:t>
            </a:r>
            <a:r>
              <a:rPr lang="en-US" b="1">
                <a:solidFill>
                  <a:srgbClr val="FF6501"/>
                </a:solidFill>
                <a:latin typeface="Lato"/>
                <a:ea typeface="Lato"/>
                <a:cs typeface="Lato"/>
                <a:sym typeface="Lato"/>
              </a:rPr>
              <a:t>only</a:t>
            </a:r>
            <a:r>
              <a:rPr lang="en-US">
                <a:latin typeface="Lato"/>
                <a:ea typeface="Lato"/>
                <a:cs typeface="Lato"/>
                <a:sym typeface="Lato"/>
              </a:rPr>
              <a:t> contain a single line of text, or a single image, photo, or icon.</a:t>
            </a:r>
            <a:endParaRPr/>
          </a:p>
        </p:txBody>
      </p:sp>
      <p:pic>
        <p:nvPicPr>
          <p:cNvPr id="2936" name="Google Shape;2936;p38" descr="Graphical user interface, text, application&#10;&#10;Description automatically generated"/>
          <p:cNvPicPr preferRelativeResize="0"/>
          <p:nvPr/>
        </p:nvPicPr>
        <p:blipFill rotWithShape="1">
          <a:blip r:embed="rId3">
            <a:alphaModFix/>
          </a:blip>
          <a:srcRect/>
          <a:stretch/>
        </p:blipFill>
        <p:spPr>
          <a:xfrm>
            <a:off x="3182408" y="3097603"/>
            <a:ext cx="5255683" cy="2959511"/>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940"/>
        <p:cNvGrpSpPr/>
        <p:nvPr/>
      </p:nvGrpSpPr>
      <p:grpSpPr>
        <a:xfrm>
          <a:off x="0" y="0"/>
          <a:ext cx="0" cy="0"/>
          <a:chOff x="0" y="0"/>
          <a:chExt cx="0" cy="0"/>
        </a:xfrm>
      </p:grpSpPr>
      <p:sp>
        <p:nvSpPr>
          <p:cNvPr id="2941" name="Google Shape;2941;p39"/>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142</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942" name="Google Shape;2942;p39"/>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333333"/>
              </a:buClr>
              <a:buSzPts val="4800"/>
              <a:buFont typeface="Lato"/>
              <a:buNone/>
            </a:pPr>
            <a:r>
              <a:rPr lang="en-US"/>
              <a:t>A sample infographic</a:t>
            </a:r>
            <a:endParaRPr/>
          </a:p>
        </p:txBody>
      </p:sp>
      <p:sp>
        <p:nvSpPr>
          <p:cNvPr id="2943" name="Google Shape;2943;p39"/>
          <p:cNvSpPr txBox="1">
            <a:spLocks noGrp="1"/>
          </p:cNvSpPr>
          <p:nvPr>
            <p:ph type="body" idx="1"/>
          </p:nvPr>
        </p:nvSpPr>
        <p:spPr>
          <a:xfrm>
            <a:off x="415599" y="1536634"/>
            <a:ext cx="11360799" cy="4555080"/>
          </a:xfrm>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2000"/>
              <a:buNone/>
            </a:pPr>
            <a:endParaRPr/>
          </a:p>
        </p:txBody>
      </p:sp>
      <p:pic>
        <p:nvPicPr>
          <p:cNvPr id="2944" name="Google Shape;2944;p39" descr="A screenshot of a cell phone&#10;&#10;Description automatically generated"/>
          <p:cNvPicPr preferRelativeResize="0"/>
          <p:nvPr/>
        </p:nvPicPr>
        <p:blipFill rotWithShape="1">
          <a:blip r:embed="rId3">
            <a:alphaModFix/>
          </a:blip>
          <a:srcRect/>
          <a:stretch/>
        </p:blipFill>
        <p:spPr>
          <a:xfrm>
            <a:off x="1582825" y="1441604"/>
            <a:ext cx="9026349" cy="4782044"/>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948"/>
        <p:cNvGrpSpPr/>
        <p:nvPr/>
      </p:nvGrpSpPr>
      <p:grpSpPr>
        <a:xfrm>
          <a:off x="0" y="0"/>
          <a:ext cx="0" cy="0"/>
          <a:chOff x="0" y="0"/>
          <a:chExt cx="0" cy="0"/>
        </a:xfrm>
      </p:grpSpPr>
      <p:pic>
        <p:nvPicPr>
          <p:cNvPr id="2949" name="Google Shape;2949;p47" descr="Logo&#10;&#10;Description automatically generated"/>
          <p:cNvPicPr preferRelativeResize="0"/>
          <p:nvPr/>
        </p:nvPicPr>
        <p:blipFill rotWithShape="1">
          <a:blip r:embed="rId3">
            <a:alphaModFix/>
          </a:blip>
          <a:srcRect/>
          <a:stretch/>
        </p:blipFill>
        <p:spPr>
          <a:xfrm>
            <a:off x="5957532" y="623532"/>
            <a:ext cx="6234468" cy="6234468"/>
          </a:xfrm>
          <a:prstGeom prst="rect">
            <a:avLst/>
          </a:prstGeom>
          <a:noFill/>
          <a:ln>
            <a:noFill/>
          </a:ln>
        </p:spPr>
      </p:pic>
      <p:sp>
        <p:nvSpPr>
          <p:cNvPr id="2950" name="Google Shape;2950;p47"/>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143</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951" name="Google Shape;2951;p47"/>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400"/>
              </a:spcBef>
              <a:spcAft>
                <a:spcPts val="0"/>
              </a:spcAft>
              <a:buSzPts val="2400"/>
              <a:buChar char="•"/>
            </a:pPr>
            <a:r>
              <a:rPr lang="en-US"/>
              <a:t>Primarily visual medium, &lt;50 words of explanation per visual</a:t>
            </a:r>
            <a:endParaRPr/>
          </a:p>
          <a:p>
            <a:pPr marL="342900" lvl="0" indent="-190500" algn="l" rtl="0">
              <a:lnSpc>
                <a:spcPct val="100000"/>
              </a:lnSpc>
              <a:spcBef>
                <a:spcPts val="400"/>
              </a:spcBef>
              <a:spcAft>
                <a:spcPts val="0"/>
              </a:spcAft>
              <a:buSzPts val="2400"/>
              <a:buNone/>
            </a:pPr>
            <a:endParaRPr/>
          </a:p>
          <a:p>
            <a:pPr marL="342900" lvl="0" indent="-342900" algn="l" rtl="0">
              <a:lnSpc>
                <a:spcPct val="100000"/>
              </a:lnSpc>
              <a:spcBef>
                <a:spcPts val="400"/>
              </a:spcBef>
              <a:spcAft>
                <a:spcPts val="0"/>
              </a:spcAft>
              <a:buSzPts val="2400"/>
              <a:buChar char="•"/>
            </a:pPr>
            <a:r>
              <a:rPr lang="en-US"/>
              <a:t>Visuals feature easily interpretable callouts, icons, titles, labels, and annotations</a:t>
            </a:r>
            <a:endParaRPr/>
          </a:p>
          <a:p>
            <a:pPr marL="342900" lvl="0" indent="-190500" algn="l" rtl="0">
              <a:lnSpc>
                <a:spcPct val="100000"/>
              </a:lnSpc>
              <a:spcBef>
                <a:spcPts val="400"/>
              </a:spcBef>
              <a:spcAft>
                <a:spcPts val="0"/>
              </a:spcAft>
              <a:buSzPts val="2400"/>
              <a:buNone/>
            </a:pPr>
            <a:endParaRPr/>
          </a:p>
          <a:p>
            <a:pPr marL="342900" lvl="0" indent="-342900" algn="l" rtl="0">
              <a:lnSpc>
                <a:spcPct val="100000"/>
              </a:lnSpc>
              <a:spcBef>
                <a:spcPts val="400"/>
              </a:spcBef>
              <a:spcAft>
                <a:spcPts val="0"/>
              </a:spcAft>
              <a:buSzPts val="2400"/>
              <a:buChar char="•"/>
            </a:pPr>
            <a:r>
              <a:rPr lang="en-US"/>
              <a:t>Text itself is treated as a visual</a:t>
            </a:r>
            <a:endParaRPr/>
          </a:p>
          <a:p>
            <a:pPr marL="0" lvl="0" indent="0" algn="l" rtl="0">
              <a:lnSpc>
                <a:spcPct val="100000"/>
              </a:lnSpc>
              <a:spcBef>
                <a:spcPts val="400"/>
              </a:spcBef>
              <a:spcAft>
                <a:spcPts val="0"/>
              </a:spcAft>
              <a:buSzPts val="2400"/>
              <a:buNone/>
            </a:pPr>
            <a:endParaRPr/>
          </a:p>
          <a:p>
            <a:pPr marL="342900" lvl="0" indent="-342900" algn="l" rtl="0">
              <a:lnSpc>
                <a:spcPct val="100000"/>
              </a:lnSpc>
              <a:spcBef>
                <a:spcPts val="400"/>
              </a:spcBef>
              <a:spcAft>
                <a:spcPts val="0"/>
              </a:spcAft>
              <a:buSzPts val="2400"/>
              <a:buChar char="•"/>
            </a:pPr>
            <a:r>
              <a:rPr lang="en-US"/>
              <a:t>Key takeaways at top, but build urgency vertically / downward</a:t>
            </a:r>
            <a:endParaRPr/>
          </a:p>
          <a:p>
            <a:pPr marL="342900" lvl="0" indent="-190500" algn="l" rtl="0">
              <a:lnSpc>
                <a:spcPct val="100000"/>
              </a:lnSpc>
              <a:spcBef>
                <a:spcPts val="400"/>
              </a:spcBef>
              <a:spcAft>
                <a:spcPts val="0"/>
              </a:spcAft>
              <a:buSzPts val="2400"/>
              <a:buNone/>
            </a:pPr>
            <a:endParaRPr/>
          </a:p>
        </p:txBody>
      </p:sp>
      <p:sp>
        <p:nvSpPr>
          <p:cNvPr id="2952" name="Google Shape;2952;p47"/>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333333"/>
              </a:buClr>
              <a:buSzPts val="4800"/>
              <a:buFont typeface="Lato"/>
              <a:buNone/>
            </a:pPr>
            <a:r>
              <a:rPr lang="en-US"/>
              <a:t>Document - infographic</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957"/>
        <p:cNvGrpSpPr/>
        <p:nvPr/>
      </p:nvGrpSpPr>
      <p:grpSpPr>
        <a:xfrm>
          <a:off x="0" y="0"/>
          <a:ext cx="0" cy="0"/>
          <a:chOff x="0" y="0"/>
          <a:chExt cx="0" cy="0"/>
        </a:xfrm>
      </p:grpSpPr>
      <p:sp>
        <p:nvSpPr>
          <p:cNvPr id="2958" name="Google Shape;2958;p48"/>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144</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959" name="Google Shape;2959;p48"/>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a:bodyPr>
          <a:lstStyle/>
          <a:p>
            <a:pPr marL="457200" lvl="0" indent="-381000" algn="l" rtl="0">
              <a:lnSpc>
                <a:spcPct val="100000"/>
              </a:lnSpc>
              <a:spcBef>
                <a:spcPts val="480"/>
              </a:spcBef>
              <a:spcAft>
                <a:spcPts val="0"/>
              </a:spcAft>
              <a:buSzPts val="2400"/>
              <a:buChar char="•"/>
            </a:pPr>
            <a:r>
              <a:rPr lang="en-US">
                <a:latin typeface="Lato"/>
                <a:ea typeface="Lato"/>
                <a:cs typeface="Lato"/>
                <a:sym typeface="Lato"/>
              </a:rPr>
              <a:t>Infographics use </a:t>
            </a:r>
            <a:r>
              <a:rPr lang="en-US" b="1">
                <a:solidFill>
                  <a:srgbClr val="FF6501"/>
                </a:solidFill>
                <a:latin typeface="Lato"/>
                <a:ea typeface="Lato"/>
                <a:cs typeface="Lato"/>
                <a:sym typeface="Lato"/>
              </a:rPr>
              <a:t>section headers, size, shape, and color scheme </a:t>
            </a:r>
            <a:r>
              <a:rPr lang="en-US">
                <a:latin typeface="Lato"/>
                <a:ea typeface="Lato"/>
                <a:cs typeface="Lato"/>
                <a:sym typeface="Lato"/>
              </a:rPr>
              <a:t>to focus attention</a:t>
            </a:r>
            <a:endParaRPr/>
          </a:p>
          <a:p>
            <a:pPr marL="457200" lvl="0" indent="-228600" algn="l" rtl="0">
              <a:lnSpc>
                <a:spcPct val="100000"/>
              </a:lnSpc>
              <a:spcBef>
                <a:spcPts val="480"/>
              </a:spcBef>
              <a:spcAft>
                <a:spcPts val="0"/>
              </a:spcAft>
              <a:buSzPts val="2400"/>
              <a:buNone/>
            </a:pPr>
            <a:endParaRPr>
              <a:latin typeface="Lato"/>
              <a:ea typeface="Lato"/>
              <a:cs typeface="Lato"/>
              <a:sym typeface="Lato"/>
            </a:endParaRPr>
          </a:p>
          <a:p>
            <a:pPr marL="457200" lvl="0" indent="-381000" algn="l" rtl="0">
              <a:lnSpc>
                <a:spcPct val="100000"/>
              </a:lnSpc>
              <a:spcBef>
                <a:spcPts val="480"/>
              </a:spcBef>
              <a:spcAft>
                <a:spcPts val="0"/>
              </a:spcAft>
              <a:buSzPts val="2400"/>
              <a:buChar char="•"/>
            </a:pPr>
            <a:r>
              <a:rPr lang="en-US">
                <a:latin typeface="Lato"/>
                <a:ea typeface="Lato"/>
                <a:cs typeface="Lato"/>
                <a:sym typeface="Lato"/>
              </a:rPr>
              <a:t>Some beats may </a:t>
            </a:r>
            <a:r>
              <a:rPr lang="en-US" b="1">
                <a:solidFill>
                  <a:srgbClr val="FF6501"/>
                </a:solidFill>
                <a:latin typeface="Lato"/>
                <a:ea typeface="Lato"/>
                <a:cs typeface="Lato"/>
                <a:sym typeface="Lato"/>
              </a:rPr>
              <a:t>only</a:t>
            </a:r>
            <a:r>
              <a:rPr lang="en-US">
                <a:latin typeface="Lato"/>
                <a:ea typeface="Lato"/>
                <a:cs typeface="Lato"/>
                <a:sym typeface="Lato"/>
              </a:rPr>
              <a:t> consist of text, an icon, or an image, rather than a chart or graph.</a:t>
            </a:r>
            <a:endParaRPr/>
          </a:p>
        </p:txBody>
      </p:sp>
      <p:sp>
        <p:nvSpPr>
          <p:cNvPr id="2960" name="Google Shape;2960;p48"/>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333333"/>
              </a:buClr>
              <a:buSzPts val="4800"/>
              <a:buFont typeface="Lato"/>
              <a:buNone/>
            </a:pPr>
            <a:r>
              <a:rPr lang="en-US"/>
              <a:t>Document – infographic, ctd.</a:t>
            </a:r>
            <a:endParaRPr/>
          </a:p>
        </p:txBody>
      </p:sp>
      <p:pic>
        <p:nvPicPr>
          <p:cNvPr id="2961" name="Google Shape;2961;p48" descr="Female Profile"/>
          <p:cNvPicPr preferRelativeResize="0"/>
          <p:nvPr/>
        </p:nvPicPr>
        <p:blipFill rotWithShape="1">
          <a:blip r:embed="rId3">
            <a:alphaModFix/>
          </a:blip>
          <a:srcRect/>
          <a:stretch/>
        </p:blipFill>
        <p:spPr>
          <a:xfrm>
            <a:off x="6250517" y="1175438"/>
            <a:ext cx="5501728" cy="5501728"/>
          </a:xfrm>
          <a:prstGeom prst="rect">
            <a:avLst/>
          </a:prstGeom>
          <a:noFill/>
          <a:ln>
            <a:noFill/>
          </a:ln>
        </p:spPr>
      </p:pic>
      <p:sp>
        <p:nvSpPr>
          <p:cNvPr id="2962" name="Google Shape;2962;p48"/>
          <p:cNvSpPr txBox="1"/>
          <p:nvPr/>
        </p:nvSpPr>
        <p:spPr>
          <a:xfrm>
            <a:off x="8136006" y="2721114"/>
            <a:ext cx="1730749" cy="78483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4500"/>
              <a:buFont typeface="Arial"/>
              <a:buNone/>
              <a:tabLst/>
              <a:defRPr/>
            </a:pPr>
            <a:r>
              <a:rPr kumimoji="0" lang="en-US" sz="4500" b="0" i="0" u="none" strike="noStrike" kern="0" cap="none" spc="0" normalizeH="0" baseline="0" noProof="0">
                <a:ln>
                  <a:noFill/>
                </a:ln>
                <a:solidFill>
                  <a:srgbClr val="8EE6CB"/>
                </a:solidFill>
                <a:effectLst/>
                <a:uLnTx/>
                <a:uFillTx/>
                <a:latin typeface="Lato"/>
                <a:ea typeface="Lato"/>
                <a:cs typeface="Lato"/>
                <a:sym typeface="Lato"/>
              </a:rPr>
              <a:t>50%</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963" name="Google Shape;2963;p48"/>
          <p:cNvSpPr txBox="1"/>
          <p:nvPr/>
        </p:nvSpPr>
        <p:spPr>
          <a:xfrm>
            <a:off x="7653428" y="4377967"/>
            <a:ext cx="2695903" cy="132343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DEDDDE"/>
                </a:solidFill>
                <a:effectLst/>
                <a:uLnTx/>
                <a:uFillTx/>
                <a:latin typeface="Lato"/>
                <a:ea typeface="Lato"/>
                <a:cs typeface="Lato"/>
                <a:sym typeface="Lato"/>
              </a:rPr>
              <a:t>The average amount that women</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BEDE66"/>
                </a:solidFill>
                <a:effectLst/>
                <a:uLnTx/>
                <a:uFillTx/>
                <a:latin typeface="Lato"/>
                <a:ea typeface="Lato"/>
                <a:cs typeface="Lato"/>
                <a:sym typeface="Lato"/>
              </a:rPr>
              <a:t>tilt their heads</a:t>
            </a:r>
            <a:r>
              <a:rPr kumimoji="0" lang="en-US" sz="2000" b="0" i="0" u="none" strike="noStrike" kern="0" cap="none" spc="0" normalizeH="0" baseline="0" noProof="0">
                <a:ln>
                  <a:noFill/>
                </a:ln>
                <a:solidFill>
                  <a:srgbClr val="82898F"/>
                </a:solidFill>
                <a:effectLst/>
                <a:uLnTx/>
                <a:uFillTx/>
                <a:latin typeface="Lato"/>
                <a:ea typeface="Lato"/>
                <a:cs typeface="Lato"/>
                <a:sym typeface="Lato"/>
              </a:rPr>
              <a:t> </a:t>
            </a:r>
            <a:r>
              <a:rPr kumimoji="0" lang="en-US" sz="2000" b="0" i="0" u="none" strike="noStrike" kern="0" cap="none" spc="0" normalizeH="0" baseline="0" noProof="0">
                <a:ln>
                  <a:noFill/>
                </a:ln>
                <a:solidFill>
                  <a:srgbClr val="DEDDDE"/>
                </a:solidFill>
                <a:effectLst/>
                <a:uLnTx/>
                <a:uFillTx/>
                <a:latin typeface="Lato"/>
                <a:ea typeface="Lato"/>
                <a:cs typeface="Lato"/>
                <a:sym typeface="Lato"/>
              </a:rPr>
              <a:t>more than men in selfies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sp>
        <p:nvSpPr>
          <p:cNvPr id="2968" name="Google Shape;2968;p49"/>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145</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969" name="Google Shape;2969;p49"/>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333333"/>
              </a:buClr>
              <a:buSzPts val="4800"/>
              <a:buFont typeface="Lato"/>
              <a:buNone/>
            </a:pPr>
            <a:r>
              <a:rPr lang="en-US"/>
              <a:t>A sample report</a:t>
            </a:r>
            <a:endParaRPr/>
          </a:p>
        </p:txBody>
      </p:sp>
      <p:sp>
        <p:nvSpPr>
          <p:cNvPr id="2970" name="Google Shape;2970;p49"/>
          <p:cNvSpPr txBox="1">
            <a:spLocks noGrp="1"/>
          </p:cNvSpPr>
          <p:nvPr>
            <p:ph type="body" idx="1"/>
          </p:nvPr>
        </p:nvSpPr>
        <p:spPr>
          <a:xfrm>
            <a:off x="415599" y="1536634"/>
            <a:ext cx="11360799" cy="4555080"/>
          </a:xfrm>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2000"/>
              <a:buNone/>
            </a:pPr>
            <a:endParaRPr/>
          </a:p>
        </p:txBody>
      </p:sp>
      <p:pic>
        <p:nvPicPr>
          <p:cNvPr id="2971" name="Google Shape;2971;p49" descr="Graphical user interface, website&#10;&#10;Description automatically generated"/>
          <p:cNvPicPr preferRelativeResize="0"/>
          <p:nvPr/>
        </p:nvPicPr>
        <p:blipFill rotWithShape="1">
          <a:blip r:embed="rId3">
            <a:alphaModFix/>
          </a:blip>
          <a:srcRect l="74104" t="10925" r="1" b="53023"/>
          <a:stretch/>
        </p:blipFill>
        <p:spPr>
          <a:xfrm>
            <a:off x="692151" y="1935665"/>
            <a:ext cx="3397600" cy="3688503"/>
          </a:xfrm>
          <a:prstGeom prst="rect">
            <a:avLst/>
          </a:prstGeom>
          <a:noFill/>
          <a:ln>
            <a:noFill/>
          </a:ln>
        </p:spPr>
      </p:pic>
      <p:pic>
        <p:nvPicPr>
          <p:cNvPr id="2972" name="Google Shape;2972;p49" descr="Graphical user interface, website&#10;&#10;Description automatically generated"/>
          <p:cNvPicPr preferRelativeResize="0"/>
          <p:nvPr/>
        </p:nvPicPr>
        <p:blipFill rotWithShape="1">
          <a:blip r:embed="rId3">
            <a:alphaModFix/>
          </a:blip>
          <a:srcRect l="74525" t="48712" r="-101" b="3496"/>
          <a:stretch/>
        </p:blipFill>
        <p:spPr>
          <a:xfrm>
            <a:off x="8102249" y="1355365"/>
            <a:ext cx="3397599" cy="4950186"/>
          </a:xfrm>
          <a:prstGeom prst="rect">
            <a:avLst/>
          </a:prstGeom>
          <a:noFill/>
          <a:ln>
            <a:noFill/>
          </a:ln>
        </p:spPr>
      </p:pic>
      <p:pic>
        <p:nvPicPr>
          <p:cNvPr id="2973" name="Google Shape;2973;p49" descr="A screenshot of a computer screen&#10;&#10;Description automatically generated"/>
          <p:cNvPicPr preferRelativeResize="0"/>
          <p:nvPr/>
        </p:nvPicPr>
        <p:blipFill rotWithShape="1">
          <a:blip r:embed="rId4">
            <a:alphaModFix/>
          </a:blip>
          <a:srcRect/>
          <a:stretch/>
        </p:blipFill>
        <p:spPr>
          <a:xfrm>
            <a:off x="4397200" y="1355365"/>
            <a:ext cx="3397599" cy="484910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977"/>
        <p:cNvGrpSpPr/>
        <p:nvPr/>
      </p:nvGrpSpPr>
      <p:grpSpPr>
        <a:xfrm>
          <a:off x="0" y="0"/>
          <a:ext cx="0" cy="0"/>
          <a:chOff x="0" y="0"/>
          <a:chExt cx="0" cy="0"/>
        </a:xfrm>
      </p:grpSpPr>
      <p:sp>
        <p:nvSpPr>
          <p:cNvPr id="2978" name="Google Shape;2978;p50"/>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146</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979" name="Google Shape;2979;p50"/>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400"/>
              </a:spcBef>
              <a:spcAft>
                <a:spcPts val="0"/>
              </a:spcAft>
              <a:buSzPts val="2400"/>
              <a:buChar char="•"/>
            </a:pPr>
            <a:r>
              <a:rPr lang="en-US"/>
              <a:t>Primarily textual medium, high word count blocked out as paragraphs</a:t>
            </a:r>
            <a:endParaRPr/>
          </a:p>
          <a:p>
            <a:pPr marL="342900" lvl="0" indent="-190500" algn="l" rtl="0">
              <a:lnSpc>
                <a:spcPct val="100000"/>
              </a:lnSpc>
              <a:spcBef>
                <a:spcPts val="400"/>
              </a:spcBef>
              <a:spcAft>
                <a:spcPts val="0"/>
              </a:spcAft>
              <a:buSzPts val="2400"/>
              <a:buNone/>
            </a:pPr>
            <a:endParaRPr/>
          </a:p>
          <a:p>
            <a:pPr marL="342900" lvl="0" indent="-342900" algn="l" rtl="0">
              <a:lnSpc>
                <a:spcPct val="100000"/>
              </a:lnSpc>
              <a:spcBef>
                <a:spcPts val="400"/>
              </a:spcBef>
              <a:spcAft>
                <a:spcPts val="0"/>
              </a:spcAft>
              <a:buSzPts val="2400"/>
              <a:buChar char="•"/>
            </a:pPr>
            <a:r>
              <a:rPr lang="en-US"/>
              <a:t>Visuals can have greater informational density – if they’re thoroughly explained</a:t>
            </a:r>
            <a:endParaRPr/>
          </a:p>
          <a:p>
            <a:pPr marL="342900" lvl="0" indent="-190500" algn="l" rtl="0">
              <a:lnSpc>
                <a:spcPct val="100000"/>
              </a:lnSpc>
              <a:spcBef>
                <a:spcPts val="400"/>
              </a:spcBef>
              <a:spcAft>
                <a:spcPts val="0"/>
              </a:spcAft>
              <a:buSzPts val="2400"/>
              <a:buNone/>
            </a:pPr>
            <a:endParaRPr/>
          </a:p>
          <a:p>
            <a:pPr marL="342900" lvl="0" indent="-342900" algn="l" rtl="0">
              <a:lnSpc>
                <a:spcPct val="100000"/>
              </a:lnSpc>
              <a:spcBef>
                <a:spcPts val="400"/>
              </a:spcBef>
              <a:spcAft>
                <a:spcPts val="0"/>
              </a:spcAft>
              <a:buSzPts val="2400"/>
              <a:buChar char="•"/>
            </a:pPr>
            <a:r>
              <a:rPr lang="en-US"/>
              <a:t>Visuals function as illustrations of the surrounding explanatory text</a:t>
            </a:r>
            <a:endParaRPr/>
          </a:p>
          <a:p>
            <a:pPr marL="0" lvl="0" indent="0" algn="l" rtl="0">
              <a:lnSpc>
                <a:spcPct val="100000"/>
              </a:lnSpc>
              <a:spcBef>
                <a:spcPts val="400"/>
              </a:spcBef>
              <a:spcAft>
                <a:spcPts val="0"/>
              </a:spcAft>
              <a:buSzPts val="2400"/>
              <a:buNone/>
            </a:pPr>
            <a:endParaRPr/>
          </a:p>
          <a:p>
            <a:pPr marL="342900" lvl="0" indent="-342900" algn="l" rtl="0">
              <a:lnSpc>
                <a:spcPct val="100000"/>
              </a:lnSpc>
              <a:spcBef>
                <a:spcPts val="400"/>
              </a:spcBef>
              <a:spcAft>
                <a:spcPts val="0"/>
              </a:spcAft>
              <a:buSzPts val="2400"/>
              <a:buChar char="•"/>
            </a:pPr>
            <a:r>
              <a:rPr lang="en-US"/>
              <a:t>Begin with summary, then sequence of sections, then conclusion</a:t>
            </a:r>
            <a:endParaRPr/>
          </a:p>
          <a:p>
            <a:pPr marL="342900" lvl="0" indent="-190500" algn="l" rtl="0">
              <a:lnSpc>
                <a:spcPct val="100000"/>
              </a:lnSpc>
              <a:spcBef>
                <a:spcPts val="400"/>
              </a:spcBef>
              <a:spcAft>
                <a:spcPts val="0"/>
              </a:spcAft>
              <a:buSzPts val="2400"/>
              <a:buNone/>
            </a:pPr>
            <a:endParaRPr/>
          </a:p>
        </p:txBody>
      </p:sp>
      <p:sp>
        <p:nvSpPr>
          <p:cNvPr id="2980" name="Google Shape;2980;p50"/>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333333"/>
              </a:buClr>
              <a:buSzPts val="4800"/>
              <a:buFont typeface="Lato"/>
              <a:buNone/>
            </a:pPr>
            <a:r>
              <a:rPr lang="en-US"/>
              <a:t>Document – report</a:t>
            </a:r>
            <a:endParaRPr/>
          </a:p>
        </p:txBody>
      </p:sp>
      <p:pic>
        <p:nvPicPr>
          <p:cNvPr id="2981" name="Google Shape;2981;p50" descr="Document"/>
          <p:cNvPicPr preferRelativeResize="0"/>
          <p:nvPr/>
        </p:nvPicPr>
        <p:blipFill rotWithShape="1">
          <a:blip r:embed="rId3">
            <a:alphaModFix/>
          </a:blip>
          <a:srcRect/>
          <a:stretch/>
        </p:blipFill>
        <p:spPr>
          <a:xfrm>
            <a:off x="6591300" y="1427849"/>
            <a:ext cx="4705350" cy="470535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2986"/>
        <p:cNvGrpSpPr/>
        <p:nvPr/>
      </p:nvGrpSpPr>
      <p:grpSpPr>
        <a:xfrm>
          <a:off x="0" y="0"/>
          <a:ext cx="0" cy="0"/>
          <a:chOff x="0" y="0"/>
          <a:chExt cx="0" cy="0"/>
        </a:xfrm>
      </p:grpSpPr>
      <p:sp>
        <p:nvSpPr>
          <p:cNvPr id="2987" name="Google Shape;2987;p52"/>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147</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988" name="Google Shape;2988;p52"/>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a:bodyPr>
          <a:lstStyle/>
          <a:p>
            <a:pPr marL="457200" lvl="0" indent="-381000" algn="l" rtl="0">
              <a:lnSpc>
                <a:spcPct val="100000"/>
              </a:lnSpc>
              <a:spcBef>
                <a:spcPts val="480"/>
              </a:spcBef>
              <a:spcAft>
                <a:spcPts val="0"/>
              </a:spcAft>
              <a:buSzPts val="2400"/>
              <a:buChar char="•"/>
            </a:pPr>
            <a:r>
              <a:rPr lang="en-US">
                <a:latin typeface="Lato"/>
                <a:ea typeface="Lato"/>
                <a:cs typeface="Lato"/>
                <a:sym typeface="Lato"/>
              </a:rPr>
              <a:t>Reports use </a:t>
            </a:r>
            <a:r>
              <a:rPr lang="en-US" b="1">
                <a:solidFill>
                  <a:srgbClr val="FF6501"/>
                </a:solidFill>
                <a:latin typeface="Lato"/>
                <a:ea typeface="Lato"/>
                <a:cs typeface="Lato"/>
                <a:sym typeface="Lato"/>
              </a:rPr>
              <a:t>a table of contents, titles, section names, and headers </a:t>
            </a:r>
            <a:r>
              <a:rPr lang="en-US">
                <a:latin typeface="Lato"/>
                <a:ea typeface="Lato"/>
                <a:cs typeface="Lato"/>
                <a:sym typeface="Lato"/>
              </a:rPr>
              <a:t>to focus attention</a:t>
            </a:r>
            <a:endParaRPr/>
          </a:p>
          <a:p>
            <a:pPr marL="457200" lvl="0" indent="-228600" algn="l" rtl="0">
              <a:lnSpc>
                <a:spcPct val="100000"/>
              </a:lnSpc>
              <a:spcBef>
                <a:spcPts val="480"/>
              </a:spcBef>
              <a:spcAft>
                <a:spcPts val="0"/>
              </a:spcAft>
              <a:buSzPts val="2400"/>
              <a:buNone/>
            </a:pPr>
            <a:endParaRPr>
              <a:latin typeface="Lato"/>
              <a:ea typeface="Lato"/>
              <a:cs typeface="Lato"/>
              <a:sym typeface="Lato"/>
            </a:endParaRPr>
          </a:p>
          <a:p>
            <a:pPr marL="457200" lvl="0" indent="-381000" algn="l" rtl="0">
              <a:lnSpc>
                <a:spcPct val="100000"/>
              </a:lnSpc>
              <a:spcBef>
                <a:spcPts val="480"/>
              </a:spcBef>
              <a:spcAft>
                <a:spcPts val="0"/>
              </a:spcAft>
              <a:buSzPts val="2400"/>
              <a:buChar char="•"/>
            </a:pPr>
            <a:r>
              <a:rPr lang="en-US">
                <a:latin typeface="Lato"/>
                <a:ea typeface="Lato"/>
                <a:cs typeface="Lato"/>
                <a:sym typeface="Lato"/>
              </a:rPr>
              <a:t>Individual images may also be given </a:t>
            </a:r>
            <a:r>
              <a:rPr lang="en-US" b="1">
                <a:solidFill>
                  <a:srgbClr val="FF6501"/>
                </a:solidFill>
                <a:latin typeface="Lato"/>
                <a:ea typeface="Lato"/>
                <a:cs typeface="Lato"/>
                <a:sym typeface="Lato"/>
              </a:rPr>
              <a:t>captions</a:t>
            </a:r>
            <a:r>
              <a:rPr lang="en-US">
                <a:latin typeface="Lato"/>
                <a:ea typeface="Lato"/>
                <a:cs typeface="Lato"/>
                <a:sym typeface="Lato"/>
              </a:rPr>
              <a:t> to more succinctly restate their purpose than the surrounding text</a:t>
            </a:r>
            <a:endParaRPr/>
          </a:p>
        </p:txBody>
      </p:sp>
      <p:sp>
        <p:nvSpPr>
          <p:cNvPr id="2989" name="Google Shape;2989;p52"/>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333333"/>
              </a:buClr>
              <a:buSzPts val="4800"/>
              <a:buFont typeface="Lato"/>
              <a:buNone/>
            </a:pPr>
            <a:r>
              <a:rPr lang="en-US"/>
              <a:t>Document – report, ctd.</a:t>
            </a:r>
            <a:endParaRPr/>
          </a:p>
        </p:txBody>
      </p:sp>
      <p:sp>
        <p:nvSpPr>
          <p:cNvPr id="2990" name="Google Shape;2990;p52"/>
          <p:cNvSpPr/>
          <p:nvPr/>
        </p:nvSpPr>
        <p:spPr>
          <a:xfrm>
            <a:off x="7143750" y="1502588"/>
            <a:ext cx="4095750" cy="4456907"/>
          </a:xfrm>
          <a:prstGeom prst="rect">
            <a:avLst/>
          </a:prstGeom>
          <a:solidFill>
            <a:srgbClr val="161A23"/>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Lato"/>
              <a:ea typeface="Lato"/>
              <a:cs typeface="Lato"/>
              <a:sym typeface="Lato"/>
            </a:endParaRPr>
          </a:p>
        </p:txBody>
      </p:sp>
      <p:sp>
        <p:nvSpPr>
          <p:cNvPr id="2991" name="Google Shape;2991;p52"/>
          <p:cNvSpPr txBox="1"/>
          <p:nvPr/>
        </p:nvSpPr>
        <p:spPr>
          <a:xfrm>
            <a:off x="7477125" y="1623849"/>
            <a:ext cx="3429000" cy="424731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small" spc="0" normalizeH="0" baseline="0" noProof="0">
                <a:ln>
                  <a:noFill/>
                </a:ln>
                <a:solidFill>
                  <a:srgbClr val="DEDDDE"/>
                </a:solidFill>
                <a:effectLst/>
                <a:uLnTx/>
                <a:uFillTx/>
                <a:latin typeface="Lato"/>
                <a:ea typeface="Lato"/>
                <a:cs typeface="Lato"/>
                <a:sym typeface="Lato"/>
              </a:rPr>
              <a:t>What can selfies show us?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DEDDDE"/>
              </a:solidFill>
              <a:effectLst/>
              <a:uLnTx/>
              <a:uFillTx/>
              <a:latin typeface="Lato"/>
              <a:ea typeface="Lato"/>
              <a:cs typeface="Lato"/>
              <a:sym typeface="Lato"/>
            </a:endParaRPr>
          </a:p>
          <a:p>
            <a:pPr marL="342900" marR="0" lvl="0" indent="-342900" algn="l" defTabSz="914400" rtl="0" eaLnBrk="1" fontAlgn="auto" latinLnBrk="0" hangingPunct="1">
              <a:lnSpc>
                <a:spcPct val="100000"/>
              </a:lnSpc>
              <a:spcBef>
                <a:spcPts val="0"/>
              </a:spcBef>
              <a:spcAft>
                <a:spcPts val="0"/>
              </a:spcAft>
              <a:buClr>
                <a:srgbClr val="72CFE0"/>
              </a:buClr>
              <a:buSzPts val="1800"/>
              <a:buFont typeface="Arial"/>
              <a:buAutoNum type="arabicPeriod"/>
              <a:tabLst/>
              <a:defRPr/>
            </a:pPr>
            <a:r>
              <a:rPr kumimoji="0" lang="en-US" sz="1800" b="0" i="0" u="none" strike="noStrike" kern="0" cap="none" spc="0" normalizeH="0" baseline="0" noProof="0">
                <a:ln>
                  <a:noFill/>
                </a:ln>
                <a:solidFill>
                  <a:srgbClr val="BEDE66"/>
                </a:solidFill>
                <a:effectLst/>
                <a:uLnTx/>
                <a:uFillTx/>
                <a:latin typeface="Lato"/>
                <a:ea typeface="Lato"/>
                <a:cs typeface="Lato"/>
                <a:sym typeface="Lato"/>
              </a:rPr>
              <a:t>How many</a:t>
            </a:r>
            <a:r>
              <a:rPr kumimoji="0" lang="en-US" sz="1800" b="0" i="0" u="none" strike="noStrike" kern="0" cap="none" spc="0" normalizeH="0" baseline="0" noProof="0">
                <a:ln>
                  <a:noFill/>
                </a:ln>
                <a:solidFill>
                  <a:srgbClr val="DEDDDE"/>
                </a:solidFill>
                <a:effectLst/>
                <a:uLnTx/>
                <a:uFillTx/>
                <a:latin typeface="Lato"/>
                <a:ea typeface="Lato"/>
                <a:cs typeface="Lato"/>
                <a:sym typeface="Lato"/>
              </a:rPr>
              <a:t> photos are selfies?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342900" marR="0" lvl="0" indent="-228600" algn="l" defTabSz="914400" rtl="0" eaLnBrk="1" fontAlgn="auto" latinLnBrk="0" hangingPunct="1">
              <a:lnSpc>
                <a:spcPct val="100000"/>
              </a:lnSpc>
              <a:spcBef>
                <a:spcPts val="0"/>
              </a:spcBef>
              <a:spcAft>
                <a:spcPts val="0"/>
              </a:spcAft>
              <a:buClr>
                <a:srgbClr val="72CFE0"/>
              </a:buClr>
              <a:buSzPts val="1800"/>
              <a:buFont typeface="Arial"/>
              <a:buNone/>
              <a:tabLst/>
              <a:defRPr/>
            </a:pPr>
            <a:endParaRPr kumimoji="0" sz="1800" b="0" i="0" u="none" strike="noStrike" kern="0" cap="none" spc="0" normalizeH="0" baseline="0" noProof="0">
              <a:ln>
                <a:noFill/>
              </a:ln>
              <a:solidFill>
                <a:srgbClr val="DEDDDE"/>
              </a:solidFill>
              <a:effectLst/>
              <a:uLnTx/>
              <a:uFillTx/>
              <a:latin typeface="Lato"/>
              <a:ea typeface="Lato"/>
              <a:cs typeface="Lato"/>
              <a:sym typeface="Lato"/>
            </a:endParaRPr>
          </a:p>
          <a:p>
            <a:pPr marL="342900" marR="0" lvl="0" indent="-342900" algn="l" defTabSz="914400" rtl="0" eaLnBrk="1" fontAlgn="auto" latinLnBrk="0" hangingPunct="1">
              <a:lnSpc>
                <a:spcPct val="100000"/>
              </a:lnSpc>
              <a:spcBef>
                <a:spcPts val="0"/>
              </a:spcBef>
              <a:spcAft>
                <a:spcPts val="0"/>
              </a:spcAft>
              <a:buClr>
                <a:srgbClr val="72CFE0"/>
              </a:buClr>
              <a:buSzPts val="1800"/>
              <a:buFont typeface="Arial"/>
              <a:buAutoNum type="arabicPeriod"/>
              <a:tabLst/>
              <a:defRPr/>
            </a:pPr>
            <a:r>
              <a:rPr kumimoji="0" lang="en-US" sz="1800" b="0" i="0" u="none" strike="noStrike" kern="0" cap="none" spc="0" normalizeH="0" baseline="0" noProof="0">
                <a:ln>
                  <a:noFill/>
                </a:ln>
                <a:solidFill>
                  <a:srgbClr val="DEDDDE"/>
                </a:solidFill>
                <a:effectLst/>
                <a:uLnTx/>
                <a:uFillTx/>
                <a:latin typeface="Lato"/>
                <a:ea typeface="Lato"/>
                <a:cs typeface="Lato"/>
                <a:sym typeface="Lato"/>
              </a:rPr>
              <a:t>Do </a:t>
            </a:r>
            <a:r>
              <a:rPr kumimoji="0" lang="en-US" sz="1800" b="0" i="0" u="none" strike="noStrike" kern="0" cap="none" spc="0" normalizeH="0" baseline="0" noProof="0">
                <a:ln>
                  <a:noFill/>
                </a:ln>
                <a:solidFill>
                  <a:srgbClr val="BEDE66"/>
                </a:solidFill>
                <a:effectLst/>
                <a:uLnTx/>
                <a:uFillTx/>
                <a:latin typeface="Lato"/>
                <a:ea typeface="Lato"/>
                <a:cs typeface="Lato"/>
                <a:sym typeface="Lato"/>
              </a:rPr>
              <a:t>men or women</a:t>
            </a:r>
            <a:r>
              <a:rPr kumimoji="0" lang="en-US" sz="1800" b="0" i="0" u="none" strike="noStrike" kern="0" cap="none" spc="0" normalizeH="0" baseline="0" noProof="0">
                <a:ln>
                  <a:noFill/>
                </a:ln>
                <a:solidFill>
                  <a:srgbClr val="DEDDDE"/>
                </a:solidFill>
                <a:effectLst/>
                <a:uLnTx/>
                <a:uFillTx/>
                <a:latin typeface="Lato"/>
                <a:ea typeface="Lato"/>
                <a:cs typeface="Lato"/>
                <a:sym typeface="Lato"/>
              </a:rPr>
              <a:t> take more selfies?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342900" marR="0" lvl="0" indent="-228600" algn="l" defTabSz="914400" rtl="0" eaLnBrk="1" fontAlgn="auto" latinLnBrk="0" hangingPunct="1">
              <a:lnSpc>
                <a:spcPct val="100000"/>
              </a:lnSpc>
              <a:spcBef>
                <a:spcPts val="0"/>
              </a:spcBef>
              <a:spcAft>
                <a:spcPts val="0"/>
              </a:spcAft>
              <a:buClr>
                <a:srgbClr val="72CFE0"/>
              </a:buClr>
              <a:buSzPts val="1800"/>
              <a:buFont typeface="Arial"/>
              <a:buNone/>
              <a:tabLst/>
              <a:defRPr/>
            </a:pPr>
            <a:endParaRPr kumimoji="0" sz="1800" b="0" i="0" u="none" strike="noStrike" kern="0" cap="none" spc="0" normalizeH="0" baseline="0" noProof="0">
              <a:ln>
                <a:noFill/>
              </a:ln>
              <a:solidFill>
                <a:srgbClr val="DEDDDE"/>
              </a:solidFill>
              <a:effectLst/>
              <a:uLnTx/>
              <a:uFillTx/>
              <a:latin typeface="Lato"/>
              <a:ea typeface="Lato"/>
              <a:cs typeface="Lato"/>
              <a:sym typeface="Lato"/>
            </a:endParaRPr>
          </a:p>
          <a:p>
            <a:pPr marL="342900" marR="0" lvl="0" indent="-342900" algn="l" defTabSz="914400" rtl="0" eaLnBrk="1" fontAlgn="auto" latinLnBrk="0" hangingPunct="1">
              <a:lnSpc>
                <a:spcPct val="100000"/>
              </a:lnSpc>
              <a:spcBef>
                <a:spcPts val="0"/>
              </a:spcBef>
              <a:spcAft>
                <a:spcPts val="0"/>
              </a:spcAft>
              <a:buClr>
                <a:srgbClr val="72CFE0"/>
              </a:buClr>
              <a:buSzPts val="1800"/>
              <a:buFont typeface="Arial"/>
              <a:buAutoNum type="arabicPeriod"/>
              <a:tabLst/>
              <a:defRPr/>
            </a:pPr>
            <a:r>
              <a:rPr kumimoji="0" lang="en-US" sz="1800" b="0" i="0" u="none" strike="noStrike" kern="0" cap="none" spc="0" normalizeH="0" baseline="0" noProof="0">
                <a:ln>
                  <a:noFill/>
                </a:ln>
                <a:solidFill>
                  <a:srgbClr val="BEDE66"/>
                </a:solidFill>
                <a:effectLst/>
                <a:uLnTx/>
                <a:uFillTx/>
                <a:latin typeface="Lato"/>
                <a:ea typeface="Lato"/>
                <a:cs typeface="Lato"/>
                <a:sym typeface="Lato"/>
              </a:rPr>
              <a:t>How old</a:t>
            </a:r>
            <a:r>
              <a:rPr kumimoji="0" lang="en-US" sz="1800" b="0" i="0" u="none" strike="noStrike" kern="0" cap="none" spc="0" normalizeH="0" baseline="0" noProof="0">
                <a:ln>
                  <a:noFill/>
                </a:ln>
                <a:solidFill>
                  <a:srgbClr val="DEDDDE"/>
                </a:solidFill>
                <a:effectLst/>
                <a:uLnTx/>
                <a:uFillTx/>
                <a:latin typeface="Lato"/>
                <a:ea typeface="Lato"/>
                <a:cs typeface="Lato"/>
                <a:sym typeface="Lato"/>
              </a:rPr>
              <a:t> are selfie-takers?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342900" marR="0" lvl="0" indent="-228600" algn="l" defTabSz="914400" rtl="0" eaLnBrk="1" fontAlgn="auto" latinLnBrk="0" hangingPunct="1">
              <a:lnSpc>
                <a:spcPct val="100000"/>
              </a:lnSpc>
              <a:spcBef>
                <a:spcPts val="0"/>
              </a:spcBef>
              <a:spcAft>
                <a:spcPts val="0"/>
              </a:spcAft>
              <a:buClr>
                <a:srgbClr val="72CFE0"/>
              </a:buClr>
              <a:buSzPts val="1800"/>
              <a:buFont typeface="Arial"/>
              <a:buNone/>
              <a:tabLst/>
              <a:defRPr/>
            </a:pPr>
            <a:endParaRPr kumimoji="0" sz="1800" b="0" i="0" u="none" strike="noStrike" kern="0" cap="none" spc="0" normalizeH="0" baseline="0" noProof="0">
              <a:ln>
                <a:noFill/>
              </a:ln>
              <a:solidFill>
                <a:srgbClr val="DEDDDE"/>
              </a:solidFill>
              <a:effectLst/>
              <a:uLnTx/>
              <a:uFillTx/>
              <a:latin typeface="Lato"/>
              <a:ea typeface="Lato"/>
              <a:cs typeface="Lato"/>
              <a:sym typeface="Lato"/>
            </a:endParaRPr>
          </a:p>
          <a:p>
            <a:pPr marL="342900" marR="0" lvl="0" indent="-342900" algn="l" defTabSz="914400" rtl="0" eaLnBrk="1" fontAlgn="auto" latinLnBrk="0" hangingPunct="1">
              <a:lnSpc>
                <a:spcPct val="100000"/>
              </a:lnSpc>
              <a:spcBef>
                <a:spcPts val="0"/>
              </a:spcBef>
              <a:spcAft>
                <a:spcPts val="0"/>
              </a:spcAft>
              <a:buClr>
                <a:srgbClr val="72CFE0"/>
              </a:buClr>
              <a:buSzPts val="1800"/>
              <a:buFont typeface="Arial"/>
              <a:buAutoNum type="arabicPeriod"/>
              <a:tabLst/>
              <a:defRPr/>
            </a:pPr>
            <a:r>
              <a:rPr kumimoji="0" lang="en-US" sz="1800" b="0" i="0" u="none" strike="noStrike" kern="0" cap="none" spc="0" normalizeH="0" baseline="0" noProof="0">
                <a:ln>
                  <a:noFill/>
                </a:ln>
                <a:solidFill>
                  <a:srgbClr val="DEDDDE"/>
                </a:solidFill>
                <a:effectLst/>
                <a:uLnTx/>
                <a:uFillTx/>
                <a:latin typeface="Lato"/>
                <a:ea typeface="Lato"/>
                <a:cs typeface="Lato"/>
                <a:sym typeface="Lato"/>
              </a:rPr>
              <a:t>How many selfies display </a:t>
            </a:r>
            <a:r>
              <a:rPr kumimoji="0" lang="en-US" sz="1800" b="0" i="0" u="none" strike="noStrike" kern="0" cap="none" spc="0" normalizeH="0" baseline="0" noProof="0">
                <a:ln>
                  <a:noFill/>
                </a:ln>
                <a:solidFill>
                  <a:srgbClr val="BEDE66"/>
                </a:solidFill>
                <a:effectLst/>
                <a:uLnTx/>
                <a:uFillTx/>
                <a:latin typeface="Lato"/>
                <a:ea typeface="Lato"/>
                <a:cs typeface="Lato"/>
                <a:sym typeface="Lato"/>
              </a:rPr>
              <a:t>smiles</a:t>
            </a:r>
            <a:r>
              <a:rPr kumimoji="0" lang="en-US" sz="1800" b="0" i="0" u="none" strike="noStrike" kern="0" cap="none" spc="0" normalizeH="0" baseline="0" noProof="0">
                <a:ln>
                  <a:noFill/>
                </a:ln>
                <a:solidFill>
                  <a:srgbClr val="DEDDDE"/>
                </a:solidFill>
                <a:effectLst/>
                <a:uLnTx/>
                <a:uFillTx/>
                <a:latin typeface="Lato"/>
                <a:ea typeface="Lato"/>
                <a:cs typeface="Lato"/>
                <a:sym typeface="Lato"/>
              </a:rPr>
              <a:t>?</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342900" marR="0" lvl="0" indent="-228600" algn="l" defTabSz="914400" rtl="0" eaLnBrk="1" fontAlgn="auto" latinLnBrk="0" hangingPunct="1">
              <a:lnSpc>
                <a:spcPct val="100000"/>
              </a:lnSpc>
              <a:spcBef>
                <a:spcPts val="0"/>
              </a:spcBef>
              <a:spcAft>
                <a:spcPts val="0"/>
              </a:spcAft>
              <a:buClr>
                <a:srgbClr val="72CFE0"/>
              </a:buClr>
              <a:buSzPts val="1800"/>
              <a:buFont typeface="Arial"/>
              <a:buNone/>
              <a:tabLst/>
              <a:defRPr/>
            </a:pPr>
            <a:endParaRPr kumimoji="0" sz="1800" b="0" i="0" u="none" strike="noStrike" kern="0" cap="none" spc="0" normalizeH="0" baseline="0" noProof="0">
              <a:ln>
                <a:noFill/>
              </a:ln>
              <a:solidFill>
                <a:srgbClr val="DEDDDE"/>
              </a:solidFill>
              <a:effectLst/>
              <a:uLnTx/>
              <a:uFillTx/>
              <a:latin typeface="Lato"/>
              <a:ea typeface="Lato"/>
              <a:cs typeface="Lato"/>
              <a:sym typeface="Lato"/>
            </a:endParaRPr>
          </a:p>
          <a:p>
            <a:pPr marL="342900" marR="0" lvl="0" indent="-342900" algn="l" defTabSz="914400" rtl="0" eaLnBrk="1" fontAlgn="auto" latinLnBrk="0" hangingPunct="1">
              <a:lnSpc>
                <a:spcPct val="100000"/>
              </a:lnSpc>
              <a:spcBef>
                <a:spcPts val="0"/>
              </a:spcBef>
              <a:spcAft>
                <a:spcPts val="0"/>
              </a:spcAft>
              <a:buClr>
                <a:srgbClr val="72CFE0"/>
              </a:buClr>
              <a:buSzPts val="1800"/>
              <a:buFont typeface="Arial"/>
              <a:buAutoNum type="arabicPeriod"/>
              <a:tabLst/>
              <a:defRPr/>
            </a:pPr>
            <a:r>
              <a:rPr kumimoji="0" lang="en-US" sz="1800" b="0" i="0" u="none" strike="noStrike" kern="0" cap="none" spc="0" normalizeH="0" baseline="0" noProof="0">
                <a:ln>
                  <a:noFill/>
                </a:ln>
                <a:solidFill>
                  <a:srgbClr val="DEDDDE"/>
                </a:solidFill>
                <a:effectLst/>
                <a:uLnTx/>
                <a:uFillTx/>
                <a:latin typeface="Lato"/>
                <a:ea typeface="Lato"/>
                <a:cs typeface="Lato"/>
                <a:sym typeface="Lato"/>
              </a:rPr>
              <a:t>What </a:t>
            </a:r>
            <a:r>
              <a:rPr kumimoji="0" lang="en-US" sz="1800" b="0" i="0" u="none" strike="noStrike" kern="0" cap="none" spc="0" normalizeH="0" baseline="0" noProof="0">
                <a:ln>
                  <a:noFill/>
                </a:ln>
                <a:solidFill>
                  <a:srgbClr val="BEDE66"/>
                </a:solidFill>
                <a:effectLst/>
                <a:uLnTx/>
                <a:uFillTx/>
                <a:latin typeface="Lato"/>
                <a:ea typeface="Lato"/>
                <a:cs typeface="Lato"/>
                <a:sym typeface="Lato"/>
              </a:rPr>
              <a:t>methodology</a:t>
            </a:r>
            <a:r>
              <a:rPr kumimoji="0" lang="en-US" sz="1800" b="0" i="0" u="none" strike="noStrike" kern="0" cap="none" spc="0" normalizeH="0" baseline="0" noProof="0">
                <a:ln>
                  <a:noFill/>
                </a:ln>
                <a:solidFill>
                  <a:srgbClr val="DEDDDE"/>
                </a:solidFill>
                <a:effectLst/>
                <a:uLnTx/>
                <a:uFillTx/>
                <a:latin typeface="Lato"/>
                <a:ea typeface="Lato"/>
                <a:cs typeface="Lato"/>
                <a:sym typeface="Lato"/>
              </a:rPr>
              <a:t> did we use?</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995"/>
        <p:cNvGrpSpPr/>
        <p:nvPr/>
      </p:nvGrpSpPr>
      <p:grpSpPr>
        <a:xfrm>
          <a:off x="0" y="0"/>
          <a:ext cx="0" cy="0"/>
          <a:chOff x="0" y="0"/>
          <a:chExt cx="0" cy="0"/>
        </a:xfrm>
      </p:grpSpPr>
      <p:sp>
        <p:nvSpPr>
          <p:cNvPr id="2996" name="Google Shape;2996;p63"/>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148</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997" name="Google Shape;2997;p63"/>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None/>
            </a:pPr>
            <a:r>
              <a:rPr lang="en-US"/>
              <a:t>Hybrid</a:t>
            </a:r>
            <a:br>
              <a:rPr lang="en-US"/>
            </a:br>
            <a:r>
              <a:rPr lang="en-US" sz="2000"/>
              <a:t>(a.k.a. slides without a show, or a visual report)</a:t>
            </a:r>
            <a:endParaRPr sz="2000"/>
          </a:p>
        </p:txBody>
      </p:sp>
      <p:sp>
        <p:nvSpPr>
          <p:cNvPr id="2998" name="Google Shape;2998;p63"/>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rmAutofit/>
          </a:bodyPr>
          <a:lstStyle/>
          <a:p>
            <a:pPr marL="457200" lvl="0" indent="-228600" algn="ctr" rtl="0">
              <a:lnSpc>
                <a:spcPct val="100000"/>
              </a:lnSpc>
              <a:spcBef>
                <a:spcPts val="1300"/>
              </a:spcBef>
              <a:spcAft>
                <a:spcPts val="0"/>
              </a:spcAft>
              <a:buSzPts val="2400"/>
              <a:buNone/>
            </a:pPr>
            <a:endParaRPr/>
          </a:p>
        </p:txBody>
      </p:sp>
      <p:pic>
        <p:nvPicPr>
          <p:cNvPr id="2999" name="Google Shape;2999;p63" descr="Graphical user interface, text, website&#10;&#10;Description automatically generated"/>
          <p:cNvPicPr preferRelativeResize="0"/>
          <p:nvPr/>
        </p:nvPicPr>
        <p:blipFill rotWithShape="1">
          <a:blip r:embed="rId3">
            <a:alphaModFix/>
          </a:blip>
          <a:srcRect/>
          <a:stretch/>
        </p:blipFill>
        <p:spPr>
          <a:xfrm>
            <a:off x="2362206" y="2024062"/>
            <a:ext cx="7543800" cy="4243388"/>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3003"/>
        <p:cNvGrpSpPr/>
        <p:nvPr/>
      </p:nvGrpSpPr>
      <p:grpSpPr>
        <a:xfrm>
          <a:off x="0" y="0"/>
          <a:ext cx="0" cy="0"/>
          <a:chOff x="0" y="0"/>
          <a:chExt cx="0" cy="0"/>
        </a:xfrm>
      </p:grpSpPr>
      <p:sp>
        <p:nvSpPr>
          <p:cNvPr id="3004" name="Google Shape;3004;p64"/>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149</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3005" name="Google Shape;3005;p64"/>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333333"/>
              </a:buClr>
              <a:buSzPts val="4800"/>
              <a:buFont typeface="Lato"/>
              <a:buNone/>
            </a:pPr>
            <a:r>
              <a:rPr lang="en-US"/>
              <a:t>A sample interactive</a:t>
            </a:r>
            <a:endParaRPr/>
          </a:p>
        </p:txBody>
      </p:sp>
      <p:sp>
        <p:nvSpPr>
          <p:cNvPr id="3006" name="Google Shape;3006;p64"/>
          <p:cNvSpPr txBox="1">
            <a:spLocks noGrp="1"/>
          </p:cNvSpPr>
          <p:nvPr>
            <p:ph type="body" idx="1"/>
          </p:nvPr>
        </p:nvSpPr>
        <p:spPr>
          <a:xfrm>
            <a:off x="415599" y="1536634"/>
            <a:ext cx="11360799" cy="4555080"/>
          </a:xfrm>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2000"/>
              <a:buNone/>
            </a:pPr>
            <a:endParaRPr/>
          </a:p>
        </p:txBody>
      </p:sp>
      <p:pic>
        <p:nvPicPr>
          <p:cNvPr id="3007" name="Google Shape;3007;p64">
            <a:hlinkClick r:id="rId3"/>
          </p:cNvPr>
          <p:cNvPicPr preferRelativeResize="0"/>
          <p:nvPr/>
        </p:nvPicPr>
        <p:blipFill rotWithShape="1">
          <a:blip r:embed="rId4">
            <a:alphaModFix/>
          </a:blip>
          <a:srcRect/>
          <a:stretch/>
        </p:blipFill>
        <p:spPr>
          <a:xfrm>
            <a:off x="837398" y="1414914"/>
            <a:ext cx="10347015" cy="491887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114"/>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15</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535" name="Google Shape;1535;p114"/>
          <p:cNvSpPr txBox="1">
            <a:spLocks noGrp="1"/>
          </p:cNvSpPr>
          <p:nvPr>
            <p:ph type="body" idx="1"/>
          </p:nvPr>
        </p:nvSpPr>
        <p:spPr>
          <a:xfrm>
            <a:off x="415600" y="1536634"/>
            <a:ext cx="4782042" cy="4555080"/>
          </a:xfrm>
          <a:prstGeom prst="rect">
            <a:avLst/>
          </a:prstGeom>
          <a:noFill/>
          <a:ln>
            <a:noFill/>
          </a:ln>
        </p:spPr>
        <p:txBody>
          <a:bodyPr spcFirstLastPara="1" wrap="square" lIns="91425" tIns="45700" rIns="91425" bIns="45700" anchor="t" anchorCtr="0">
            <a:normAutofit/>
          </a:bodyPr>
          <a:lstStyle/>
          <a:p>
            <a:pPr marL="342900" lvl="0" indent="-190500" algn="l" rtl="0">
              <a:lnSpc>
                <a:spcPct val="115000"/>
              </a:lnSpc>
              <a:spcBef>
                <a:spcPts val="0"/>
              </a:spcBef>
              <a:spcAft>
                <a:spcPts val="0"/>
              </a:spcAft>
              <a:buSzPts val="2400"/>
              <a:buNone/>
            </a:pPr>
            <a:endParaRPr sz="2300">
              <a:solidFill>
                <a:schemeClr val="dk2"/>
              </a:solidFill>
            </a:endParaRPr>
          </a:p>
          <a:p>
            <a:pPr marL="342900" lvl="0" indent="-342900" algn="l" rtl="0">
              <a:lnSpc>
                <a:spcPct val="115000"/>
              </a:lnSpc>
              <a:spcBef>
                <a:spcPts val="480"/>
              </a:spcBef>
              <a:spcAft>
                <a:spcPts val="0"/>
              </a:spcAft>
              <a:buSzPts val="2400"/>
              <a:buChar char="●"/>
            </a:pPr>
            <a:r>
              <a:rPr lang="en-US" sz="2300">
                <a:solidFill>
                  <a:schemeClr val="dk2"/>
                </a:solidFill>
              </a:rPr>
              <a:t>Labels can be used to show value of datapoint.</a:t>
            </a:r>
            <a:endParaRPr sz="2300">
              <a:solidFill>
                <a:schemeClr val="dk2"/>
              </a:solidFill>
            </a:endParaRPr>
          </a:p>
          <a:p>
            <a:pPr marL="495300" lvl="0" indent="-190500" algn="l" rtl="0">
              <a:lnSpc>
                <a:spcPct val="115000"/>
              </a:lnSpc>
              <a:spcBef>
                <a:spcPts val="480"/>
              </a:spcBef>
              <a:spcAft>
                <a:spcPts val="0"/>
              </a:spcAft>
              <a:buSzPts val="2400"/>
              <a:buNone/>
            </a:pPr>
            <a:endParaRPr sz="2300">
              <a:solidFill>
                <a:schemeClr val="dk2"/>
              </a:solidFill>
            </a:endParaRPr>
          </a:p>
          <a:p>
            <a:pPr marL="342900" lvl="0" indent="-342900" algn="l" rtl="0">
              <a:lnSpc>
                <a:spcPct val="115000"/>
              </a:lnSpc>
              <a:spcBef>
                <a:spcPts val="480"/>
              </a:spcBef>
              <a:spcAft>
                <a:spcPts val="0"/>
              </a:spcAft>
              <a:buSzPts val="2400"/>
              <a:buChar char="●"/>
            </a:pPr>
            <a:r>
              <a:rPr lang="en-US" sz="2300">
                <a:solidFill>
                  <a:schemeClr val="dk2"/>
                </a:solidFill>
              </a:rPr>
              <a:t>Legends can be used to identify the size, color or any other distinguishing feature in the visual.</a:t>
            </a:r>
            <a:endParaRPr sz="2300">
              <a:solidFill>
                <a:schemeClr val="dk2"/>
              </a:solidFill>
            </a:endParaRPr>
          </a:p>
          <a:p>
            <a:pPr marL="342900" lvl="0" indent="-190500" algn="l" rtl="0">
              <a:lnSpc>
                <a:spcPct val="115000"/>
              </a:lnSpc>
              <a:spcBef>
                <a:spcPts val="480"/>
              </a:spcBef>
              <a:spcAft>
                <a:spcPts val="0"/>
              </a:spcAft>
              <a:buSzPts val="2400"/>
              <a:buNone/>
            </a:pPr>
            <a:endParaRPr sz="2300" i="1">
              <a:solidFill>
                <a:schemeClr val="dk2"/>
              </a:solidFill>
            </a:endParaRPr>
          </a:p>
        </p:txBody>
      </p:sp>
      <p:sp>
        <p:nvSpPr>
          <p:cNvPr id="1536" name="Google Shape;1536;p114"/>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	Use labels and legends </a:t>
            </a:r>
            <a:endParaRPr/>
          </a:p>
        </p:txBody>
      </p:sp>
      <p:pic>
        <p:nvPicPr>
          <p:cNvPr id="1537" name="Google Shape;1537;p114" descr="A close up of a pencil&#10;&#10;Description automatically generated"/>
          <p:cNvPicPr preferRelativeResize="0"/>
          <p:nvPr/>
        </p:nvPicPr>
        <p:blipFill rotWithShape="1">
          <a:blip r:embed="rId3">
            <a:alphaModFix/>
          </a:blip>
          <a:srcRect/>
          <a:stretch/>
        </p:blipFill>
        <p:spPr>
          <a:xfrm>
            <a:off x="5419539" y="1490806"/>
            <a:ext cx="6598712" cy="4601733"/>
          </a:xfrm>
          <a:prstGeom prst="rect">
            <a:avLst/>
          </a:prstGeom>
          <a:noFill/>
          <a:ln>
            <a:noFill/>
          </a:ln>
        </p:spPr>
      </p:pic>
      <p:sp>
        <p:nvSpPr>
          <p:cNvPr id="1538" name="Google Shape;1538;p114"/>
          <p:cNvSpPr/>
          <p:nvPr/>
        </p:nvSpPr>
        <p:spPr>
          <a:xfrm>
            <a:off x="234950" y="206090"/>
            <a:ext cx="914400" cy="91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Tip 9</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1539" name="Google Shape;1539;p114"/>
          <p:cNvSpPr txBox="1"/>
          <p:nvPr/>
        </p:nvSpPr>
        <p:spPr>
          <a:xfrm>
            <a:off x="1977376" y="5272217"/>
            <a:ext cx="3442163" cy="92328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422B72"/>
                </a:solidFill>
                <a:effectLst/>
                <a:uLnTx/>
                <a:uFillTx/>
                <a:latin typeface="Century Gothic"/>
                <a:ea typeface="Century Gothic"/>
                <a:cs typeface="Century Gothic"/>
                <a:sym typeface="Century Gothic"/>
              </a:rPr>
              <a:t>The labels and legends used in the bottom chart makes it easier to understand.</a:t>
            </a:r>
            <a:endParaRPr kumimoji="0" sz="1800" b="0" i="0" u="none" strike="noStrike" kern="0" cap="none" spc="0" normalizeH="0" baseline="0" noProof="0">
              <a:ln>
                <a:noFill/>
              </a:ln>
              <a:solidFill>
                <a:srgbClr val="422B72"/>
              </a:solidFill>
              <a:effectLst/>
              <a:uLnTx/>
              <a:uFillTx/>
              <a:latin typeface="Century Gothic"/>
              <a:ea typeface="Century Gothic"/>
              <a:cs typeface="Century Gothic"/>
              <a:sym typeface="Century Gothic"/>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3011"/>
        <p:cNvGrpSpPr/>
        <p:nvPr/>
      </p:nvGrpSpPr>
      <p:grpSpPr>
        <a:xfrm>
          <a:off x="0" y="0"/>
          <a:ext cx="0" cy="0"/>
          <a:chOff x="0" y="0"/>
          <a:chExt cx="0" cy="0"/>
        </a:xfrm>
      </p:grpSpPr>
      <p:sp>
        <p:nvSpPr>
          <p:cNvPr id="3012" name="Google Shape;3012;p65"/>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150</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3013" name="Google Shape;3013;p65"/>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400"/>
              </a:spcBef>
              <a:spcAft>
                <a:spcPts val="0"/>
              </a:spcAft>
              <a:buSzPts val="2400"/>
              <a:buChar char="•"/>
            </a:pPr>
            <a:r>
              <a:rPr lang="en-US"/>
              <a:t>Visual and textual medium</a:t>
            </a:r>
            <a:endParaRPr/>
          </a:p>
          <a:p>
            <a:pPr marL="342900" lvl="0" indent="-190500" algn="l" rtl="0">
              <a:lnSpc>
                <a:spcPct val="100000"/>
              </a:lnSpc>
              <a:spcBef>
                <a:spcPts val="400"/>
              </a:spcBef>
              <a:spcAft>
                <a:spcPts val="0"/>
              </a:spcAft>
              <a:buSzPts val="2400"/>
              <a:buNone/>
            </a:pPr>
            <a:endParaRPr/>
          </a:p>
          <a:p>
            <a:pPr marL="342900" lvl="0" indent="-342900" algn="l" rtl="0">
              <a:lnSpc>
                <a:spcPct val="100000"/>
              </a:lnSpc>
              <a:spcBef>
                <a:spcPts val="400"/>
              </a:spcBef>
              <a:spcAft>
                <a:spcPts val="0"/>
              </a:spcAft>
              <a:buSzPts val="2400"/>
              <a:buChar char="•"/>
            </a:pPr>
            <a:r>
              <a:rPr lang="en-US"/>
              <a:t>Visuals and text may be dynamic rather than static</a:t>
            </a:r>
            <a:endParaRPr/>
          </a:p>
          <a:p>
            <a:pPr marL="342900" lvl="0" indent="-190500" algn="l" rtl="0">
              <a:lnSpc>
                <a:spcPct val="100000"/>
              </a:lnSpc>
              <a:spcBef>
                <a:spcPts val="400"/>
              </a:spcBef>
              <a:spcAft>
                <a:spcPts val="0"/>
              </a:spcAft>
              <a:buSzPts val="2400"/>
              <a:buNone/>
            </a:pPr>
            <a:endParaRPr/>
          </a:p>
          <a:p>
            <a:pPr marL="342900" lvl="0" indent="-342900" algn="l" rtl="0">
              <a:lnSpc>
                <a:spcPct val="100000"/>
              </a:lnSpc>
              <a:spcBef>
                <a:spcPts val="400"/>
              </a:spcBef>
              <a:spcAft>
                <a:spcPts val="0"/>
              </a:spcAft>
              <a:buSzPts val="2400"/>
              <a:buChar char="•"/>
            </a:pPr>
            <a:r>
              <a:rPr lang="en-US"/>
              <a:t>Highly variable experience based on user choice, rather than a pre-defined narrative</a:t>
            </a:r>
            <a:endParaRPr/>
          </a:p>
          <a:p>
            <a:pPr marL="0" lvl="0" indent="0" algn="l" rtl="0">
              <a:lnSpc>
                <a:spcPct val="100000"/>
              </a:lnSpc>
              <a:spcBef>
                <a:spcPts val="400"/>
              </a:spcBef>
              <a:spcAft>
                <a:spcPts val="0"/>
              </a:spcAft>
              <a:buSzPts val="2400"/>
              <a:buNone/>
            </a:pPr>
            <a:endParaRPr/>
          </a:p>
          <a:p>
            <a:pPr marL="342900" lvl="0" indent="-342900" algn="l" rtl="0">
              <a:lnSpc>
                <a:spcPct val="100000"/>
              </a:lnSpc>
              <a:spcBef>
                <a:spcPts val="400"/>
              </a:spcBef>
              <a:spcAft>
                <a:spcPts val="0"/>
              </a:spcAft>
              <a:buSzPts val="2400"/>
              <a:buChar char="•"/>
            </a:pPr>
            <a:r>
              <a:rPr lang="en-US"/>
              <a:t>Takeaways are revealed as discoveries through manipulation</a:t>
            </a:r>
            <a:endParaRPr/>
          </a:p>
          <a:p>
            <a:pPr marL="342900" lvl="0" indent="-190500" algn="l" rtl="0">
              <a:lnSpc>
                <a:spcPct val="100000"/>
              </a:lnSpc>
              <a:spcBef>
                <a:spcPts val="400"/>
              </a:spcBef>
              <a:spcAft>
                <a:spcPts val="0"/>
              </a:spcAft>
              <a:buSzPts val="2400"/>
              <a:buNone/>
            </a:pPr>
            <a:endParaRPr/>
          </a:p>
        </p:txBody>
      </p:sp>
      <p:sp>
        <p:nvSpPr>
          <p:cNvPr id="3014" name="Google Shape;3014;p65"/>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333333"/>
              </a:buClr>
              <a:buSzPts val="4800"/>
              <a:buFont typeface="Lato"/>
              <a:buNone/>
            </a:pPr>
            <a:r>
              <a:rPr lang="en-US"/>
              <a:t>Interactive</a:t>
            </a:r>
            <a:endParaRPr/>
          </a:p>
        </p:txBody>
      </p:sp>
      <p:pic>
        <p:nvPicPr>
          <p:cNvPr id="3015" name="Google Shape;3015;p65" descr="Browser window"/>
          <p:cNvPicPr preferRelativeResize="0"/>
          <p:nvPr/>
        </p:nvPicPr>
        <p:blipFill rotWithShape="1">
          <a:blip r:embed="rId3">
            <a:alphaModFix/>
          </a:blip>
          <a:srcRect/>
          <a:stretch/>
        </p:blipFill>
        <p:spPr>
          <a:xfrm>
            <a:off x="6682415" y="1250708"/>
            <a:ext cx="4850136" cy="4850136"/>
          </a:xfrm>
          <a:prstGeom prst="rect">
            <a:avLst/>
          </a:prstGeom>
          <a:noFill/>
          <a:ln>
            <a:noFill/>
          </a:ln>
        </p:spPr>
      </p:pic>
      <p:pic>
        <p:nvPicPr>
          <p:cNvPr id="3016" name="Google Shape;3016;p65" descr="Cursor"/>
          <p:cNvPicPr preferRelativeResize="0"/>
          <p:nvPr/>
        </p:nvPicPr>
        <p:blipFill rotWithShape="1">
          <a:blip r:embed="rId4">
            <a:alphaModFix/>
          </a:blip>
          <a:srcRect/>
          <a:stretch/>
        </p:blipFill>
        <p:spPr>
          <a:xfrm>
            <a:off x="10160976" y="4210050"/>
            <a:ext cx="914400" cy="91440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3021"/>
        <p:cNvGrpSpPr/>
        <p:nvPr/>
      </p:nvGrpSpPr>
      <p:grpSpPr>
        <a:xfrm>
          <a:off x="0" y="0"/>
          <a:ext cx="0" cy="0"/>
          <a:chOff x="0" y="0"/>
          <a:chExt cx="0" cy="0"/>
        </a:xfrm>
      </p:grpSpPr>
      <p:sp>
        <p:nvSpPr>
          <p:cNvPr id="3022" name="Google Shape;3022;p66"/>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151</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3023" name="Google Shape;3023;p66"/>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a:bodyPr>
          <a:lstStyle/>
          <a:p>
            <a:pPr marL="457200" lvl="0" indent="-381000" algn="l" rtl="0">
              <a:lnSpc>
                <a:spcPct val="100000"/>
              </a:lnSpc>
              <a:spcBef>
                <a:spcPts val="480"/>
              </a:spcBef>
              <a:spcAft>
                <a:spcPts val="0"/>
              </a:spcAft>
              <a:buSzPts val="2400"/>
              <a:buChar char="•"/>
            </a:pPr>
            <a:r>
              <a:rPr lang="en-US">
                <a:latin typeface="Lato"/>
                <a:ea typeface="Lato"/>
                <a:cs typeface="Lato"/>
                <a:sym typeface="Lato"/>
              </a:rPr>
              <a:t>Interactives use </a:t>
            </a:r>
            <a:r>
              <a:rPr lang="en-US" b="1">
                <a:solidFill>
                  <a:srgbClr val="FF6501"/>
                </a:solidFill>
                <a:latin typeface="Lato"/>
                <a:ea typeface="Lato"/>
                <a:cs typeface="Lato"/>
                <a:sym typeface="Lato"/>
              </a:rPr>
              <a:t>filters, clickable objects, scalable objects, and movement / responsive design </a:t>
            </a:r>
            <a:r>
              <a:rPr lang="en-US">
                <a:latin typeface="Lato"/>
                <a:ea typeface="Lato"/>
                <a:cs typeface="Lato"/>
                <a:sym typeface="Lato"/>
              </a:rPr>
              <a:t>to focus attention</a:t>
            </a:r>
            <a:endParaRPr/>
          </a:p>
          <a:p>
            <a:pPr marL="457200" lvl="0" indent="-228600" algn="l" rtl="0">
              <a:lnSpc>
                <a:spcPct val="100000"/>
              </a:lnSpc>
              <a:spcBef>
                <a:spcPts val="480"/>
              </a:spcBef>
              <a:spcAft>
                <a:spcPts val="0"/>
              </a:spcAft>
              <a:buSzPts val="2400"/>
              <a:buNone/>
            </a:pPr>
            <a:endParaRPr>
              <a:latin typeface="Lato"/>
              <a:ea typeface="Lato"/>
              <a:cs typeface="Lato"/>
              <a:sym typeface="Lato"/>
            </a:endParaRPr>
          </a:p>
          <a:p>
            <a:pPr marL="457200" lvl="0" indent="-381000" algn="l" rtl="0">
              <a:lnSpc>
                <a:spcPct val="100000"/>
              </a:lnSpc>
              <a:spcBef>
                <a:spcPts val="480"/>
              </a:spcBef>
              <a:spcAft>
                <a:spcPts val="0"/>
              </a:spcAft>
              <a:buSzPts val="2400"/>
              <a:buChar char="•"/>
            </a:pPr>
            <a:r>
              <a:rPr lang="en-US">
                <a:latin typeface="Lato"/>
                <a:ea typeface="Lato"/>
                <a:cs typeface="Lato"/>
                <a:sym typeface="Lato"/>
              </a:rPr>
              <a:t>Building a digital tool demands attention to navigation, graphic design and layout, informative text, security, and accessibility</a:t>
            </a:r>
            <a:endParaRPr/>
          </a:p>
        </p:txBody>
      </p:sp>
      <p:sp>
        <p:nvSpPr>
          <p:cNvPr id="3024" name="Google Shape;3024;p66"/>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333333"/>
              </a:buClr>
              <a:buSzPts val="4800"/>
              <a:buFont typeface="Lato"/>
              <a:buNone/>
            </a:pPr>
            <a:r>
              <a:rPr lang="en-US"/>
              <a:t>Interactive, ctd.</a:t>
            </a:r>
            <a:endParaRPr/>
          </a:p>
        </p:txBody>
      </p:sp>
      <p:pic>
        <p:nvPicPr>
          <p:cNvPr id="3025" name="Google Shape;3025;p66" descr="Graphical user interface, website&#10;&#10;Description automatically generated"/>
          <p:cNvPicPr preferRelativeResize="0"/>
          <p:nvPr/>
        </p:nvPicPr>
        <p:blipFill rotWithShape="1">
          <a:blip r:embed="rId3">
            <a:alphaModFix/>
          </a:blip>
          <a:srcRect/>
          <a:stretch/>
        </p:blipFill>
        <p:spPr>
          <a:xfrm>
            <a:off x="6168806" y="2407066"/>
            <a:ext cx="5295900" cy="264795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3030"/>
        <p:cNvGrpSpPr/>
        <p:nvPr/>
      </p:nvGrpSpPr>
      <p:grpSpPr>
        <a:xfrm>
          <a:off x="0" y="0"/>
          <a:ext cx="0" cy="0"/>
          <a:chOff x="0" y="0"/>
          <a:chExt cx="0" cy="0"/>
        </a:xfrm>
      </p:grpSpPr>
      <p:sp>
        <p:nvSpPr>
          <p:cNvPr id="3031" name="Google Shape;3031;p387"/>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152</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3032" name="Google Shape;3032;p387"/>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Remember: you can always revise!</a:t>
            </a:r>
            <a:endParaRPr/>
          </a:p>
        </p:txBody>
      </p:sp>
      <p:sp>
        <p:nvSpPr>
          <p:cNvPr id="3033" name="Google Shape;3033;p387"/>
          <p:cNvSpPr/>
          <p:nvPr/>
        </p:nvSpPr>
        <p:spPr>
          <a:xfrm>
            <a:off x="1367355" y="1517870"/>
            <a:ext cx="1666738" cy="17276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REFINE</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034" name="Google Shape;3034;p387"/>
          <p:cNvSpPr/>
          <p:nvPr/>
        </p:nvSpPr>
        <p:spPr>
          <a:xfrm>
            <a:off x="4951261" y="3120494"/>
            <a:ext cx="1666738" cy="17276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OUTLINE</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035" name="Google Shape;3035;p387"/>
          <p:cNvSpPr/>
          <p:nvPr/>
        </p:nvSpPr>
        <p:spPr>
          <a:xfrm>
            <a:off x="8535167" y="4712194"/>
            <a:ext cx="1666738" cy="17276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FORMAT</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036" name="Google Shape;3036;p387"/>
          <p:cNvSpPr/>
          <p:nvPr/>
        </p:nvSpPr>
        <p:spPr>
          <a:xfrm>
            <a:off x="3159308" y="2381710"/>
            <a:ext cx="1666738" cy="17276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TAILOR</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037" name="Google Shape;3037;p387"/>
          <p:cNvSpPr/>
          <p:nvPr/>
        </p:nvSpPr>
        <p:spPr>
          <a:xfrm>
            <a:off x="6743214" y="3958662"/>
            <a:ext cx="1666738" cy="17276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PLOT</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038" name="Google Shape;3038;p387"/>
          <p:cNvSpPr/>
          <p:nvPr/>
        </p:nvSpPr>
        <p:spPr>
          <a:xfrm rot="1871525">
            <a:off x="2971280" y="1571944"/>
            <a:ext cx="1219262" cy="576624"/>
          </a:xfrm>
          <a:prstGeom prst="curvedDownArrow">
            <a:avLst>
              <a:gd name="adj1" fmla="val 29125"/>
              <a:gd name="adj2" fmla="val 90146"/>
              <a:gd name="adj3" fmla="val 32673"/>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3039" name="Google Shape;3039;p387"/>
          <p:cNvSpPr/>
          <p:nvPr/>
        </p:nvSpPr>
        <p:spPr>
          <a:xfrm rot="1871525">
            <a:off x="4778302" y="2397814"/>
            <a:ext cx="1062100" cy="519482"/>
          </a:xfrm>
          <a:prstGeom prst="curvedDownArrow">
            <a:avLst>
              <a:gd name="adj1" fmla="val 29125"/>
              <a:gd name="adj2" fmla="val 90146"/>
              <a:gd name="adj3" fmla="val 32673"/>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3040" name="Google Shape;3040;p387"/>
          <p:cNvSpPr/>
          <p:nvPr/>
        </p:nvSpPr>
        <p:spPr>
          <a:xfrm rot="1871525">
            <a:off x="6588556" y="3182325"/>
            <a:ext cx="1062100" cy="519482"/>
          </a:xfrm>
          <a:prstGeom prst="curvedDownArrow">
            <a:avLst>
              <a:gd name="adj1" fmla="val 29125"/>
              <a:gd name="adj2" fmla="val 90146"/>
              <a:gd name="adj3" fmla="val 32673"/>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3041" name="Google Shape;3041;p387"/>
          <p:cNvSpPr/>
          <p:nvPr/>
        </p:nvSpPr>
        <p:spPr>
          <a:xfrm rot="1871525">
            <a:off x="8398809" y="3955225"/>
            <a:ext cx="1062100" cy="519482"/>
          </a:xfrm>
          <a:prstGeom prst="curvedDownArrow">
            <a:avLst>
              <a:gd name="adj1" fmla="val 29125"/>
              <a:gd name="adj2" fmla="val 90146"/>
              <a:gd name="adj3" fmla="val 32673"/>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3042" name="Google Shape;3042;p387"/>
          <p:cNvSpPr/>
          <p:nvPr/>
        </p:nvSpPr>
        <p:spPr>
          <a:xfrm rot="-8928475">
            <a:off x="2312650" y="3401759"/>
            <a:ext cx="698616" cy="341699"/>
          </a:xfrm>
          <a:prstGeom prst="curvedDownArrow">
            <a:avLst>
              <a:gd name="adj1" fmla="val 29125"/>
              <a:gd name="adj2" fmla="val 90146"/>
              <a:gd name="adj3" fmla="val 32673"/>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3043" name="Google Shape;3043;p387"/>
          <p:cNvSpPr/>
          <p:nvPr/>
        </p:nvSpPr>
        <p:spPr>
          <a:xfrm rot="-8928475">
            <a:off x="4101000" y="4306726"/>
            <a:ext cx="698616" cy="341699"/>
          </a:xfrm>
          <a:prstGeom prst="curvedDownArrow">
            <a:avLst>
              <a:gd name="adj1" fmla="val 29125"/>
              <a:gd name="adj2" fmla="val 90146"/>
              <a:gd name="adj3" fmla="val 32673"/>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3044" name="Google Shape;3044;p387"/>
          <p:cNvSpPr/>
          <p:nvPr/>
        </p:nvSpPr>
        <p:spPr>
          <a:xfrm rot="-8928475">
            <a:off x="5915242" y="5004384"/>
            <a:ext cx="698616" cy="341699"/>
          </a:xfrm>
          <a:prstGeom prst="curvedDownArrow">
            <a:avLst>
              <a:gd name="adj1" fmla="val 29125"/>
              <a:gd name="adj2" fmla="val 90146"/>
              <a:gd name="adj3" fmla="val 32673"/>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3045" name="Google Shape;3045;p387"/>
          <p:cNvSpPr/>
          <p:nvPr/>
        </p:nvSpPr>
        <p:spPr>
          <a:xfrm rot="-8928475">
            <a:off x="7746395" y="5800795"/>
            <a:ext cx="698616" cy="341699"/>
          </a:xfrm>
          <a:prstGeom prst="curvedDownArrow">
            <a:avLst>
              <a:gd name="adj1" fmla="val 29125"/>
              <a:gd name="adj2" fmla="val 90146"/>
              <a:gd name="adj3" fmla="val 32673"/>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3050"/>
        <p:cNvGrpSpPr/>
        <p:nvPr/>
      </p:nvGrpSpPr>
      <p:grpSpPr>
        <a:xfrm>
          <a:off x="0" y="0"/>
          <a:ext cx="0" cy="0"/>
          <a:chOff x="0" y="0"/>
          <a:chExt cx="0" cy="0"/>
        </a:xfrm>
      </p:grpSpPr>
      <p:sp>
        <p:nvSpPr>
          <p:cNvPr id="3051" name="Google Shape;3051;p388"/>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153</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3052" name="Google Shape;3052;p388"/>
          <p:cNvSpPr txBox="1">
            <a:spLocks noGrp="1"/>
          </p:cNvSpPr>
          <p:nvPr>
            <p:ph type="body" idx="1"/>
          </p:nvPr>
        </p:nvSpPr>
        <p:spPr>
          <a:xfrm>
            <a:off x="415600" y="1536634"/>
            <a:ext cx="5333200" cy="4555080"/>
          </a:xfrm>
          <a:prstGeom prst="rect">
            <a:avLst/>
          </a:prstGeom>
          <a:noFill/>
          <a:ln>
            <a:noFill/>
          </a:ln>
        </p:spPr>
        <p:txBody>
          <a:bodyPr spcFirstLastPara="1" wrap="square" lIns="91425" tIns="91425" rIns="91425" bIns="91425" anchor="t" anchorCtr="0">
            <a:noAutofit/>
          </a:bodyPr>
          <a:lstStyle/>
          <a:p>
            <a:pPr marL="548640" lvl="0" indent="-381000" algn="l" rtl="0">
              <a:lnSpc>
                <a:spcPct val="115000"/>
              </a:lnSpc>
              <a:spcBef>
                <a:spcPts val="0"/>
              </a:spcBef>
              <a:spcAft>
                <a:spcPts val="0"/>
              </a:spcAft>
              <a:buSzPts val="2200"/>
              <a:buChar char="●"/>
            </a:pPr>
            <a:r>
              <a:rPr lang="en-US" sz="2200"/>
              <a:t>Low-tech storyboarding lets you shape your story before sinking time into visualizations</a:t>
            </a:r>
            <a:endParaRPr/>
          </a:p>
          <a:p>
            <a:pPr marL="548640" lvl="0" indent="-241300" algn="l" rtl="0">
              <a:lnSpc>
                <a:spcPct val="115000"/>
              </a:lnSpc>
              <a:spcBef>
                <a:spcPts val="0"/>
              </a:spcBef>
              <a:spcAft>
                <a:spcPts val="0"/>
              </a:spcAft>
              <a:buSzPts val="2200"/>
              <a:buNone/>
            </a:pPr>
            <a:endParaRPr sz="2200"/>
          </a:p>
          <a:p>
            <a:pPr marL="548640" lvl="0" indent="-381000" algn="l" rtl="0">
              <a:lnSpc>
                <a:spcPct val="115000"/>
              </a:lnSpc>
              <a:spcBef>
                <a:spcPts val="0"/>
              </a:spcBef>
              <a:spcAft>
                <a:spcPts val="0"/>
              </a:spcAft>
              <a:buSzPts val="2200"/>
              <a:buChar char="●"/>
            </a:pPr>
            <a:r>
              <a:rPr lang="en-US" sz="2200"/>
              <a:t>Data stories have an orderly sequence of parts that help increase tension</a:t>
            </a:r>
            <a:endParaRPr/>
          </a:p>
          <a:p>
            <a:pPr marL="548640" lvl="0" indent="-241300" algn="l" rtl="0">
              <a:lnSpc>
                <a:spcPct val="115000"/>
              </a:lnSpc>
              <a:spcBef>
                <a:spcPts val="0"/>
              </a:spcBef>
              <a:spcAft>
                <a:spcPts val="0"/>
              </a:spcAft>
              <a:buSzPts val="2200"/>
              <a:buNone/>
            </a:pPr>
            <a:endParaRPr sz="2200"/>
          </a:p>
          <a:p>
            <a:pPr marL="548640" lvl="0" indent="-381000" algn="l" rtl="0">
              <a:lnSpc>
                <a:spcPct val="115000"/>
              </a:lnSpc>
              <a:spcBef>
                <a:spcPts val="0"/>
              </a:spcBef>
              <a:spcAft>
                <a:spcPts val="0"/>
              </a:spcAft>
              <a:buSzPts val="2200"/>
              <a:buChar char="●"/>
            </a:pPr>
            <a:r>
              <a:rPr lang="en-US" sz="2200"/>
              <a:t>Different formats will affect the shape of the story and the relationship of image and text</a:t>
            </a:r>
            <a:endParaRPr/>
          </a:p>
          <a:p>
            <a:pPr marL="548640" lvl="0" indent="-241300" algn="l" rtl="0">
              <a:lnSpc>
                <a:spcPct val="115000"/>
              </a:lnSpc>
              <a:spcBef>
                <a:spcPts val="0"/>
              </a:spcBef>
              <a:spcAft>
                <a:spcPts val="0"/>
              </a:spcAft>
              <a:buSzPts val="2200"/>
              <a:buNone/>
            </a:pPr>
            <a:endParaRPr sz="2200"/>
          </a:p>
          <a:p>
            <a:pPr marL="548640" lvl="0" indent="-241300" algn="l" rtl="0">
              <a:lnSpc>
                <a:spcPct val="115000"/>
              </a:lnSpc>
              <a:spcBef>
                <a:spcPts val="0"/>
              </a:spcBef>
              <a:spcAft>
                <a:spcPts val="0"/>
              </a:spcAft>
              <a:buSzPts val="2200"/>
              <a:buNone/>
            </a:pPr>
            <a:endParaRPr sz="2200"/>
          </a:p>
        </p:txBody>
      </p:sp>
      <p:sp>
        <p:nvSpPr>
          <p:cNvPr id="3053" name="Google Shape;3053;p388"/>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US"/>
              <a:t>Recap</a:t>
            </a:r>
            <a:endParaRPr/>
          </a:p>
        </p:txBody>
      </p:sp>
      <p:pic>
        <p:nvPicPr>
          <p:cNvPr id="3054" name="Google Shape;3054;p388" descr="A picture containing suit&#10;&#10;Description automatically generated"/>
          <p:cNvPicPr preferRelativeResize="0"/>
          <p:nvPr/>
        </p:nvPicPr>
        <p:blipFill rotWithShape="1">
          <a:blip r:embed="rId3">
            <a:alphaModFix/>
          </a:blip>
          <a:srcRect/>
          <a:stretch/>
        </p:blipFill>
        <p:spPr>
          <a:xfrm>
            <a:off x="6838908" y="1585324"/>
            <a:ext cx="4457700" cy="445770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3059"/>
        <p:cNvGrpSpPr/>
        <p:nvPr/>
      </p:nvGrpSpPr>
      <p:grpSpPr>
        <a:xfrm>
          <a:off x="0" y="0"/>
          <a:ext cx="0" cy="0"/>
          <a:chOff x="0" y="0"/>
          <a:chExt cx="0" cy="0"/>
        </a:xfrm>
      </p:grpSpPr>
      <p:sp>
        <p:nvSpPr>
          <p:cNvPr id="3060" name="Google Shape;3060;p374"/>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1E1D1A"/>
              </a:buClr>
              <a:buSzPts val="1400"/>
              <a:buFont typeface="Lato"/>
              <a:buNone/>
              <a:tabLst/>
              <a:defRPr/>
            </a:pPr>
            <a:fld id="{00000000-1234-1234-1234-123412341234}" type="slidenum">
              <a:rPr kumimoji="0" lang="en-US" sz="14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1E1D1A"/>
                </a:buClr>
                <a:buSzPts val="1400"/>
                <a:buFont typeface="Lato"/>
                <a:buNone/>
                <a:tabLst/>
                <a:defRPr/>
              </a:pPr>
              <a:t>154</a:t>
            </a:fld>
            <a:endParaRPr kumimoji="0" sz="1400" b="0" i="0" u="none" strike="noStrike" kern="0" cap="none" spc="0" normalizeH="0" baseline="0" noProof="0">
              <a:ln>
                <a:noFill/>
              </a:ln>
              <a:solidFill>
                <a:srgbClr val="FF350F"/>
              </a:solidFill>
              <a:effectLst/>
              <a:uLnTx/>
              <a:uFillTx/>
              <a:latin typeface="Century Gothic"/>
              <a:sym typeface="Century Gothic"/>
            </a:endParaRPr>
          </a:p>
        </p:txBody>
      </p:sp>
      <p:sp>
        <p:nvSpPr>
          <p:cNvPr id="3061" name="Google Shape;3061;p374"/>
          <p:cNvSpPr txBox="1">
            <a:spLocks noGrp="1"/>
          </p:cNvSpPr>
          <p:nvPr>
            <p:ph type="body" idx="1"/>
          </p:nvPr>
        </p:nvSpPr>
        <p:spPr>
          <a:xfrm>
            <a:off x="416389" y="1537176"/>
            <a:ext cx="8613312" cy="4792388"/>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lnSpc>
                <a:spcPct val="115000"/>
              </a:lnSpc>
              <a:spcBef>
                <a:spcPts val="0"/>
              </a:spcBef>
              <a:spcAft>
                <a:spcPts val="0"/>
              </a:spcAft>
              <a:buSzPct val="129729"/>
              <a:buChar char="●"/>
            </a:pPr>
            <a:r>
              <a:rPr lang="en-US">
                <a:solidFill>
                  <a:schemeClr val="dk1"/>
                </a:solidFill>
              </a:rPr>
              <a:t>Turn to pages 29-30 of your participant guide to find </a:t>
            </a:r>
            <a:r>
              <a:rPr lang="en-US" b="1">
                <a:solidFill>
                  <a:schemeClr val="dk1"/>
                </a:solidFill>
              </a:rPr>
              <a:t>reverse storyboarding</a:t>
            </a:r>
            <a:r>
              <a:rPr lang="en-US">
                <a:solidFill>
                  <a:schemeClr val="dk1"/>
                </a:solidFill>
              </a:rPr>
              <a:t>. </a:t>
            </a:r>
            <a:endParaRPr/>
          </a:p>
          <a:p>
            <a:pPr marL="342900" lvl="0" indent="-190500" algn="l" rtl="0">
              <a:lnSpc>
                <a:spcPct val="115000"/>
              </a:lnSpc>
              <a:spcBef>
                <a:spcPts val="480"/>
              </a:spcBef>
              <a:spcAft>
                <a:spcPts val="0"/>
              </a:spcAft>
              <a:buSzPct val="129729"/>
              <a:buNone/>
            </a:pPr>
            <a:endParaRPr>
              <a:solidFill>
                <a:schemeClr val="dk1"/>
              </a:solidFill>
              <a:highlight>
                <a:srgbClr val="FFFF00"/>
              </a:highlight>
            </a:endParaRPr>
          </a:p>
          <a:p>
            <a:pPr marL="342900" lvl="0" indent="-342900" algn="l" rtl="0">
              <a:lnSpc>
                <a:spcPct val="115000"/>
              </a:lnSpc>
              <a:spcBef>
                <a:spcPts val="480"/>
              </a:spcBef>
              <a:spcAft>
                <a:spcPts val="0"/>
              </a:spcAft>
              <a:buSzPct val="129729"/>
              <a:buChar char="●"/>
            </a:pPr>
            <a:r>
              <a:rPr lang="en-US" b="1">
                <a:solidFill>
                  <a:schemeClr val="dk1"/>
                </a:solidFill>
              </a:rPr>
              <a:t>To complete this activity, you will need to watch a </a:t>
            </a:r>
            <a:r>
              <a:rPr lang="en-US" b="1" u="sng">
                <a:solidFill>
                  <a:schemeClr val="dk1"/>
                </a:solidFill>
                <a:hlinkClick r:id="rId3">
                  <a:extLst>
                    <a:ext uri="{A12FA001-AC4F-418D-AE19-62706E023703}">
                      <ahyp:hlinkClr xmlns:ahyp="http://schemas.microsoft.com/office/drawing/2018/hyperlinkcolor" val="tx"/>
                    </a:ext>
                  </a:extLst>
                </a:hlinkClick>
              </a:rPr>
              <a:t>clip of this video from 2’46” to 6’16”</a:t>
            </a:r>
            <a:r>
              <a:rPr lang="en-US" b="1">
                <a:solidFill>
                  <a:schemeClr val="dk1"/>
                </a:solidFill>
              </a:rPr>
              <a:t> </a:t>
            </a:r>
            <a:r>
              <a:rPr lang="en-US">
                <a:solidFill>
                  <a:schemeClr val="dk1"/>
                </a:solidFill>
              </a:rPr>
              <a:t>(a clickable link is also available in your participant guide).  </a:t>
            </a:r>
            <a:endParaRPr/>
          </a:p>
          <a:p>
            <a:pPr marL="495300" lvl="0" indent="-190500" algn="l" rtl="0">
              <a:lnSpc>
                <a:spcPct val="115000"/>
              </a:lnSpc>
              <a:spcBef>
                <a:spcPts val="480"/>
              </a:spcBef>
              <a:spcAft>
                <a:spcPts val="0"/>
              </a:spcAft>
              <a:buSzPct val="129729"/>
              <a:buNone/>
            </a:pPr>
            <a:endParaRPr>
              <a:solidFill>
                <a:schemeClr val="dk1"/>
              </a:solidFill>
            </a:endParaRPr>
          </a:p>
          <a:p>
            <a:pPr marL="342900" lvl="0" indent="-342900" algn="l" rtl="0">
              <a:lnSpc>
                <a:spcPct val="115000"/>
              </a:lnSpc>
              <a:spcBef>
                <a:spcPts val="480"/>
              </a:spcBef>
              <a:spcAft>
                <a:spcPts val="0"/>
              </a:spcAft>
              <a:buSzPct val="129729"/>
              <a:buChar char="●"/>
            </a:pPr>
            <a:r>
              <a:rPr lang="en-US">
                <a:solidFill>
                  <a:schemeClr val="dk1"/>
                </a:solidFill>
              </a:rPr>
              <a:t>Begin this activity by watching the video clip through. Be aware of the different appeals to </a:t>
            </a:r>
            <a:r>
              <a:rPr lang="en-US">
                <a:solidFill>
                  <a:schemeClr val="accent1"/>
                </a:solidFill>
              </a:rPr>
              <a:t>reason, emotion, and authority </a:t>
            </a:r>
            <a:r>
              <a:rPr lang="en-US">
                <a:solidFill>
                  <a:schemeClr val="dk1"/>
                </a:solidFill>
              </a:rPr>
              <a:t>that the presenter uses. Note how the audience reacts to different parts of the story.</a:t>
            </a:r>
            <a:endParaRPr/>
          </a:p>
          <a:p>
            <a:pPr marL="342900" lvl="0" indent="-190500" algn="l" rtl="0">
              <a:lnSpc>
                <a:spcPct val="115000"/>
              </a:lnSpc>
              <a:spcBef>
                <a:spcPts val="480"/>
              </a:spcBef>
              <a:spcAft>
                <a:spcPts val="0"/>
              </a:spcAft>
              <a:buSzPct val="129729"/>
              <a:buNone/>
            </a:pPr>
            <a:endParaRPr>
              <a:solidFill>
                <a:schemeClr val="dk1"/>
              </a:solidFill>
            </a:endParaRPr>
          </a:p>
          <a:p>
            <a:pPr marL="342900" lvl="0" indent="-342900" algn="l" rtl="0">
              <a:lnSpc>
                <a:spcPct val="115000"/>
              </a:lnSpc>
              <a:spcBef>
                <a:spcPts val="480"/>
              </a:spcBef>
              <a:spcAft>
                <a:spcPts val="0"/>
              </a:spcAft>
              <a:buSzPct val="129729"/>
              <a:buChar char="●"/>
            </a:pPr>
            <a:r>
              <a:rPr lang="en-US">
                <a:solidFill>
                  <a:schemeClr val="dk1"/>
                </a:solidFill>
              </a:rPr>
              <a:t>Then, watch the video a second time. While watching, </a:t>
            </a:r>
            <a:r>
              <a:rPr lang="en-US">
                <a:solidFill>
                  <a:schemeClr val="accent1"/>
                </a:solidFill>
              </a:rPr>
              <a:t>fill in the blanks </a:t>
            </a:r>
            <a:r>
              <a:rPr lang="en-US">
                <a:solidFill>
                  <a:schemeClr val="dk1"/>
                </a:solidFill>
              </a:rPr>
              <a:t>on the diagram in your participant guide. </a:t>
            </a:r>
            <a:endParaRPr>
              <a:highlight>
                <a:srgbClr val="FFFF00"/>
              </a:highlight>
            </a:endParaRPr>
          </a:p>
        </p:txBody>
      </p:sp>
      <p:sp>
        <p:nvSpPr>
          <p:cNvPr id="3062" name="Google Shape;3062;p374"/>
          <p:cNvSpPr txBox="1">
            <a:spLocks noGrp="1"/>
          </p:cNvSpPr>
          <p:nvPr>
            <p:ph type="title"/>
          </p:nvPr>
        </p:nvSpPr>
        <p:spPr>
          <a:xfrm>
            <a:off x="415600" y="528436"/>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Activity: reverse storyboarding</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3067"/>
        <p:cNvGrpSpPr/>
        <p:nvPr/>
      </p:nvGrpSpPr>
      <p:grpSpPr>
        <a:xfrm>
          <a:off x="0" y="0"/>
          <a:ext cx="0" cy="0"/>
          <a:chOff x="0" y="0"/>
          <a:chExt cx="0" cy="0"/>
        </a:xfrm>
      </p:grpSpPr>
      <p:sp>
        <p:nvSpPr>
          <p:cNvPr id="3068" name="Google Shape;3068;p375"/>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1E1D1A"/>
              </a:buClr>
              <a:buSzPts val="1400"/>
              <a:buFont typeface="Lato"/>
              <a:buNone/>
              <a:tabLst/>
              <a:defRPr/>
            </a:pPr>
            <a:fld id="{00000000-1234-1234-1234-123412341234}" type="slidenum">
              <a:rPr kumimoji="0" lang="en-US" sz="14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1E1D1A"/>
                </a:buClr>
                <a:buSzPts val="1400"/>
                <a:buFont typeface="Lato"/>
                <a:buNone/>
                <a:tabLst/>
                <a:defRPr/>
              </a:pPr>
              <a:t>155</a:t>
            </a:fld>
            <a:endParaRPr kumimoji="0" sz="1400" b="0" i="0" u="none" strike="noStrike" kern="0" cap="none" spc="0" normalizeH="0" baseline="0" noProof="0">
              <a:ln>
                <a:noFill/>
              </a:ln>
              <a:solidFill>
                <a:srgbClr val="FF350F"/>
              </a:solidFill>
              <a:effectLst/>
              <a:uLnTx/>
              <a:uFillTx/>
              <a:latin typeface="Century Gothic"/>
              <a:sym typeface="Century Gothic"/>
            </a:endParaRPr>
          </a:p>
        </p:txBody>
      </p:sp>
      <p:sp>
        <p:nvSpPr>
          <p:cNvPr id="3069" name="Google Shape;3069;p375"/>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Activity: reverse storyboarding</a:t>
            </a:r>
            <a:endParaRPr/>
          </a:p>
        </p:txBody>
      </p:sp>
      <p:sp>
        <p:nvSpPr>
          <p:cNvPr id="3070" name="Google Shape;3070;p375"/>
          <p:cNvSpPr txBox="1">
            <a:spLocks noGrp="1"/>
          </p:cNvSpPr>
          <p:nvPr>
            <p:ph type="body" idx="4294967295"/>
          </p:nvPr>
        </p:nvSpPr>
        <p:spPr>
          <a:xfrm>
            <a:off x="0" y="2220913"/>
            <a:ext cx="4953000" cy="4456112"/>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chemeClr val="dk2"/>
              </a:buClr>
              <a:buSzPts val="1800"/>
              <a:buFont typeface="Century Gothic"/>
              <a:buChar char="●"/>
            </a:pPr>
            <a:r>
              <a:rPr lang="en-US" sz="2100">
                <a:latin typeface="Century Gothic"/>
                <a:ea typeface="Century Gothic"/>
                <a:cs typeface="Century Gothic"/>
                <a:sym typeface="Century Gothic"/>
              </a:rPr>
              <a:t>Landscape of world’s fears</a:t>
            </a:r>
            <a:endParaRPr/>
          </a:p>
          <a:p>
            <a:pPr marL="457200" lvl="0" indent="-342900" algn="l" rtl="0">
              <a:lnSpc>
                <a:spcPct val="115000"/>
              </a:lnSpc>
              <a:spcBef>
                <a:spcPts val="0"/>
              </a:spcBef>
              <a:spcAft>
                <a:spcPts val="0"/>
              </a:spcAft>
              <a:buClr>
                <a:schemeClr val="dk2"/>
              </a:buClr>
              <a:buSzPts val="1800"/>
              <a:buFont typeface="Century Gothic"/>
              <a:buChar char="●"/>
            </a:pPr>
            <a:r>
              <a:rPr lang="en-US" sz="2100">
                <a:latin typeface="Century Gothic"/>
                <a:ea typeface="Century Gothic"/>
                <a:cs typeface="Century Gothic"/>
                <a:sym typeface="Century Gothic"/>
              </a:rPr>
              <a:t>Title already suggests problem: “Mountains out of molehills”</a:t>
            </a:r>
            <a:endParaRPr/>
          </a:p>
          <a:p>
            <a:pPr marL="457200" lvl="0" indent="-342900" algn="l" rtl="0">
              <a:lnSpc>
                <a:spcPct val="115000"/>
              </a:lnSpc>
              <a:spcBef>
                <a:spcPts val="0"/>
              </a:spcBef>
              <a:spcAft>
                <a:spcPts val="0"/>
              </a:spcAft>
              <a:buClr>
                <a:schemeClr val="dk2"/>
              </a:buClr>
              <a:buSzPts val="1800"/>
              <a:buFont typeface="Century Gothic"/>
              <a:buChar char="●"/>
            </a:pPr>
            <a:r>
              <a:rPr lang="en-US" sz="2100">
                <a:latin typeface="Century Gothic"/>
                <a:ea typeface="Century Gothic"/>
                <a:cs typeface="Century Gothic"/>
                <a:sym typeface="Century Gothic"/>
              </a:rPr>
              <a:t>Explains x- and y-axis labels</a:t>
            </a:r>
            <a:endParaRPr/>
          </a:p>
          <a:p>
            <a:pPr marL="457200" lvl="0" indent="-342900" algn="l" rtl="0">
              <a:lnSpc>
                <a:spcPct val="115000"/>
              </a:lnSpc>
              <a:spcBef>
                <a:spcPts val="0"/>
              </a:spcBef>
              <a:spcAft>
                <a:spcPts val="0"/>
              </a:spcAft>
              <a:buClr>
                <a:schemeClr val="dk2"/>
              </a:buClr>
              <a:buSzPts val="1800"/>
              <a:buFont typeface="Century Gothic"/>
              <a:buChar char="●"/>
            </a:pPr>
            <a:r>
              <a:rPr lang="en-US" sz="2100">
                <a:latin typeface="Century Gothic"/>
                <a:ea typeface="Century Gothic"/>
                <a:cs typeface="Century Gothic"/>
                <a:sym typeface="Century Gothic"/>
              </a:rPr>
              <a:t>Basic overview of data by color:</a:t>
            </a:r>
            <a:endParaRPr/>
          </a:p>
          <a:p>
            <a:pPr marL="914400" lvl="1" indent="-317500" algn="l" rtl="0">
              <a:lnSpc>
                <a:spcPct val="115000"/>
              </a:lnSpc>
              <a:spcBef>
                <a:spcPts val="0"/>
              </a:spcBef>
              <a:spcAft>
                <a:spcPts val="0"/>
              </a:spcAft>
              <a:buSzPts val="1400"/>
              <a:buChar char="○"/>
            </a:pPr>
            <a:r>
              <a:rPr lang="en-US" sz="2100">
                <a:latin typeface="Century Gothic"/>
                <a:ea typeface="Century Gothic"/>
                <a:cs typeface="Century Gothic"/>
                <a:sym typeface="Century Gothic"/>
              </a:rPr>
              <a:t>Three diseases</a:t>
            </a:r>
            <a:endParaRPr/>
          </a:p>
          <a:p>
            <a:pPr marL="914400" lvl="1" indent="-317500" algn="l" rtl="0">
              <a:lnSpc>
                <a:spcPct val="115000"/>
              </a:lnSpc>
              <a:spcBef>
                <a:spcPts val="0"/>
              </a:spcBef>
              <a:spcAft>
                <a:spcPts val="0"/>
              </a:spcAft>
              <a:buSzPts val="1400"/>
              <a:buChar char="○"/>
            </a:pPr>
            <a:r>
              <a:rPr lang="en-US" sz="2100">
                <a:latin typeface="Century Gothic"/>
                <a:ea typeface="Century Gothic"/>
                <a:cs typeface="Century Gothic"/>
                <a:sym typeface="Century Gothic"/>
              </a:rPr>
              <a:t>Y2K</a:t>
            </a:r>
            <a:endParaRPr/>
          </a:p>
          <a:p>
            <a:pPr marL="914400" lvl="1" indent="-317500" algn="l" rtl="0">
              <a:lnSpc>
                <a:spcPct val="115000"/>
              </a:lnSpc>
              <a:spcBef>
                <a:spcPts val="0"/>
              </a:spcBef>
              <a:spcAft>
                <a:spcPts val="0"/>
              </a:spcAft>
              <a:buSzPts val="1400"/>
              <a:buChar char="○"/>
            </a:pPr>
            <a:r>
              <a:rPr lang="en-US" sz="2100">
                <a:latin typeface="Century Gothic"/>
                <a:ea typeface="Century Gothic"/>
                <a:cs typeface="Century Gothic"/>
                <a:sym typeface="Century Gothic"/>
              </a:rPr>
              <a:t>Asteroid collisions</a:t>
            </a:r>
            <a:endParaRPr/>
          </a:p>
          <a:p>
            <a:pPr marL="914400" lvl="1" indent="-317500" algn="l" rtl="0">
              <a:lnSpc>
                <a:spcPct val="115000"/>
              </a:lnSpc>
              <a:spcBef>
                <a:spcPts val="0"/>
              </a:spcBef>
              <a:spcAft>
                <a:spcPts val="0"/>
              </a:spcAft>
              <a:buSzPts val="1400"/>
              <a:buChar char="○"/>
            </a:pPr>
            <a:r>
              <a:rPr lang="en-US" sz="2100">
                <a:latin typeface="Century Gothic"/>
                <a:ea typeface="Century Gothic"/>
                <a:cs typeface="Century Gothic"/>
                <a:sym typeface="Century Gothic"/>
              </a:rPr>
              <a:t>Killer wasps, in summer</a:t>
            </a:r>
            <a:endParaRPr/>
          </a:p>
          <a:p>
            <a:pPr marL="914400" lvl="1" indent="-228600" algn="l" rtl="0">
              <a:lnSpc>
                <a:spcPct val="115000"/>
              </a:lnSpc>
              <a:spcBef>
                <a:spcPts val="0"/>
              </a:spcBef>
              <a:spcAft>
                <a:spcPts val="0"/>
              </a:spcAft>
              <a:buSzPts val="1400"/>
              <a:buNone/>
            </a:pPr>
            <a:endParaRPr sz="2100">
              <a:latin typeface="Century Gothic"/>
              <a:ea typeface="Century Gothic"/>
              <a:cs typeface="Century Gothic"/>
              <a:sym typeface="Century Gothic"/>
            </a:endParaRPr>
          </a:p>
        </p:txBody>
      </p:sp>
      <p:sp>
        <p:nvSpPr>
          <p:cNvPr id="3071" name="Google Shape;3071;p375"/>
          <p:cNvSpPr/>
          <p:nvPr/>
        </p:nvSpPr>
        <p:spPr>
          <a:xfrm>
            <a:off x="1830321" y="3354392"/>
            <a:ext cx="8564111" cy="2859271"/>
          </a:xfrm>
          <a:custGeom>
            <a:avLst/>
            <a:gdLst/>
            <a:ahLst/>
            <a:cxnLst/>
            <a:rect l="l" t="t" r="r" b="b"/>
            <a:pathLst>
              <a:path w="339989" h="113511" extrusionOk="0">
                <a:moveTo>
                  <a:pt x="0" y="113511"/>
                </a:moveTo>
                <a:lnTo>
                  <a:pt x="78039" y="113511"/>
                </a:lnTo>
                <a:lnTo>
                  <a:pt x="182819" y="0"/>
                </a:lnTo>
                <a:lnTo>
                  <a:pt x="257584" y="65487"/>
                </a:lnTo>
                <a:lnTo>
                  <a:pt x="339989" y="65487"/>
                </a:lnTo>
              </a:path>
            </a:pathLst>
          </a:custGeom>
          <a:noFill/>
          <a:ln w="76200" cap="flat" cmpd="sng">
            <a:solidFill>
              <a:srgbClr val="000000"/>
            </a:solidFill>
            <a:prstDash val="solid"/>
            <a:roun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0" i="0" u="none" strike="noStrike" kern="0" cap="none" spc="0" normalizeH="0" baseline="0" noProof="0">
              <a:ln>
                <a:noFill/>
              </a:ln>
              <a:solidFill>
                <a:srgbClr val="000000"/>
              </a:solidFill>
              <a:effectLst/>
              <a:uLnTx/>
              <a:uFillTx/>
              <a:latin typeface="Arial"/>
              <a:cs typeface="Arial"/>
              <a:sym typeface="Arial"/>
            </a:endParaRPr>
          </a:p>
        </p:txBody>
      </p:sp>
      <p:sp>
        <p:nvSpPr>
          <p:cNvPr id="3072" name="Google Shape;3072;p375"/>
          <p:cNvSpPr/>
          <p:nvPr/>
        </p:nvSpPr>
        <p:spPr>
          <a:xfrm>
            <a:off x="822992" y="1462959"/>
            <a:ext cx="2253193" cy="587594"/>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SETTING</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3077"/>
        <p:cNvGrpSpPr/>
        <p:nvPr/>
      </p:nvGrpSpPr>
      <p:grpSpPr>
        <a:xfrm>
          <a:off x="0" y="0"/>
          <a:ext cx="0" cy="0"/>
          <a:chOff x="0" y="0"/>
          <a:chExt cx="0" cy="0"/>
        </a:xfrm>
      </p:grpSpPr>
      <p:sp>
        <p:nvSpPr>
          <p:cNvPr id="3078" name="Google Shape;3078;p376"/>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1E1D1A"/>
              </a:buClr>
              <a:buSzPts val="1400"/>
              <a:buFont typeface="Lato"/>
              <a:buNone/>
              <a:tabLst/>
              <a:defRPr/>
            </a:pPr>
            <a:fld id="{00000000-1234-1234-1234-123412341234}" type="slidenum">
              <a:rPr kumimoji="0" lang="en-US" sz="14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1E1D1A"/>
                </a:buClr>
                <a:buSzPts val="1400"/>
                <a:buFont typeface="Lato"/>
                <a:buNone/>
                <a:tabLst/>
                <a:defRPr/>
              </a:pPr>
              <a:t>156</a:t>
            </a:fld>
            <a:endParaRPr kumimoji="0" sz="1400" b="0" i="0" u="none" strike="noStrike" kern="0" cap="none" spc="0" normalizeH="0" baseline="0" noProof="0">
              <a:ln>
                <a:noFill/>
              </a:ln>
              <a:solidFill>
                <a:srgbClr val="FF350F"/>
              </a:solidFill>
              <a:effectLst/>
              <a:uLnTx/>
              <a:uFillTx/>
              <a:latin typeface="Century Gothic"/>
              <a:sym typeface="Century Gothic"/>
            </a:endParaRPr>
          </a:p>
        </p:txBody>
      </p:sp>
      <p:sp>
        <p:nvSpPr>
          <p:cNvPr id="3079" name="Google Shape;3079;p376"/>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Activity: reverse storyboarding</a:t>
            </a:r>
            <a:endParaRPr/>
          </a:p>
        </p:txBody>
      </p:sp>
      <p:sp>
        <p:nvSpPr>
          <p:cNvPr id="3080" name="Google Shape;3080;p376"/>
          <p:cNvSpPr txBox="1">
            <a:spLocks noGrp="1"/>
          </p:cNvSpPr>
          <p:nvPr>
            <p:ph type="body" idx="4294967295"/>
          </p:nvPr>
        </p:nvSpPr>
        <p:spPr>
          <a:xfrm>
            <a:off x="0" y="2254250"/>
            <a:ext cx="4953000" cy="2389188"/>
          </a:xfrm>
          <a:prstGeom prst="rect">
            <a:avLst/>
          </a:prstGeom>
          <a:noFill/>
          <a:ln>
            <a:noFill/>
          </a:ln>
        </p:spPr>
        <p:txBody>
          <a:bodyPr spcFirstLastPara="1" wrap="square" lIns="91425" tIns="91425" rIns="91425" bIns="91425" anchor="t" anchorCtr="0">
            <a:normAutofit fontScale="92500"/>
          </a:bodyPr>
          <a:lstStyle/>
          <a:p>
            <a:pPr marL="457200" lvl="0" indent="-342898" algn="l" rtl="0">
              <a:lnSpc>
                <a:spcPct val="115000"/>
              </a:lnSpc>
              <a:spcBef>
                <a:spcPts val="0"/>
              </a:spcBef>
              <a:spcAft>
                <a:spcPts val="0"/>
              </a:spcAft>
              <a:buClr>
                <a:schemeClr val="dk2"/>
              </a:buClr>
              <a:buSzPct val="81081"/>
              <a:buFont typeface="Century Gothic"/>
              <a:buChar char="●"/>
            </a:pPr>
            <a:r>
              <a:rPr lang="en-US" sz="2400">
                <a:latin typeface="Century Gothic"/>
                <a:ea typeface="Century Gothic"/>
                <a:cs typeface="Century Gothic"/>
                <a:sym typeface="Century Gothic"/>
              </a:rPr>
              <a:t>“I love being a data detective”</a:t>
            </a:r>
            <a:endParaRPr/>
          </a:p>
          <a:p>
            <a:pPr marL="457200" lvl="0" indent="-342898" algn="l" rtl="0">
              <a:lnSpc>
                <a:spcPct val="115000"/>
              </a:lnSpc>
              <a:spcBef>
                <a:spcPts val="0"/>
              </a:spcBef>
              <a:spcAft>
                <a:spcPts val="0"/>
              </a:spcAft>
              <a:buClr>
                <a:schemeClr val="dk2"/>
              </a:buClr>
              <a:buSzPct val="81081"/>
              <a:buFont typeface="Century Gothic"/>
              <a:buChar char="●"/>
            </a:pPr>
            <a:r>
              <a:rPr lang="en-US" sz="2400">
                <a:latin typeface="Century Gothic"/>
                <a:ea typeface="Century Gothic"/>
                <a:cs typeface="Century Gothic"/>
                <a:sym typeface="Century Gothic"/>
              </a:rPr>
              <a:t>“an interesting and odd pattern”</a:t>
            </a:r>
            <a:endParaRPr/>
          </a:p>
          <a:p>
            <a:pPr marL="457200" lvl="0" indent="-342898" algn="l" rtl="0">
              <a:lnSpc>
                <a:spcPct val="115000"/>
              </a:lnSpc>
              <a:spcBef>
                <a:spcPts val="0"/>
              </a:spcBef>
              <a:spcAft>
                <a:spcPts val="0"/>
              </a:spcAft>
              <a:buClr>
                <a:schemeClr val="dk2"/>
              </a:buClr>
              <a:buSzPct val="81081"/>
              <a:buFont typeface="Century Gothic"/>
              <a:buChar char="●"/>
            </a:pPr>
            <a:r>
              <a:rPr lang="en-US" sz="2400">
                <a:latin typeface="Century Gothic"/>
                <a:ea typeface="Century Gothic"/>
                <a:cs typeface="Century Gothic"/>
                <a:sym typeface="Century Gothic"/>
              </a:rPr>
              <a:t>The landscape for violent video games</a:t>
            </a:r>
            <a:endParaRPr/>
          </a:p>
        </p:txBody>
      </p:sp>
      <p:sp>
        <p:nvSpPr>
          <p:cNvPr id="3081" name="Google Shape;3081;p376"/>
          <p:cNvSpPr/>
          <p:nvPr/>
        </p:nvSpPr>
        <p:spPr>
          <a:xfrm>
            <a:off x="1830321" y="3354392"/>
            <a:ext cx="8564111" cy="2859271"/>
          </a:xfrm>
          <a:custGeom>
            <a:avLst/>
            <a:gdLst/>
            <a:ahLst/>
            <a:cxnLst/>
            <a:rect l="l" t="t" r="r" b="b"/>
            <a:pathLst>
              <a:path w="339989" h="113511" extrusionOk="0">
                <a:moveTo>
                  <a:pt x="0" y="113511"/>
                </a:moveTo>
                <a:lnTo>
                  <a:pt x="78039" y="113511"/>
                </a:lnTo>
                <a:lnTo>
                  <a:pt x="182819" y="0"/>
                </a:lnTo>
                <a:lnTo>
                  <a:pt x="257584" y="65487"/>
                </a:lnTo>
                <a:lnTo>
                  <a:pt x="339989" y="65487"/>
                </a:lnTo>
              </a:path>
            </a:pathLst>
          </a:custGeom>
          <a:noFill/>
          <a:ln w="76200" cap="flat" cmpd="sng">
            <a:solidFill>
              <a:srgbClr val="000000"/>
            </a:solidFill>
            <a:prstDash val="solid"/>
            <a:roun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0" i="0" u="none" strike="noStrike" kern="0" cap="none" spc="0" normalizeH="0" baseline="0" noProof="0">
              <a:ln>
                <a:noFill/>
              </a:ln>
              <a:solidFill>
                <a:srgbClr val="000000"/>
              </a:solidFill>
              <a:effectLst/>
              <a:uLnTx/>
              <a:uFillTx/>
              <a:latin typeface="Arial"/>
              <a:cs typeface="Arial"/>
              <a:sym typeface="Arial"/>
            </a:endParaRPr>
          </a:p>
        </p:txBody>
      </p:sp>
      <p:sp>
        <p:nvSpPr>
          <p:cNvPr id="3082" name="Google Shape;3082;p376"/>
          <p:cNvSpPr/>
          <p:nvPr/>
        </p:nvSpPr>
        <p:spPr>
          <a:xfrm rot="8100000">
            <a:off x="3368212" y="4490330"/>
            <a:ext cx="829163" cy="829163"/>
          </a:xfrm>
          <a:prstGeom prst="teardrop">
            <a:avLst>
              <a:gd name="adj" fmla="val 143747"/>
            </a:avLst>
          </a:prstGeom>
          <a:solidFill>
            <a:schemeClr val="accent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083" name="Google Shape;3083;p376"/>
          <p:cNvSpPr/>
          <p:nvPr/>
        </p:nvSpPr>
        <p:spPr>
          <a:xfrm>
            <a:off x="662548" y="5332336"/>
            <a:ext cx="2253193" cy="587594"/>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SETTING</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3084" name="Google Shape;3084;p376"/>
          <p:cNvSpPr/>
          <p:nvPr/>
        </p:nvSpPr>
        <p:spPr>
          <a:xfrm>
            <a:off x="2741306" y="1466171"/>
            <a:ext cx="2253193" cy="587594"/>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HOOK</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3089"/>
        <p:cNvGrpSpPr/>
        <p:nvPr/>
      </p:nvGrpSpPr>
      <p:grpSpPr>
        <a:xfrm>
          <a:off x="0" y="0"/>
          <a:ext cx="0" cy="0"/>
          <a:chOff x="0" y="0"/>
          <a:chExt cx="0" cy="0"/>
        </a:xfrm>
      </p:grpSpPr>
      <p:sp>
        <p:nvSpPr>
          <p:cNvPr id="3090" name="Google Shape;3090;p377"/>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1E1D1A"/>
              </a:buClr>
              <a:buSzPts val="1400"/>
              <a:buFont typeface="Lato"/>
              <a:buNone/>
              <a:tabLst/>
              <a:defRPr/>
            </a:pPr>
            <a:fld id="{00000000-1234-1234-1234-123412341234}" type="slidenum">
              <a:rPr kumimoji="0" lang="en-US" sz="14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1E1D1A"/>
                </a:buClr>
                <a:buSzPts val="1400"/>
                <a:buFont typeface="Lato"/>
                <a:buNone/>
                <a:tabLst/>
                <a:defRPr/>
              </a:pPr>
              <a:t>157</a:t>
            </a:fld>
            <a:endParaRPr kumimoji="0" sz="1400" b="0" i="0" u="none" strike="noStrike" kern="0" cap="none" spc="0" normalizeH="0" baseline="0" noProof="0">
              <a:ln>
                <a:noFill/>
              </a:ln>
              <a:solidFill>
                <a:srgbClr val="FF350F"/>
              </a:solidFill>
              <a:effectLst/>
              <a:uLnTx/>
              <a:uFillTx/>
              <a:latin typeface="Century Gothic"/>
              <a:sym typeface="Century Gothic"/>
            </a:endParaRPr>
          </a:p>
        </p:txBody>
      </p:sp>
      <p:sp>
        <p:nvSpPr>
          <p:cNvPr id="3091" name="Google Shape;3091;p377"/>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Activity: reverse storyboarding</a:t>
            </a:r>
            <a:endParaRPr/>
          </a:p>
        </p:txBody>
      </p:sp>
      <p:sp>
        <p:nvSpPr>
          <p:cNvPr id="3092" name="Google Shape;3092;p377"/>
          <p:cNvSpPr txBox="1">
            <a:spLocks noGrp="1"/>
          </p:cNvSpPr>
          <p:nvPr>
            <p:ph type="body" idx="4294967295"/>
          </p:nvPr>
        </p:nvSpPr>
        <p:spPr>
          <a:xfrm>
            <a:off x="0" y="2268538"/>
            <a:ext cx="4953000" cy="1062037"/>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chemeClr val="dk2"/>
              </a:buClr>
              <a:buSzPts val="1800"/>
              <a:buFont typeface="Century Gothic"/>
              <a:buChar char="●"/>
            </a:pPr>
            <a:r>
              <a:rPr lang="en-US" sz="2100">
                <a:latin typeface="Century Gothic"/>
                <a:ea typeface="Century Gothic"/>
                <a:cs typeface="Century Gothic"/>
                <a:sym typeface="Century Gothic"/>
              </a:rPr>
              <a:t>“odd, regular pattern in the data, twin peaks every year” </a:t>
            </a:r>
            <a:endParaRPr/>
          </a:p>
        </p:txBody>
      </p:sp>
      <p:grpSp>
        <p:nvGrpSpPr>
          <p:cNvPr id="3093" name="Google Shape;3093;p377"/>
          <p:cNvGrpSpPr/>
          <p:nvPr/>
        </p:nvGrpSpPr>
        <p:grpSpPr>
          <a:xfrm>
            <a:off x="1830321" y="3354392"/>
            <a:ext cx="8564111" cy="2859397"/>
            <a:chOff x="685613" y="1899501"/>
            <a:chExt cx="7271515" cy="2427824"/>
          </a:xfrm>
        </p:grpSpPr>
        <p:sp>
          <p:nvSpPr>
            <p:cNvPr id="3094" name="Google Shape;3094;p377"/>
            <p:cNvSpPr/>
            <p:nvPr/>
          </p:nvSpPr>
          <p:spPr>
            <a:xfrm>
              <a:off x="685613" y="1899501"/>
              <a:ext cx="7271515" cy="2427717"/>
            </a:xfrm>
            <a:custGeom>
              <a:avLst/>
              <a:gdLst/>
              <a:ahLst/>
              <a:cxnLst/>
              <a:rect l="l" t="t" r="r" b="b"/>
              <a:pathLst>
                <a:path w="339989" h="113511" extrusionOk="0">
                  <a:moveTo>
                    <a:pt x="0" y="113511"/>
                  </a:moveTo>
                  <a:lnTo>
                    <a:pt x="78039" y="113511"/>
                  </a:lnTo>
                  <a:lnTo>
                    <a:pt x="182819" y="0"/>
                  </a:lnTo>
                  <a:lnTo>
                    <a:pt x="257584" y="65487"/>
                  </a:lnTo>
                  <a:lnTo>
                    <a:pt x="339989" y="65487"/>
                  </a:lnTo>
                </a:path>
              </a:pathLst>
            </a:custGeom>
            <a:noFill/>
            <a:ln w="76200" cap="flat" cmpd="sng">
              <a:solidFill>
                <a:srgbClr val="000000"/>
              </a:solidFill>
              <a:prstDash val="solid"/>
              <a:roun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0" i="0" u="none" strike="noStrike" kern="0" cap="none" spc="0" normalizeH="0" baseline="0" noProof="0">
                <a:ln>
                  <a:noFill/>
                </a:ln>
                <a:solidFill>
                  <a:srgbClr val="000000"/>
                </a:solidFill>
                <a:effectLst/>
                <a:uLnTx/>
                <a:uFillTx/>
                <a:latin typeface="Arial"/>
                <a:cs typeface="Arial"/>
                <a:sym typeface="Arial"/>
              </a:endParaRPr>
            </a:p>
          </p:txBody>
        </p:sp>
        <p:sp>
          <p:nvSpPr>
            <p:cNvPr id="3095" name="Google Shape;3095;p377"/>
            <p:cNvSpPr/>
            <p:nvPr/>
          </p:nvSpPr>
          <p:spPr>
            <a:xfrm flipH="1">
              <a:off x="2589750" y="3467672"/>
              <a:ext cx="781126" cy="859653"/>
            </a:xfrm>
            <a:prstGeom prst="rtTriangle">
              <a:avLst/>
            </a:prstGeom>
            <a:solidFill>
              <a:schemeClr val="accent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grpSp>
      <p:sp>
        <p:nvSpPr>
          <p:cNvPr id="3096" name="Google Shape;3096;p377"/>
          <p:cNvSpPr/>
          <p:nvPr/>
        </p:nvSpPr>
        <p:spPr>
          <a:xfrm rot="8100000">
            <a:off x="3363917" y="4496950"/>
            <a:ext cx="829163" cy="829163"/>
          </a:xfrm>
          <a:prstGeom prst="teardrop">
            <a:avLst>
              <a:gd name="adj" fmla="val 143747"/>
            </a:avLst>
          </a:prstGeom>
          <a:solidFill>
            <a:schemeClr val="accent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097" name="Google Shape;3097;p377"/>
          <p:cNvSpPr/>
          <p:nvPr/>
        </p:nvSpPr>
        <p:spPr>
          <a:xfrm>
            <a:off x="662548" y="5332336"/>
            <a:ext cx="2253193" cy="587594"/>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SETTING</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3098" name="Google Shape;3098;p377"/>
          <p:cNvSpPr/>
          <p:nvPr/>
        </p:nvSpPr>
        <p:spPr>
          <a:xfrm>
            <a:off x="4553995" y="4345103"/>
            <a:ext cx="438925" cy="438925"/>
          </a:xfrm>
          <a:prstGeom prst="ellipse">
            <a:avLst/>
          </a:prstGeom>
          <a:solidFill>
            <a:schemeClr val="accent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099" name="Google Shape;3099;p377"/>
          <p:cNvSpPr/>
          <p:nvPr/>
        </p:nvSpPr>
        <p:spPr>
          <a:xfrm>
            <a:off x="3646860" y="1471978"/>
            <a:ext cx="2253193" cy="587594"/>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BEAT 1</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3104"/>
        <p:cNvGrpSpPr/>
        <p:nvPr/>
      </p:nvGrpSpPr>
      <p:grpSpPr>
        <a:xfrm>
          <a:off x="0" y="0"/>
          <a:ext cx="0" cy="0"/>
          <a:chOff x="0" y="0"/>
          <a:chExt cx="0" cy="0"/>
        </a:xfrm>
      </p:grpSpPr>
      <p:sp>
        <p:nvSpPr>
          <p:cNvPr id="3105" name="Google Shape;3105;p378"/>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1E1D1A"/>
              </a:buClr>
              <a:buSzPts val="1400"/>
              <a:buFont typeface="Lato"/>
              <a:buNone/>
              <a:tabLst/>
              <a:defRPr/>
            </a:pPr>
            <a:fld id="{00000000-1234-1234-1234-123412341234}" type="slidenum">
              <a:rPr kumimoji="0" lang="en-US" sz="14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1E1D1A"/>
                </a:buClr>
                <a:buSzPts val="1400"/>
                <a:buFont typeface="Lato"/>
                <a:buNone/>
                <a:tabLst/>
                <a:defRPr/>
              </a:pPr>
              <a:t>158</a:t>
            </a:fld>
            <a:endParaRPr kumimoji="0" sz="1400" b="0" i="0" u="none" strike="noStrike" kern="0" cap="none" spc="0" normalizeH="0" baseline="0" noProof="0">
              <a:ln>
                <a:noFill/>
              </a:ln>
              <a:solidFill>
                <a:srgbClr val="FF350F"/>
              </a:solidFill>
              <a:effectLst/>
              <a:uLnTx/>
              <a:uFillTx/>
              <a:latin typeface="Century Gothic"/>
              <a:sym typeface="Century Gothic"/>
            </a:endParaRPr>
          </a:p>
        </p:txBody>
      </p:sp>
      <p:sp>
        <p:nvSpPr>
          <p:cNvPr id="3106" name="Google Shape;3106;p378"/>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Activity: reverse storyboarding</a:t>
            </a:r>
            <a:endParaRPr/>
          </a:p>
        </p:txBody>
      </p:sp>
      <p:sp>
        <p:nvSpPr>
          <p:cNvPr id="3107" name="Google Shape;3107;p378"/>
          <p:cNvSpPr txBox="1">
            <a:spLocks noGrp="1"/>
          </p:cNvSpPr>
          <p:nvPr>
            <p:ph type="body" idx="4294967295"/>
          </p:nvPr>
        </p:nvSpPr>
        <p:spPr>
          <a:xfrm>
            <a:off x="0" y="2254250"/>
            <a:ext cx="4953000" cy="1322388"/>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Century Gothic"/>
              <a:buChar char="●"/>
            </a:pPr>
            <a:r>
              <a:rPr lang="en-US" sz="2100">
                <a:latin typeface="Century Gothic"/>
                <a:ea typeface="Century Gothic"/>
                <a:cs typeface="Century Gothic"/>
                <a:sym typeface="Century Gothic"/>
              </a:rPr>
              <a:t>“same month, every year”</a:t>
            </a:r>
            <a:endParaRPr/>
          </a:p>
          <a:p>
            <a:pPr marL="457200" lvl="0" indent="-342900" algn="l" rtl="0">
              <a:lnSpc>
                <a:spcPct val="115000"/>
              </a:lnSpc>
              <a:spcBef>
                <a:spcPts val="0"/>
              </a:spcBef>
              <a:spcAft>
                <a:spcPts val="0"/>
              </a:spcAft>
              <a:buClr>
                <a:schemeClr val="dk2"/>
              </a:buClr>
              <a:buSzPts val="1800"/>
              <a:buFont typeface="Century Gothic"/>
              <a:buChar char="●"/>
            </a:pPr>
            <a:r>
              <a:rPr lang="en-US" sz="2100">
                <a:latin typeface="Century Gothic"/>
                <a:ea typeface="Century Gothic"/>
                <a:cs typeface="Century Gothic"/>
                <a:sym typeface="Century Gothic"/>
              </a:rPr>
              <a:t>April / November labels, plus November explained</a:t>
            </a:r>
            <a:endParaRPr/>
          </a:p>
        </p:txBody>
      </p:sp>
      <p:grpSp>
        <p:nvGrpSpPr>
          <p:cNvPr id="3108" name="Google Shape;3108;p378"/>
          <p:cNvGrpSpPr/>
          <p:nvPr/>
        </p:nvGrpSpPr>
        <p:grpSpPr>
          <a:xfrm>
            <a:off x="1830321" y="3354392"/>
            <a:ext cx="8564111" cy="2859396"/>
            <a:chOff x="685613" y="1899501"/>
            <a:chExt cx="7271515" cy="2427823"/>
          </a:xfrm>
        </p:grpSpPr>
        <p:sp>
          <p:nvSpPr>
            <p:cNvPr id="3109" name="Google Shape;3109;p378"/>
            <p:cNvSpPr/>
            <p:nvPr/>
          </p:nvSpPr>
          <p:spPr>
            <a:xfrm>
              <a:off x="685613" y="1899501"/>
              <a:ext cx="7271515" cy="2427717"/>
            </a:xfrm>
            <a:custGeom>
              <a:avLst/>
              <a:gdLst/>
              <a:ahLst/>
              <a:cxnLst/>
              <a:rect l="l" t="t" r="r" b="b"/>
              <a:pathLst>
                <a:path w="339989" h="113511" extrusionOk="0">
                  <a:moveTo>
                    <a:pt x="0" y="113511"/>
                  </a:moveTo>
                  <a:lnTo>
                    <a:pt x="78039" y="113511"/>
                  </a:lnTo>
                  <a:lnTo>
                    <a:pt x="182819" y="0"/>
                  </a:lnTo>
                  <a:lnTo>
                    <a:pt x="257584" y="65487"/>
                  </a:lnTo>
                  <a:lnTo>
                    <a:pt x="339989" y="65487"/>
                  </a:lnTo>
                </a:path>
              </a:pathLst>
            </a:custGeom>
            <a:noFill/>
            <a:ln w="76200" cap="flat" cmpd="sng">
              <a:solidFill>
                <a:srgbClr val="000000"/>
              </a:solidFill>
              <a:prstDash val="solid"/>
              <a:roun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0" i="0" u="none" strike="noStrike" kern="0" cap="none" spc="0" normalizeH="0" baseline="0" noProof="0">
                <a:ln>
                  <a:noFill/>
                </a:ln>
                <a:solidFill>
                  <a:srgbClr val="000000"/>
                </a:solidFill>
                <a:effectLst/>
                <a:uLnTx/>
                <a:uFillTx/>
                <a:latin typeface="Arial"/>
                <a:cs typeface="Arial"/>
                <a:sym typeface="Arial"/>
              </a:endParaRPr>
            </a:p>
          </p:txBody>
        </p:sp>
        <p:sp>
          <p:nvSpPr>
            <p:cNvPr id="3110" name="Google Shape;3110;p378"/>
            <p:cNvSpPr/>
            <p:nvPr/>
          </p:nvSpPr>
          <p:spPr>
            <a:xfrm flipH="1">
              <a:off x="2589750" y="3024944"/>
              <a:ext cx="1183411" cy="1302380"/>
            </a:xfrm>
            <a:prstGeom prst="rtTriangle">
              <a:avLst/>
            </a:prstGeom>
            <a:solidFill>
              <a:schemeClr val="accent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grpSp>
      <p:sp>
        <p:nvSpPr>
          <p:cNvPr id="3111" name="Google Shape;3111;p378"/>
          <p:cNvSpPr/>
          <p:nvPr/>
        </p:nvSpPr>
        <p:spPr>
          <a:xfrm rot="8100000">
            <a:off x="3363917" y="4496950"/>
            <a:ext cx="829163" cy="829163"/>
          </a:xfrm>
          <a:prstGeom prst="teardrop">
            <a:avLst>
              <a:gd name="adj" fmla="val 143747"/>
            </a:avLst>
          </a:prstGeom>
          <a:solidFill>
            <a:schemeClr val="accent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112" name="Google Shape;3112;p378"/>
          <p:cNvSpPr/>
          <p:nvPr/>
        </p:nvSpPr>
        <p:spPr>
          <a:xfrm>
            <a:off x="662548" y="5332336"/>
            <a:ext cx="2253193" cy="587594"/>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SETTING</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3113" name="Google Shape;3113;p378"/>
          <p:cNvSpPr/>
          <p:nvPr/>
        </p:nvSpPr>
        <p:spPr>
          <a:xfrm>
            <a:off x="4553995" y="4345103"/>
            <a:ext cx="438925" cy="438925"/>
          </a:xfrm>
          <a:prstGeom prst="ellipse">
            <a:avLst/>
          </a:prstGeom>
          <a:solidFill>
            <a:schemeClr val="accent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114" name="Google Shape;3114;p378"/>
          <p:cNvSpPr/>
          <p:nvPr/>
        </p:nvSpPr>
        <p:spPr>
          <a:xfrm>
            <a:off x="5027791" y="3848266"/>
            <a:ext cx="438925" cy="438925"/>
          </a:xfrm>
          <a:prstGeom prst="ellipse">
            <a:avLst/>
          </a:prstGeom>
          <a:solidFill>
            <a:schemeClr val="accent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115" name="Google Shape;3115;p378"/>
          <p:cNvSpPr/>
          <p:nvPr/>
        </p:nvSpPr>
        <p:spPr>
          <a:xfrm>
            <a:off x="4072940" y="1464149"/>
            <a:ext cx="2253193" cy="587594"/>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BEAT 2</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3120"/>
        <p:cNvGrpSpPr/>
        <p:nvPr/>
      </p:nvGrpSpPr>
      <p:grpSpPr>
        <a:xfrm>
          <a:off x="0" y="0"/>
          <a:ext cx="0" cy="0"/>
          <a:chOff x="0" y="0"/>
          <a:chExt cx="0" cy="0"/>
        </a:xfrm>
      </p:grpSpPr>
      <p:sp>
        <p:nvSpPr>
          <p:cNvPr id="3121" name="Google Shape;3121;p379"/>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1E1D1A"/>
              </a:buClr>
              <a:buSzPts val="1400"/>
              <a:buFont typeface="Lato"/>
              <a:buNone/>
              <a:tabLst/>
              <a:defRPr/>
            </a:pPr>
            <a:fld id="{00000000-1234-1234-1234-123412341234}" type="slidenum">
              <a:rPr kumimoji="0" lang="en-US" sz="14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1E1D1A"/>
                </a:buClr>
                <a:buSzPts val="1400"/>
                <a:buFont typeface="Lato"/>
                <a:buNone/>
                <a:tabLst/>
                <a:defRPr/>
              </a:pPr>
              <a:t>159</a:t>
            </a:fld>
            <a:endParaRPr kumimoji="0" sz="1400" b="0" i="0" u="none" strike="noStrike" kern="0" cap="none" spc="0" normalizeH="0" baseline="0" noProof="0">
              <a:ln>
                <a:noFill/>
              </a:ln>
              <a:solidFill>
                <a:srgbClr val="FF350F"/>
              </a:solidFill>
              <a:effectLst/>
              <a:uLnTx/>
              <a:uFillTx/>
              <a:latin typeface="Century Gothic"/>
              <a:sym typeface="Century Gothic"/>
            </a:endParaRPr>
          </a:p>
        </p:txBody>
      </p:sp>
      <p:sp>
        <p:nvSpPr>
          <p:cNvPr id="3122" name="Google Shape;3122;p379"/>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Activity: reverse storyboarding</a:t>
            </a:r>
            <a:endParaRPr/>
          </a:p>
        </p:txBody>
      </p:sp>
      <p:sp>
        <p:nvSpPr>
          <p:cNvPr id="3123" name="Google Shape;3123;p379"/>
          <p:cNvSpPr txBox="1">
            <a:spLocks noGrp="1"/>
          </p:cNvSpPr>
          <p:nvPr>
            <p:ph type="body" idx="4294967295"/>
          </p:nvPr>
        </p:nvSpPr>
        <p:spPr>
          <a:xfrm>
            <a:off x="0" y="2297113"/>
            <a:ext cx="4953000" cy="1268412"/>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chemeClr val="dk2"/>
              </a:buClr>
              <a:buSzPts val="1800"/>
              <a:buFont typeface="Century Gothic"/>
              <a:buChar char="●"/>
            </a:pPr>
            <a:r>
              <a:rPr lang="en-US" sz="2100">
                <a:latin typeface="Century Gothic"/>
                <a:ea typeface="Century Gothic"/>
                <a:cs typeface="Century Gothic"/>
                <a:sym typeface="Century Gothic"/>
              </a:rPr>
              <a:t>Context: regular April anniversary of Columbine shooting</a:t>
            </a:r>
            <a:endParaRPr/>
          </a:p>
        </p:txBody>
      </p:sp>
      <p:grpSp>
        <p:nvGrpSpPr>
          <p:cNvPr id="3124" name="Google Shape;3124;p379"/>
          <p:cNvGrpSpPr/>
          <p:nvPr/>
        </p:nvGrpSpPr>
        <p:grpSpPr>
          <a:xfrm>
            <a:off x="1830321" y="3354392"/>
            <a:ext cx="8564111" cy="2859397"/>
            <a:chOff x="685613" y="1899501"/>
            <a:chExt cx="7271515" cy="2427824"/>
          </a:xfrm>
        </p:grpSpPr>
        <p:sp>
          <p:nvSpPr>
            <p:cNvPr id="3125" name="Google Shape;3125;p379"/>
            <p:cNvSpPr/>
            <p:nvPr/>
          </p:nvSpPr>
          <p:spPr>
            <a:xfrm>
              <a:off x="685613" y="1899501"/>
              <a:ext cx="7271515" cy="2427717"/>
            </a:xfrm>
            <a:custGeom>
              <a:avLst/>
              <a:gdLst/>
              <a:ahLst/>
              <a:cxnLst/>
              <a:rect l="l" t="t" r="r" b="b"/>
              <a:pathLst>
                <a:path w="339989" h="113511" extrusionOk="0">
                  <a:moveTo>
                    <a:pt x="0" y="113511"/>
                  </a:moveTo>
                  <a:lnTo>
                    <a:pt x="78039" y="113511"/>
                  </a:lnTo>
                  <a:lnTo>
                    <a:pt x="182819" y="0"/>
                  </a:lnTo>
                  <a:lnTo>
                    <a:pt x="257584" y="65487"/>
                  </a:lnTo>
                  <a:lnTo>
                    <a:pt x="339989" y="65487"/>
                  </a:lnTo>
                </a:path>
              </a:pathLst>
            </a:custGeom>
            <a:noFill/>
            <a:ln w="76200" cap="flat" cmpd="sng">
              <a:solidFill>
                <a:srgbClr val="000000"/>
              </a:solidFill>
              <a:prstDash val="solid"/>
              <a:roun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0" i="0" u="none" strike="noStrike" kern="0" cap="none" spc="0" normalizeH="0" baseline="0" noProof="0">
                <a:ln>
                  <a:noFill/>
                </a:ln>
                <a:solidFill>
                  <a:srgbClr val="000000"/>
                </a:solidFill>
                <a:effectLst/>
                <a:uLnTx/>
                <a:uFillTx/>
                <a:latin typeface="Arial"/>
                <a:cs typeface="Arial"/>
                <a:sym typeface="Arial"/>
              </a:endParaRPr>
            </a:p>
          </p:txBody>
        </p:sp>
        <p:sp>
          <p:nvSpPr>
            <p:cNvPr id="3126" name="Google Shape;3126;p379"/>
            <p:cNvSpPr/>
            <p:nvPr/>
          </p:nvSpPr>
          <p:spPr>
            <a:xfrm flipH="1">
              <a:off x="2589750" y="2631233"/>
              <a:ext cx="1541157" cy="1696092"/>
            </a:xfrm>
            <a:prstGeom prst="rtTriangle">
              <a:avLst/>
            </a:prstGeom>
            <a:solidFill>
              <a:schemeClr val="accent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grpSp>
      <p:sp>
        <p:nvSpPr>
          <p:cNvPr id="3127" name="Google Shape;3127;p379"/>
          <p:cNvSpPr/>
          <p:nvPr/>
        </p:nvSpPr>
        <p:spPr>
          <a:xfrm rot="8100000">
            <a:off x="3363917" y="4496950"/>
            <a:ext cx="829163" cy="829163"/>
          </a:xfrm>
          <a:prstGeom prst="teardrop">
            <a:avLst>
              <a:gd name="adj" fmla="val 143747"/>
            </a:avLst>
          </a:prstGeom>
          <a:solidFill>
            <a:schemeClr val="accent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3128" name="Google Shape;3128;p379"/>
          <p:cNvSpPr/>
          <p:nvPr/>
        </p:nvSpPr>
        <p:spPr>
          <a:xfrm>
            <a:off x="662548" y="5332336"/>
            <a:ext cx="2253193" cy="587594"/>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SETTING</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3129" name="Google Shape;3129;p379"/>
          <p:cNvSpPr/>
          <p:nvPr/>
        </p:nvSpPr>
        <p:spPr>
          <a:xfrm>
            <a:off x="4553995" y="4345103"/>
            <a:ext cx="438925" cy="438925"/>
          </a:xfrm>
          <a:prstGeom prst="ellipse">
            <a:avLst/>
          </a:prstGeom>
          <a:solidFill>
            <a:schemeClr val="accent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3130" name="Google Shape;3130;p379"/>
          <p:cNvSpPr/>
          <p:nvPr/>
        </p:nvSpPr>
        <p:spPr>
          <a:xfrm>
            <a:off x="5027791" y="3848266"/>
            <a:ext cx="438925" cy="438925"/>
          </a:xfrm>
          <a:prstGeom prst="ellipse">
            <a:avLst/>
          </a:prstGeom>
          <a:solidFill>
            <a:schemeClr val="accent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3131" name="Google Shape;3131;p379"/>
          <p:cNvSpPr/>
          <p:nvPr/>
        </p:nvSpPr>
        <p:spPr>
          <a:xfrm>
            <a:off x="5449131" y="3371852"/>
            <a:ext cx="438925" cy="438925"/>
          </a:xfrm>
          <a:prstGeom prst="ellipse">
            <a:avLst/>
          </a:prstGeom>
          <a:solidFill>
            <a:schemeClr val="accent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3132" name="Google Shape;3132;p379"/>
          <p:cNvSpPr/>
          <p:nvPr/>
        </p:nvSpPr>
        <p:spPr>
          <a:xfrm>
            <a:off x="4569899" y="1464149"/>
            <a:ext cx="2253193" cy="587594"/>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BEAT 3</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115"/>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16</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546" name="Google Shape;1546;p115"/>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	Use size to show importance</a:t>
            </a:r>
            <a:endParaRPr/>
          </a:p>
        </p:txBody>
      </p:sp>
      <p:sp>
        <p:nvSpPr>
          <p:cNvPr id="1547" name="Google Shape;1547;p115"/>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solidFill>
                  <a:schemeClr val="dk2"/>
                </a:solidFill>
              </a:rPr>
              <a:t>Relative size represents relative importance.</a:t>
            </a:r>
            <a:endParaRPr sz="2400">
              <a:solidFill>
                <a:schemeClr val="dk2"/>
              </a:solidFill>
            </a:endParaRPr>
          </a:p>
          <a:p>
            <a:pPr marL="342900" lvl="0" indent="-342900" algn="l" rtl="0">
              <a:lnSpc>
                <a:spcPct val="115000"/>
              </a:lnSpc>
              <a:spcBef>
                <a:spcPts val="480"/>
              </a:spcBef>
              <a:spcAft>
                <a:spcPts val="0"/>
              </a:spcAft>
              <a:buSzPts val="2400"/>
              <a:buChar char="●"/>
            </a:pPr>
            <a:r>
              <a:rPr lang="en-US" sz="2400">
                <a:solidFill>
                  <a:schemeClr val="dk2"/>
                </a:solidFill>
              </a:rPr>
              <a:t>Visuals of almost equal importance should be sized similarly.</a:t>
            </a:r>
            <a:endParaRPr sz="2400">
              <a:solidFill>
                <a:schemeClr val="dk2"/>
              </a:solidFill>
            </a:endParaRPr>
          </a:p>
          <a:p>
            <a:pPr marL="342900" lvl="0" indent="-342900" algn="l" rtl="0">
              <a:lnSpc>
                <a:spcPct val="115000"/>
              </a:lnSpc>
              <a:spcBef>
                <a:spcPts val="480"/>
              </a:spcBef>
              <a:spcAft>
                <a:spcPts val="0"/>
              </a:spcAft>
              <a:buSzPts val="2400"/>
              <a:buChar char="●"/>
            </a:pPr>
            <a:r>
              <a:rPr lang="en-US" sz="2400">
                <a:solidFill>
                  <a:schemeClr val="dk2"/>
                </a:solidFill>
              </a:rPr>
              <a:t>If there’s one really important thing, it must be BIG.</a:t>
            </a:r>
            <a:endParaRPr sz="2400">
              <a:solidFill>
                <a:schemeClr val="dk2"/>
              </a:solidFill>
            </a:endParaRPr>
          </a:p>
        </p:txBody>
      </p:sp>
      <p:pic>
        <p:nvPicPr>
          <p:cNvPr id="1548" name="Google Shape;1548;p115" descr="A screenshot of a cell phone&#10;&#10;Description automatically generated"/>
          <p:cNvPicPr preferRelativeResize="0"/>
          <p:nvPr/>
        </p:nvPicPr>
        <p:blipFill rotWithShape="1">
          <a:blip r:embed="rId3">
            <a:alphaModFix/>
          </a:blip>
          <a:srcRect/>
          <a:stretch/>
        </p:blipFill>
        <p:spPr>
          <a:xfrm>
            <a:off x="1032377" y="3719343"/>
            <a:ext cx="8153400" cy="2295031"/>
          </a:xfrm>
          <a:prstGeom prst="rect">
            <a:avLst/>
          </a:prstGeom>
          <a:noFill/>
          <a:ln>
            <a:noFill/>
          </a:ln>
        </p:spPr>
      </p:pic>
      <p:sp>
        <p:nvSpPr>
          <p:cNvPr id="1549" name="Google Shape;1549;p115"/>
          <p:cNvSpPr/>
          <p:nvPr/>
        </p:nvSpPr>
        <p:spPr>
          <a:xfrm>
            <a:off x="4622800" y="3307864"/>
            <a:ext cx="4216400" cy="513079"/>
          </a:xfrm>
          <a:prstGeom prst="uturnArrow">
            <a:avLst>
              <a:gd name="adj1" fmla="val 25000"/>
              <a:gd name="adj2" fmla="val 25000"/>
              <a:gd name="adj3" fmla="val 25000"/>
              <a:gd name="adj4" fmla="val 43750"/>
              <a:gd name="adj5" fmla="val 75000"/>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261144"/>
              </a:solidFill>
              <a:effectLst/>
              <a:uLnTx/>
              <a:uFillTx/>
              <a:latin typeface="Lato"/>
              <a:ea typeface="Lato"/>
              <a:cs typeface="Lato"/>
              <a:sym typeface="Lato"/>
            </a:endParaRPr>
          </a:p>
        </p:txBody>
      </p:sp>
      <p:sp>
        <p:nvSpPr>
          <p:cNvPr id="1550" name="Google Shape;1550;p115"/>
          <p:cNvSpPr txBox="1"/>
          <p:nvPr/>
        </p:nvSpPr>
        <p:spPr>
          <a:xfrm>
            <a:off x="9278885" y="3224526"/>
            <a:ext cx="2750981" cy="12002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261144"/>
                </a:solidFill>
                <a:effectLst/>
                <a:uLnTx/>
                <a:uFillTx/>
                <a:latin typeface="Century Gothic"/>
                <a:ea typeface="Century Gothic"/>
                <a:cs typeface="Century Gothic"/>
                <a:sym typeface="Century Gothic"/>
              </a:rPr>
              <a:t>Resizing the “Next Page” button deemphasizes its importance.</a:t>
            </a:r>
            <a:endParaRPr kumimoji="0" sz="18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1551" name="Google Shape;1551;p115"/>
          <p:cNvSpPr/>
          <p:nvPr/>
        </p:nvSpPr>
        <p:spPr>
          <a:xfrm>
            <a:off x="234950" y="206090"/>
            <a:ext cx="914400" cy="91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Tip 10</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3137"/>
        <p:cNvGrpSpPr/>
        <p:nvPr/>
      </p:nvGrpSpPr>
      <p:grpSpPr>
        <a:xfrm>
          <a:off x="0" y="0"/>
          <a:ext cx="0" cy="0"/>
          <a:chOff x="0" y="0"/>
          <a:chExt cx="0" cy="0"/>
        </a:xfrm>
      </p:grpSpPr>
      <p:sp>
        <p:nvSpPr>
          <p:cNvPr id="3138" name="Google Shape;3138;p380"/>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1E1D1A"/>
              </a:buClr>
              <a:buSzPts val="1400"/>
              <a:buFont typeface="Lato"/>
              <a:buNone/>
              <a:tabLst/>
              <a:defRPr/>
            </a:pPr>
            <a:fld id="{00000000-1234-1234-1234-123412341234}" type="slidenum">
              <a:rPr kumimoji="0" lang="en-US" sz="14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1E1D1A"/>
                </a:buClr>
                <a:buSzPts val="1400"/>
                <a:buFont typeface="Lato"/>
                <a:buNone/>
                <a:tabLst/>
                <a:defRPr/>
              </a:pPr>
              <a:t>160</a:t>
            </a:fld>
            <a:endParaRPr kumimoji="0" sz="1400" b="0" i="0" u="none" strike="noStrike" kern="0" cap="none" spc="0" normalizeH="0" baseline="0" noProof="0">
              <a:ln>
                <a:noFill/>
              </a:ln>
              <a:solidFill>
                <a:srgbClr val="FF350F"/>
              </a:solidFill>
              <a:effectLst/>
              <a:uLnTx/>
              <a:uFillTx/>
              <a:latin typeface="Century Gothic"/>
              <a:sym typeface="Century Gothic"/>
            </a:endParaRPr>
          </a:p>
        </p:txBody>
      </p:sp>
      <p:sp>
        <p:nvSpPr>
          <p:cNvPr id="3139" name="Google Shape;3139;p380"/>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Activity: reverse storyboarding</a:t>
            </a:r>
            <a:endParaRPr/>
          </a:p>
        </p:txBody>
      </p:sp>
      <p:sp>
        <p:nvSpPr>
          <p:cNvPr id="3140" name="Google Shape;3140;p380"/>
          <p:cNvSpPr txBox="1">
            <a:spLocks noGrp="1"/>
          </p:cNvSpPr>
          <p:nvPr>
            <p:ph type="body" idx="4294967295"/>
          </p:nvPr>
        </p:nvSpPr>
        <p:spPr>
          <a:xfrm>
            <a:off x="7239000" y="2279650"/>
            <a:ext cx="4953000" cy="588963"/>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chemeClr val="dk2"/>
              </a:buClr>
              <a:buSzPts val="1800"/>
              <a:buFont typeface="Century Gothic"/>
              <a:buChar char="●"/>
            </a:pPr>
            <a:r>
              <a:rPr lang="en-US" sz="2100">
                <a:latin typeface="Century Gothic"/>
                <a:ea typeface="Century Gothic"/>
                <a:cs typeface="Century Gothic"/>
                <a:sym typeface="Century Gothic"/>
              </a:rPr>
              <a:t>Contrast to gap around 9/11/01</a:t>
            </a:r>
            <a:endParaRPr/>
          </a:p>
        </p:txBody>
      </p:sp>
      <p:grpSp>
        <p:nvGrpSpPr>
          <p:cNvPr id="3141" name="Google Shape;3141;p380"/>
          <p:cNvGrpSpPr/>
          <p:nvPr/>
        </p:nvGrpSpPr>
        <p:grpSpPr>
          <a:xfrm>
            <a:off x="1830321" y="3354392"/>
            <a:ext cx="8564111" cy="2859397"/>
            <a:chOff x="685613" y="1899501"/>
            <a:chExt cx="7271515" cy="2427824"/>
          </a:xfrm>
        </p:grpSpPr>
        <p:sp>
          <p:nvSpPr>
            <p:cNvPr id="3142" name="Google Shape;3142;p380"/>
            <p:cNvSpPr/>
            <p:nvPr/>
          </p:nvSpPr>
          <p:spPr>
            <a:xfrm>
              <a:off x="685613" y="1899501"/>
              <a:ext cx="7271515" cy="2427717"/>
            </a:xfrm>
            <a:custGeom>
              <a:avLst/>
              <a:gdLst/>
              <a:ahLst/>
              <a:cxnLst/>
              <a:rect l="l" t="t" r="r" b="b"/>
              <a:pathLst>
                <a:path w="339989" h="113511" extrusionOk="0">
                  <a:moveTo>
                    <a:pt x="0" y="113511"/>
                  </a:moveTo>
                  <a:lnTo>
                    <a:pt x="78039" y="113511"/>
                  </a:lnTo>
                  <a:lnTo>
                    <a:pt x="182819" y="0"/>
                  </a:lnTo>
                  <a:lnTo>
                    <a:pt x="257584" y="65487"/>
                  </a:lnTo>
                  <a:lnTo>
                    <a:pt x="339989" y="65487"/>
                  </a:lnTo>
                </a:path>
              </a:pathLst>
            </a:custGeom>
            <a:noFill/>
            <a:ln w="76200" cap="flat" cmpd="sng">
              <a:solidFill>
                <a:srgbClr val="000000"/>
              </a:solidFill>
              <a:prstDash val="solid"/>
              <a:roun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0" i="0" u="none" strike="noStrike" kern="0" cap="none" spc="0" normalizeH="0" baseline="0" noProof="0">
                <a:ln>
                  <a:noFill/>
                </a:ln>
                <a:solidFill>
                  <a:srgbClr val="000000"/>
                </a:solidFill>
                <a:effectLst/>
                <a:uLnTx/>
                <a:uFillTx/>
                <a:latin typeface="Arial"/>
                <a:cs typeface="Arial"/>
                <a:sym typeface="Arial"/>
              </a:endParaRPr>
            </a:p>
          </p:txBody>
        </p:sp>
        <p:sp>
          <p:nvSpPr>
            <p:cNvPr id="3143" name="Google Shape;3143;p380"/>
            <p:cNvSpPr/>
            <p:nvPr/>
          </p:nvSpPr>
          <p:spPr>
            <a:xfrm flipH="1">
              <a:off x="2589750" y="2087525"/>
              <a:ext cx="2035200" cy="2239800"/>
            </a:xfrm>
            <a:prstGeom prst="rtTriangle">
              <a:avLst/>
            </a:prstGeom>
            <a:solidFill>
              <a:schemeClr val="accent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grpSp>
      <p:sp>
        <p:nvSpPr>
          <p:cNvPr id="3144" name="Google Shape;3144;p380"/>
          <p:cNvSpPr/>
          <p:nvPr/>
        </p:nvSpPr>
        <p:spPr>
          <a:xfrm rot="8100000">
            <a:off x="3363917" y="4496950"/>
            <a:ext cx="829163" cy="829163"/>
          </a:xfrm>
          <a:prstGeom prst="teardrop">
            <a:avLst>
              <a:gd name="adj" fmla="val 143747"/>
            </a:avLst>
          </a:prstGeom>
          <a:solidFill>
            <a:schemeClr val="accent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3145" name="Google Shape;3145;p380"/>
          <p:cNvSpPr/>
          <p:nvPr/>
        </p:nvSpPr>
        <p:spPr>
          <a:xfrm>
            <a:off x="662548" y="5332336"/>
            <a:ext cx="2253193" cy="587594"/>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SETTING</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3146" name="Google Shape;3146;p380"/>
          <p:cNvSpPr/>
          <p:nvPr/>
        </p:nvSpPr>
        <p:spPr>
          <a:xfrm>
            <a:off x="4553995" y="4345103"/>
            <a:ext cx="438925" cy="438925"/>
          </a:xfrm>
          <a:prstGeom prst="ellipse">
            <a:avLst/>
          </a:prstGeom>
          <a:solidFill>
            <a:schemeClr val="accent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3147" name="Google Shape;3147;p380"/>
          <p:cNvSpPr/>
          <p:nvPr/>
        </p:nvSpPr>
        <p:spPr>
          <a:xfrm>
            <a:off x="5027791" y="3848266"/>
            <a:ext cx="438925" cy="438925"/>
          </a:xfrm>
          <a:prstGeom prst="ellipse">
            <a:avLst/>
          </a:prstGeom>
          <a:solidFill>
            <a:schemeClr val="accent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3148" name="Google Shape;3148;p380"/>
          <p:cNvSpPr/>
          <p:nvPr/>
        </p:nvSpPr>
        <p:spPr>
          <a:xfrm>
            <a:off x="5449131" y="3371852"/>
            <a:ext cx="438925" cy="438925"/>
          </a:xfrm>
          <a:prstGeom prst="ellipse">
            <a:avLst/>
          </a:prstGeom>
          <a:solidFill>
            <a:schemeClr val="accent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3149" name="Google Shape;3149;p380"/>
          <p:cNvSpPr/>
          <p:nvPr/>
        </p:nvSpPr>
        <p:spPr>
          <a:xfrm>
            <a:off x="5892913" y="2915342"/>
            <a:ext cx="438925" cy="438925"/>
          </a:xfrm>
          <a:prstGeom prst="ellipse">
            <a:avLst/>
          </a:prstGeom>
          <a:solidFill>
            <a:schemeClr val="accent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3150" name="Google Shape;3150;p380"/>
          <p:cNvSpPr/>
          <p:nvPr/>
        </p:nvSpPr>
        <p:spPr>
          <a:xfrm>
            <a:off x="5007222" y="1464149"/>
            <a:ext cx="2253193" cy="587594"/>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BEAT 4</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3155"/>
        <p:cNvGrpSpPr/>
        <p:nvPr/>
      </p:nvGrpSpPr>
      <p:grpSpPr>
        <a:xfrm>
          <a:off x="0" y="0"/>
          <a:ext cx="0" cy="0"/>
          <a:chOff x="0" y="0"/>
          <a:chExt cx="0" cy="0"/>
        </a:xfrm>
      </p:grpSpPr>
      <p:sp>
        <p:nvSpPr>
          <p:cNvPr id="3156" name="Google Shape;3156;p381"/>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1E1D1A"/>
              </a:buClr>
              <a:buSzPts val="1400"/>
              <a:buFont typeface="Lato"/>
              <a:buNone/>
              <a:tabLst/>
              <a:defRPr/>
            </a:pPr>
            <a:fld id="{00000000-1234-1234-1234-123412341234}" type="slidenum">
              <a:rPr kumimoji="0" lang="en-US" sz="14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1E1D1A"/>
                </a:buClr>
                <a:buSzPts val="1400"/>
                <a:buFont typeface="Lato"/>
                <a:buNone/>
                <a:tabLst/>
                <a:defRPr/>
              </a:pPr>
              <a:t>161</a:t>
            </a:fld>
            <a:endParaRPr kumimoji="0" sz="1400" b="0" i="0" u="none" strike="noStrike" kern="0" cap="none" spc="0" normalizeH="0" baseline="0" noProof="0">
              <a:ln>
                <a:noFill/>
              </a:ln>
              <a:solidFill>
                <a:srgbClr val="FF350F"/>
              </a:solidFill>
              <a:effectLst/>
              <a:uLnTx/>
              <a:uFillTx/>
              <a:latin typeface="Century Gothic"/>
              <a:sym typeface="Century Gothic"/>
            </a:endParaRPr>
          </a:p>
        </p:txBody>
      </p:sp>
      <p:sp>
        <p:nvSpPr>
          <p:cNvPr id="3157" name="Google Shape;3157;p381"/>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Activity: reverse storyboarding</a:t>
            </a:r>
            <a:endParaRPr/>
          </a:p>
        </p:txBody>
      </p:sp>
      <p:sp>
        <p:nvSpPr>
          <p:cNvPr id="3158" name="Google Shape;3158;p381"/>
          <p:cNvSpPr txBox="1">
            <a:spLocks noGrp="1"/>
          </p:cNvSpPr>
          <p:nvPr>
            <p:ph type="body" idx="4294967295"/>
          </p:nvPr>
        </p:nvSpPr>
        <p:spPr>
          <a:xfrm>
            <a:off x="7239000" y="2549525"/>
            <a:ext cx="4953000" cy="175895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chemeClr val="dk2"/>
              </a:buClr>
              <a:buSzPts val="1800"/>
              <a:buFont typeface="Century Gothic"/>
              <a:buChar char="●"/>
            </a:pPr>
            <a:r>
              <a:rPr lang="en-US" sz="2100">
                <a:latin typeface="Century Gothic"/>
                <a:ea typeface="Century Gothic"/>
                <a:cs typeface="Century Gothic"/>
                <a:sym typeface="Century Gothic"/>
              </a:rPr>
              <a:t>“Data is the new oil”</a:t>
            </a:r>
            <a:endParaRPr/>
          </a:p>
          <a:p>
            <a:pPr marL="457200" lvl="0" indent="-342900" algn="l" rtl="0">
              <a:lnSpc>
                <a:spcPct val="115000"/>
              </a:lnSpc>
              <a:spcBef>
                <a:spcPts val="0"/>
              </a:spcBef>
              <a:spcAft>
                <a:spcPts val="0"/>
              </a:spcAft>
              <a:buClr>
                <a:schemeClr val="dk2"/>
              </a:buClr>
              <a:buSzPts val="1800"/>
              <a:buFont typeface="Century Gothic"/>
              <a:buChar char="●"/>
            </a:pPr>
            <a:r>
              <a:rPr lang="en-US" sz="2100">
                <a:latin typeface="Century Gothic"/>
                <a:ea typeface="Century Gothic"/>
                <a:cs typeface="Century Gothic"/>
                <a:sym typeface="Century Gothic"/>
              </a:rPr>
              <a:t>Based on this story, maybe extraction of oil isn’t the best metaphor</a:t>
            </a:r>
            <a:endParaRPr/>
          </a:p>
        </p:txBody>
      </p:sp>
      <p:grpSp>
        <p:nvGrpSpPr>
          <p:cNvPr id="3159" name="Google Shape;3159;p381"/>
          <p:cNvGrpSpPr/>
          <p:nvPr/>
        </p:nvGrpSpPr>
        <p:grpSpPr>
          <a:xfrm>
            <a:off x="1830321" y="1429315"/>
            <a:ext cx="8950491" cy="4784474"/>
            <a:chOff x="685613" y="264979"/>
            <a:chExt cx="7599578" cy="4062346"/>
          </a:xfrm>
        </p:grpSpPr>
        <p:sp>
          <p:nvSpPr>
            <p:cNvPr id="3160" name="Google Shape;3160;p381"/>
            <p:cNvSpPr/>
            <p:nvPr/>
          </p:nvSpPr>
          <p:spPr>
            <a:xfrm>
              <a:off x="685613" y="1899501"/>
              <a:ext cx="7271515" cy="2427717"/>
            </a:xfrm>
            <a:custGeom>
              <a:avLst/>
              <a:gdLst/>
              <a:ahLst/>
              <a:cxnLst/>
              <a:rect l="l" t="t" r="r" b="b"/>
              <a:pathLst>
                <a:path w="339989" h="113511" extrusionOk="0">
                  <a:moveTo>
                    <a:pt x="0" y="113511"/>
                  </a:moveTo>
                  <a:lnTo>
                    <a:pt x="78039" y="113511"/>
                  </a:lnTo>
                  <a:lnTo>
                    <a:pt x="182819" y="0"/>
                  </a:lnTo>
                  <a:lnTo>
                    <a:pt x="257584" y="65487"/>
                  </a:lnTo>
                  <a:lnTo>
                    <a:pt x="339989" y="65487"/>
                  </a:lnTo>
                </a:path>
              </a:pathLst>
            </a:custGeom>
            <a:noFill/>
            <a:ln w="76200" cap="flat" cmpd="sng">
              <a:solidFill>
                <a:srgbClr val="000000"/>
              </a:solidFill>
              <a:prstDash val="solid"/>
              <a:roun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0" i="0" u="none" strike="noStrike" kern="0" cap="none" spc="0" normalizeH="0" baseline="0" noProof="0">
                <a:ln>
                  <a:noFill/>
                </a:ln>
                <a:solidFill>
                  <a:srgbClr val="000000"/>
                </a:solidFill>
                <a:effectLst/>
                <a:uLnTx/>
                <a:uFillTx/>
                <a:latin typeface="Arial"/>
                <a:cs typeface="Arial"/>
                <a:sym typeface="Arial"/>
              </a:endParaRPr>
            </a:p>
          </p:txBody>
        </p:sp>
        <p:sp>
          <p:nvSpPr>
            <p:cNvPr id="3161" name="Google Shape;3161;p381"/>
            <p:cNvSpPr/>
            <p:nvPr/>
          </p:nvSpPr>
          <p:spPr>
            <a:xfrm>
              <a:off x="5823391" y="264979"/>
              <a:ext cx="2461800" cy="826800"/>
            </a:xfrm>
            <a:prstGeom prst="roundRect">
              <a:avLst>
                <a:gd name="adj" fmla="val 16667"/>
              </a:avLst>
            </a:prstGeom>
            <a:solidFill>
              <a:schemeClr val="accent5"/>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INSIGHT / OUTCOME</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3162" name="Google Shape;3162;p381"/>
            <p:cNvSpPr/>
            <p:nvPr/>
          </p:nvSpPr>
          <p:spPr>
            <a:xfrm flipH="1">
              <a:off x="2589750" y="2087525"/>
              <a:ext cx="2035200" cy="2239800"/>
            </a:xfrm>
            <a:prstGeom prst="rtTriangle">
              <a:avLst/>
            </a:prstGeom>
            <a:solidFill>
              <a:schemeClr val="accent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grpSp>
      <p:sp>
        <p:nvSpPr>
          <p:cNvPr id="3163" name="Google Shape;3163;p381"/>
          <p:cNvSpPr/>
          <p:nvPr/>
        </p:nvSpPr>
        <p:spPr>
          <a:xfrm rot="8100000">
            <a:off x="3363917" y="4496950"/>
            <a:ext cx="829163" cy="829163"/>
          </a:xfrm>
          <a:prstGeom prst="teardrop">
            <a:avLst>
              <a:gd name="adj" fmla="val 143747"/>
            </a:avLst>
          </a:prstGeom>
          <a:solidFill>
            <a:schemeClr val="accent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164" name="Google Shape;3164;p381"/>
          <p:cNvSpPr/>
          <p:nvPr/>
        </p:nvSpPr>
        <p:spPr>
          <a:xfrm>
            <a:off x="662548" y="5332336"/>
            <a:ext cx="2253193" cy="587594"/>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SETTING</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3165" name="Google Shape;3165;p381"/>
          <p:cNvSpPr/>
          <p:nvPr/>
        </p:nvSpPr>
        <p:spPr>
          <a:xfrm>
            <a:off x="4553995" y="4345103"/>
            <a:ext cx="438925" cy="438925"/>
          </a:xfrm>
          <a:prstGeom prst="ellipse">
            <a:avLst/>
          </a:prstGeom>
          <a:solidFill>
            <a:schemeClr val="accent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166" name="Google Shape;3166;p381"/>
          <p:cNvSpPr/>
          <p:nvPr/>
        </p:nvSpPr>
        <p:spPr>
          <a:xfrm>
            <a:off x="5027791" y="3848266"/>
            <a:ext cx="438925" cy="438925"/>
          </a:xfrm>
          <a:prstGeom prst="ellipse">
            <a:avLst/>
          </a:prstGeom>
          <a:solidFill>
            <a:schemeClr val="accent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167" name="Google Shape;3167;p381"/>
          <p:cNvSpPr/>
          <p:nvPr/>
        </p:nvSpPr>
        <p:spPr>
          <a:xfrm>
            <a:off x="5449131" y="3371852"/>
            <a:ext cx="438925" cy="438925"/>
          </a:xfrm>
          <a:prstGeom prst="ellipse">
            <a:avLst/>
          </a:prstGeom>
          <a:solidFill>
            <a:schemeClr val="accent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168" name="Google Shape;3168;p381"/>
          <p:cNvSpPr/>
          <p:nvPr/>
        </p:nvSpPr>
        <p:spPr>
          <a:xfrm>
            <a:off x="5892913" y="2915342"/>
            <a:ext cx="438925" cy="438925"/>
          </a:xfrm>
          <a:prstGeom prst="ellipse">
            <a:avLst/>
          </a:prstGeom>
          <a:solidFill>
            <a:schemeClr val="accent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3173"/>
        <p:cNvGrpSpPr/>
        <p:nvPr/>
      </p:nvGrpSpPr>
      <p:grpSpPr>
        <a:xfrm>
          <a:off x="0" y="0"/>
          <a:ext cx="0" cy="0"/>
          <a:chOff x="0" y="0"/>
          <a:chExt cx="0" cy="0"/>
        </a:xfrm>
      </p:grpSpPr>
      <p:sp>
        <p:nvSpPr>
          <p:cNvPr id="3174" name="Google Shape;3174;p382"/>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1E1D1A"/>
              </a:buClr>
              <a:buSzPts val="1400"/>
              <a:buFont typeface="Lato"/>
              <a:buNone/>
              <a:tabLst/>
              <a:defRPr/>
            </a:pPr>
            <a:fld id="{00000000-1234-1234-1234-123412341234}" type="slidenum">
              <a:rPr kumimoji="0" lang="en-US" sz="14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1E1D1A"/>
                </a:buClr>
                <a:buSzPts val="1400"/>
                <a:buFont typeface="Lato"/>
                <a:buNone/>
                <a:tabLst/>
                <a:defRPr/>
              </a:pPr>
              <a:t>162</a:t>
            </a:fld>
            <a:endParaRPr kumimoji="0" sz="1400" b="0" i="0" u="none" strike="noStrike" kern="0" cap="none" spc="0" normalizeH="0" baseline="0" noProof="0">
              <a:ln>
                <a:noFill/>
              </a:ln>
              <a:solidFill>
                <a:srgbClr val="FF350F"/>
              </a:solidFill>
              <a:effectLst/>
              <a:uLnTx/>
              <a:uFillTx/>
              <a:latin typeface="Century Gothic"/>
              <a:sym typeface="Century Gothic"/>
            </a:endParaRPr>
          </a:p>
        </p:txBody>
      </p:sp>
      <p:sp>
        <p:nvSpPr>
          <p:cNvPr id="3175" name="Google Shape;3175;p382"/>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Activity: reverse storyboarding</a:t>
            </a:r>
            <a:endParaRPr/>
          </a:p>
        </p:txBody>
      </p:sp>
      <p:sp>
        <p:nvSpPr>
          <p:cNvPr id="3176" name="Google Shape;3176;p382"/>
          <p:cNvSpPr txBox="1">
            <a:spLocks noGrp="1"/>
          </p:cNvSpPr>
          <p:nvPr>
            <p:ph type="body" idx="4294967295"/>
          </p:nvPr>
        </p:nvSpPr>
        <p:spPr>
          <a:xfrm>
            <a:off x="7239000" y="2703513"/>
            <a:ext cx="4953000" cy="2081212"/>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chemeClr val="dk2"/>
              </a:buClr>
              <a:buSzPts val="1800"/>
              <a:buFont typeface="Century Gothic"/>
              <a:buChar char="●"/>
            </a:pPr>
            <a:r>
              <a:rPr lang="en-US" sz="2100">
                <a:latin typeface="Century Gothic"/>
                <a:ea typeface="Century Gothic"/>
                <a:cs typeface="Century Gothic"/>
                <a:sym typeface="Century Gothic"/>
              </a:rPr>
              <a:t>“Data is the new soil” – shift in mindset</a:t>
            </a:r>
            <a:endParaRPr/>
          </a:p>
          <a:p>
            <a:pPr marL="457200" lvl="0" indent="-342900" algn="l" rtl="0">
              <a:lnSpc>
                <a:spcPct val="115000"/>
              </a:lnSpc>
              <a:spcBef>
                <a:spcPts val="0"/>
              </a:spcBef>
              <a:spcAft>
                <a:spcPts val="0"/>
              </a:spcAft>
              <a:buClr>
                <a:schemeClr val="dk2"/>
              </a:buClr>
              <a:buSzPts val="1800"/>
              <a:buFont typeface="Century Gothic"/>
              <a:buChar char="●"/>
            </a:pPr>
            <a:r>
              <a:rPr lang="en-US" sz="2100">
                <a:latin typeface="Century Gothic"/>
                <a:ea typeface="Century Gothic"/>
                <a:cs typeface="Century Gothic"/>
                <a:sym typeface="Century Gothic"/>
              </a:rPr>
              <a:t>Data is a medium that must be </a:t>
            </a:r>
            <a:r>
              <a:rPr lang="en-US" sz="2100" i="1">
                <a:latin typeface="Century Gothic"/>
                <a:ea typeface="Century Gothic"/>
                <a:cs typeface="Century Gothic"/>
                <a:sym typeface="Century Gothic"/>
              </a:rPr>
              <a:t>manipulated</a:t>
            </a:r>
            <a:r>
              <a:rPr lang="en-US" sz="2100">
                <a:latin typeface="Century Gothic"/>
                <a:ea typeface="Century Gothic"/>
                <a:cs typeface="Century Gothic"/>
                <a:sym typeface="Century Gothic"/>
              </a:rPr>
              <a:t> to produce insights</a:t>
            </a:r>
            <a:endParaRPr/>
          </a:p>
        </p:txBody>
      </p:sp>
      <p:grpSp>
        <p:nvGrpSpPr>
          <p:cNvPr id="3177" name="Google Shape;3177;p382"/>
          <p:cNvGrpSpPr/>
          <p:nvPr/>
        </p:nvGrpSpPr>
        <p:grpSpPr>
          <a:xfrm>
            <a:off x="1830321" y="1411264"/>
            <a:ext cx="8564111" cy="4802525"/>
            <a:chOff x="685613" y="249652"/>
            <a:chExt cx="7271515" cy="4077673"/>
          </a:xfrm>
        </p:grpSpPr>
        <p:sp>
          <p:nvSpPr>
            <p:cNvPr id="3178" name="Google Shape;3178;p382"/>
            <p:cNvSpPr/>
            <p:nvPr/>
          </p:nvSpPr>
          <p:spPr>
            <a:xfrm>
              <a:off x="685613" y="1899501"/>
              <a:ext cx="7271515" cy="2427717"/>
            </a:xfrm>
            <a:custGeom>
              <a:avLst/>
              <a:gdLst/>
              <a:ahLst/>
              <a:cxnLst/>
              <a:rect l="l" t="t" r="r" b="b"/>
              <a:pathLst>
                <a:path w="339989" h="113511" extrusionOk="0">
                  <a:moveTo>
                    <a:pt x="0" y="113511"/>
                  </a:moveTo>
                  <a:lnTo>
                    <a:pt x="78039" y="113511"/>
                  </a:lnTo>
                  <a:lnTo>
                    <a:pt x="182819" y="0"/>
                  </a:lnTo>
                  <a:lnTo>
                    <a:pt x="257584" y="65487"/>
                  </a:lnTo>
                  <a:lnTo>
                    <a:pt x="339989" y="65487"/>
                  </a:lnTo>
                </a:path>
              </a:pathLst>
            </a:custGeom>
            <a:noFill/>
            <a:ln w="76200" cap="flat" cmpd="sng">
              <a:solidFill>
                <a:srgbClr val="000000"/>
              </a:solidFill>
              <a:prstDash val="solid"/>
              <a:roun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0" i="0" u="none" strike="noStrike" kern="0" cap="none" spc="0" normalizeH="0" baseline="0" noProof="0">
                <a:ln>
                  <a:noFill/>
                </a:ln>
                <a:solidFill>
                  <a:srgbClr val="000000"/>
                </a:solidFill>
                <a:effectLst/>
                <a:uLnTx/>
                <a:uFillTx/>
                <a:latin typeface="Arial"/>
                <a:cs typeface="Arial"/>
                <a:sym typeface="Arial"/>
              </a:endParaRPr>
            </a:p>
          </p:txBody>
        </p:sp>
        <p:sp>
          <p:nvSpPr>
            <p:cNvPr id="3179" name="Google Shape;3179;p382"/>
            <p:cNvSpPr/>
            <p:nvPr/>
          </p:nvSpPr>
          <p:spPr>
            <a:xfrm>
              <a:off x="3256300" y="249652"/>
              <a:ext cx="2461800" cy="826800"/>
            </a:xfrm>
            <a:prstGeom prst="roundRect">
              <a:avLst>
                <a:gd name="adj" fmla="val 16667"/>
              </a:avLst>
            </a:prstGeom>
            <a:solidFill>
              <a:schemeClr val="accent5"/>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INSIGHT / OUTCOME</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3180" name="Google Shape;3180;p382"/>
            <p:cNvSpPr/>
            <p:nvPr/>
          </p:nvSpPr>
          <p:spPr>
            <a:xfrm flipH="1">
              <a:off x="2589750" y="2087525"/>
              <a:ext cx="2035200" cy="2239800"/>
            </a:xfrm>
            <a:prstGeom prst="rtTriangle">
              <a:avLst/>
            </a:prstGeom>
            <a:solidFill>
              <a:schemeClr val="accent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grpSp>
      <p:sp>
        <p:nvSpPr>
          <p:cNvPr id="3181" name="Google Shape;3181;p382"/>
          <p:cNvSpPr/>
          <p:nvPr/>
        </p:nvSpPr>
        <p:spPr>
          <a:xfrm rot="8100000">
            <a:off x="3363917" y="4496950"/>
            <a:ext cx="829163" cy="829163"/>
          </a:xfrm>
          <a:prstGeom prst="teardrop">
            <a:avLst>
              <a:gd name="adj" fmla="val 143747"/>
            </a:avLst>
          </a:prstGeom>
          <a:solidFill>
            <a:schemeClr val="accent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182" name="Google Shape;3182;p382"/>
          <p:cNvSpPr/>
          <p:nvPr/>
        </p:nvSpPr>
        <p:spPr>
          <a:xfrm>
            <a:off x="662548" y="5332336"/>
            <a:ext cx="2253193" cy="587594"/>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SETTING</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3183" name="Google Shape;3183;p382"/>
          <p:cNvSpPr/>
          <p:nvPr/>
        </p:nvSpPr>
        <p:spPr>
          <a:xfrm>
            <a:off x="4553995" y="4345103"/>
            <a:ext cx="438925" cy="438925"/>
          </a:xfrm>
          <a:prstGeom prst="ellipse">
            <a:avLst/>
          </a:prstGeom>
          <a:solidFill>
            <a:schemeClr val="accent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184" name="Google Shape;3184;p382"/>
          <p:cNvSpPr/>
          <p:nvPr/>
        </p:nvSpPr>
        <p:spPr>
          <a:xfrm>
            <a:off x="5027791" y="3848266"/>
            <a:ext cx="438925" cy="438925"/>
          </a:xfrm>
          <a:prstGeom prst="ellipse">
            <a:avLst/>
          </a:prstGeom>
          <a:solidFill>
            <a:schemeClr val="accent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185" name="Google Shape;3185;p382"/>
          <p:cNvSpPr/>
          <p:nvPr/>
        </p:nvSpPr>
        <p:spPr>
          <a:xfrm>
            <a:off x="5449131" y="3371852"/>
            <a:ext cx="438925" cy="438925"/>
          </a:xfrm>
          <a:prstGeom prst="ellipse">
            <a:avLst/>
          </a:prstGeom>
          <a:solidFill>
            <a:schemeClr val="accent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186" name="Google Shape;3186;p382"/>
          <p:cNvSpPr/>
          <p:nvPr/>
        </p:nvSpPr>
        <p:spPr>
          <a:xfrm>
            <a:off x="8362753" y="1424380"/>
            <a:ext cx="3353724" cy="972458"/>
          </a:xfrm>
          <a:prstGeom prst="roundRect">
            <a:avLst>
              <a:gd name="adj" fmla="val 16667"/>
            </a:avLst>
          </a:prstGeom>
          <a:solidFill>
            <a:schemeClr val="accent5"/>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COURSE OF ACTION</a:t>
            </a:r>
            <a:endParaRPr kumimoji="0" sz="1867"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3187" name="Google Shape;3187;p382"/>
          <p:cNvSpPr/>
          <p:nvPr/>
        </p:nvSpPr>
        <p:spPr>
          <a:xfrm>
            <a:off x="5892913" y="2915342"/>
            <a:ext cx="438925" cy="438925"/>
          </a:xfrm>
          <a:prstGeom prst="ellipse">
            <a:avLst/>
          </a:prstGeom>
          <a:solidFill>
            <a:schemeClr val="accent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3191"/>
        <p:cNvGrpSpPr/>
        <p:nvPr/>
      </p:nvGrpSpPr>
      <p:grpSpPr>
        <a:xfrm>
          <a:off x="0" y="0"/>
          <a:ext cx="0" cy="0"/>
          <a:chOff x="0" y="0"/>
          <a:chExt cx="0" cy="0"/>
        </a:xfrm>
      </p:grpSpPr>
      <p:sp>
        <p:nvSpPr>
          <p:cNvPr id="3192" name="Google Shape;3192;p67"/>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163</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3193" name="Google Shape;3193;p67"/>
          <p:cNvSpPr txBox="1">
            <a:spLocks noGrp="1"/>
          </p:cNvSpPr>
          <p:nvPr>
            <p:ph type="title"/>
          </p:nvPr>
        </p:nvSpPr>
        <p:spPr>
          <a:xfrm>
            <a:off x="909576" y="2927828"/>
            <a:ext cx="8537600" cy="77508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2800"/>
              <a:buNone/>
            </a:pPr>
            <a:r>
              <a:rPr lang="en-US"/>
              <a:t>End of Day 4</a:t>
            </a:r>
            <a:endParaRPr/>
          </a:p>
        </p:txBody>
      </p:sp>
      <p:sp>
        <p:nvSpPr>
          <p:cNvPr id="3194" name="Google Shape;3194;p67"/>
          <p:cNvSpPr txBox="1">
            <a:spLocks noGrp="1"/>
          </p:cNvSpPr>
          <p:nvPr>
            <p:ph type="subTitle" idx="1"/>
          </p:nvPr>
        </p:nvSpPr>
        <p:spPr>
          <a:xfrm>
            <a:off x="909576" y="3943820"/>
            <a:ext cx="4387200" cy="655476"/>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FFFFFF"/>
              </a:buClr>
              <a:buSzPts val="1400"/>
              <a:buNone/>
            </a:pPr>
            <a:r>
              <a:rPr lang="en-US"/>
              <a:t>Questions? Comments?</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3199"/>
        <p:cNvGrpSpPr/>
        <p:nvPr/>
      </p:nvGrpSpPr>
      <p:grpSpPr>
        <a:xfrm>
          <a:off x="0" y="0"/>
          <a:ext cx="0" cy="0"/>
          <a:chOff x="0" y="0"/>
          <a:chExt cx="0" cy="0"/>
        </a:xfrm>
      </p:grpSpPr>
      <p:sp>
        <p:nvSpPr>
          <p:cNvPr id="3200" name="Google Shape;3200;p389"/>
          <p:cNvSpPr txBox="1">
            <a:spLocks noGrp="1"/>
          </p:cNvSpPr>
          <p:nvPr>
            <p:ph type="sldNum" idx="12"/>
          </p:nvPr>
        </p:nvSpPr>
        <p:spPr>
          <a:xfrm>
            <a:off x="11460163" y="6218238"/>
            <a:ext cx="731837" cy="52387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164</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sp>
        <p:nvSpPr>
          <p:cNvPr id="1557" name="Google Shape;1557;p116"/>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17</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558" name="Google Shape;1558;p116"/>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	Use color to grab attention</a:t>
            </a:r>
            <a:endParaRPr/>
          </a:p>
        </p:txBody>
      </p:sp>
      <p:sp>
        <p:nvSpPr>
          <p:cNvPr id="1559" name="Google Shape;1559;p116"/>
          <p:cNvSpPr txBox="1">
            <a:spLocks noGrp="1"/>
          </p:cNvSpPr>
          <p:nvPr>
            <p:ph type="body" idx="1"/>
          </p:nvPr>
        </p:nvSpPr>
        <p:spPr>
          <a:xfrm>
            <a:off x="408354" y="1409557"/>
            <a:ext cx="1136079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200"/>
              <a:t>Color is another powerful tool used to draw the audience's attention</a:t>
            </a:r>
            <a:endParaRPr sz="2200"/>
          </a:p>
          <a:p>
            <a:pPr marL="342900" lvl="0" indent="-342900" algn="l" rtl="0">
              <a:lnSpc>
                <a:spcPct val="115000"/>
              </a:lnSpc>
              <a:spcBef>
                <a:spcPts val="480"/>
              </a:spcBef>
              <a:spcAft>
                <a:spcPts val="0"/>
              </a:spcAft>
              <a:buSzPts val="2400"/>
              <a:buChar char="●"/>
            </a:pPr>
            <a:r>
              <a:rPr lang="en-US" sz="2200"/>
              <a:t>However, the following must be kept in mind:</a:t>
            </a:r>
            <a:endParaRPr sz="2200"/>
          </a:p>
          <a:p>
            <a:pPr marL="461963" lvl="1" indent="-233359" algn="l" rtl="0">
              <a:lnSpc>
                <a:spcPct val="115000"/>
              </a:lnSpc>
              <a:spcBef>
                <a:spcPts val="420"/>
              </a:spcBef>
              <a:spcAft>
                <a:spcPts val="0"/>
              </a:spcAft>
              <a:buSzPts val="2100"/>
              <a:buChar char="–"/>
            </a:pPr>
            <a:r>
              <a:rPr lang="en-US" sz="2200"/>
              <a:t>Use it </a:t>
            </a:r>
            <a:r>
              <a:rPr lang="en-US" sz="2200">
                <a:solidFill>
                  <a:schemeClr val="accent1"/>
                </a:solidFill>
              </a:rPr>
              <a:t>sparingly:</a:t>
            </a:r>
            <a:r>
              <a:rPr lang="en-US" sz="2200"/>
              <a:t> too much variety prevents anything from standing out</a:t>
            </a:r>
            <a:endParaRPr sz="2200"/>
          </a:p>
          <a:p>
            <a:pPr marL="461963" lvl="1" indent="-233359" algn="l" rtl="0">
              <a:lnSpc>
                <a:spcPct val="115000"/>
              </a:lnSpc>
              <a:spcBef>
                <a:spcPts val="420"/>
              </a:spcBef>
              <a:spcAft>
                <a:spcPts val="0"/>
              </a:spcAft>
              <a:buSzPts val="2100"/>
              <a:buChar char="–"/>
            </a:pPr>
            <a:r>
              <a:rPr lang="en-US" sz="2200"/>
              <a:t>Use it </a:t>
            </a:r>
            <a:r>
              <a:rPr lang="en-US" sz="2200">
                <a:solidFill>
                  <a:schemeClr val="accent1"/>
                </a:solidFill>
              </a:rPr>
              <a:t>consistently:</a:t>
            </a:r>
            <a:r>
              <a:rPr lang="en-US" sz="2200"/>
              <a:t> a color change can be used to visually reinforce change in topic or tone</a:t>
            </a:r>
            <a:endParaRPr sz="2200"/>
          </a:p>
          <a:p>
            <a:pPr marL="230982" lvl="0" indent="-78582" algn="l" rtl="0">
              <a:lnSpc>
                <a:spcPct val="115000"/>
              </a:lnSpc>
              <a:spcBef>
                <a:spcPts val="480"/>
              </a:spcBef>
              <a:spcAft>
                <a:spcPts val="0"/>
              </a:spcAft>
              <a:buSzPts val="2400"/>
              <a:buNone/>
            </a:pPr>
            <a:endParaRPr sz="2200"/>
          </a:p>
        </p:txBody>
      </p:sp>
      <p:pic>
        <p:nvPicPr>
          <p:cNvPr id="1560" name="Google Shape;1560;p116"/>
          <p:cNvPicPr preferRelativeResize="0"/>
          <p:nvPr/>
        </p:nvPicPr>
        <p:blipFill rotWithShape="1">
          <a:blip r:embed="rId3">
            <a:alphaModFix/>
          </a:blip>
          <a:srcRect/>
          <a:stretch/>
        </p:blipFill>
        <p:spPr>
          <a:xfrm>
            <a:off x="2961751" y="3541293"/>
            <a:ext cx="8788289" cy="2833775"/>
          </a:xfrm>
          <a:prstGeom prst="rect">
            <a:avLst/>
          </a:prstGeom>
          <a:noFill/>
          <a:ln>
            <a:noFill/>
          </a:ln>
        </p:spPr>
      </p:pic>
      <p:sp>
        <p:nvSpPr>
          <p:cNvPr id="1561" name="Google Shape;1561;p116"/>
          <p:cNvSpPr txBox="1"/>
          <p:nvPr/>
        </p:nvSpPr>
        <p:spPr>
          <a:xfrm>
            <a:off x="210770" y="4368832"/>
            <a:ext cx="2750981" cy="175428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261144"/>
                </a:solidFill>
                <a:effectLst/>
                <a:uLnTx/>
                <a:uFillTx/>
                <a:latin typeface="Century Gothic"/>
                <a:ea typeface="Century Gothic"/>
                <a:cs typeface="Century Gothic"/>
                <a:sym typeface="Century Gothic"/>
              </a:rPr>
              <a:t>Too many colors are used in the image on the left, making it difficult to identify which are the busiest months.</a:t>
            </a:r>
            <a:endParaRPr kumimoji="0" sz="18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1562" name="Google Shape;1562;p116"/>
          <p:cNvSpPr/>
          <p:nvPr/>
        </p:nvSpPr>
        <p:spPr>
          <a:xfrm>
            <a:off x="234950" y="206090"/>
            <a:ext cx="914400" cy="91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Tip 11</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1563" name="Google Shape;1563;p116"/>
          <p:cNvSpPr txBox="1"/>
          <p:nvPr/>
        </p:nvSpPr>
        <p:spPr>
          <a:xfrm>
            <a:off x="3077497" y="3687097"/>
            <a:ext cx="235974" cy="184666"/>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600"/>
              <a:buFont typeface="Arial"/>
              <a:buNone/>
              <a:tabLst/>
              <a:defRPr/>
            </a:pPr>
            <a:r>
              <a:rPr kumimoji="0" lang="en-US" sz="600" b="0" i="0" u="none" strike="noStrike" kern="0" cap="none" spc="0" normalizeH="0" baseline="0" noProof="0">
                <a:ln>
                  <a:noFill/>
                </a:ln>
                <a:solidFill>
                  <a:srgbClr val="261144"/>
                </a:solidFill>
                <a:effectLst/>
                <a:uLnTx/>
                <a:uFillTx/>
                <a:latin typeface="Lato"/>
                <a:ea typeface="Lato"/>
                <a:cs typeface="Lato"/>
                <a:sym typeface="Lato"/>
              </a:rPr>
              <a:t>A</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64" name="Google Shape;1564;p116"/>
          <p:cNvSpPr txBox="1"/>
          <p:nvPr/>
        </p:nvSpPr>
        <p:spPr>
          <a:xfrm>
            <a:off x="3077497" y="3844545"/>
            <a:ext cx="235974" cy="184666"/>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600"/>
              <a:buFont typeface="Arial"/>
              <a:buNone/>
              <a:tabLst/>
              <a:defRPr/>
            </a:pPr>
            <a:r>
              <a:rPr kumimoji="0" lang="en-US" sz="600" b="0" i="0" u="none" strike="noStrike" kern="0" cap="none" spc="0" normalizeH="0" baseline="0" noProof="0">
                <a:ln>
                  <a:noFill/>
                </a:ln>
                <a:solidFill>
                  <a:srgbClr val="261144"/>
                </a:solidFill>
                <a:effectLst/>
                <a:uLnTx/>
                <a:uFillTx/>
                <a:latin typeface="Lato"/>
                <a:ea typeface="Lato"/>
                <a:cs typeface="Lato"/>
                <a:sym typeface="Lato"/>
              </a:rPr>
              <a:t>B</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65" name="Google Shape;1565;p116"/>
          <p:cNvSpPr txBox="1"/>
          <p:nvPr/>
        </p:nvSpPr>
        <p:spPr>
          <a:xfrm>
            <a:off x="3077497" y="4012128"/>
            <a:ext cx="235974" cy="184666"/>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600"/>
              <a:buFont typeface="Arial"/>
              <a:buNone/>
              <a:tabLst/>
              <a:defRPr/>
            </a:pPr>
            <a:r>
              <a:rPr kumimoji="0" lang="en-US" sz="600" b="0" i="0" u="none" strike="noStrike" kern="0" cap="none" spc="0" normalizeH="0" baseline="0" noProof="0">
                <a:ln>
                  <a:noFill/>
                </a:ln>
                <a:solidFill>
                  <a:srgbClr val="261144"/>
                </a:solidFill>
                <a:effectLst/>
                <a:uLnTx/>
                <a:uFillTx/>
                <a:latin typeface="Lato"/>
                <a:ea typeface="Lato"/>
                <a:cs typeface="Lato"/>
                <a:sym typeface="Lato"/>
              </a:rPr>
              <a:t>C</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66" name="Google Shape;1566;p116"/>
          <p:cNvSpPr txBox="1"/>
          <p:nvPr/>
        </p:nvSpPr>
        <p:spPr>
          <a:xfrm>
            <a:off x="3077497" y="4175563"/>
            <a:ext cx="235974" cy="184666"/>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600"/>
              <a:buFont typeface="Arial"/>
              <a:buNone/>
              <a:tabLst/>
              <a:defRPr/>
            </a:pPr>
            <a:r>
              <a:rPr kumimoji="0" lang="en-US" sz="600" b="0" i="0" u="none" strike="noStrike" kern="0" cap="none" spc="0" normalizeH="0" baseline="0" noProof="0">
                <a:ln>
                  <a:noFill/>
                </a:ln>
                <a:solidFill>
                  <a:srgbClr val="261144"/>
                </a:solidFill>
                <a:effectLst/>
                <a:uLnTx/>
                <a:uFillTx/>
                <a:latin typeface="Lato"/>
                <a:ea typeface="Lato"/>
                <a:cs typeface="Lato"/>
                <a:sym typeface="Lato"/>
              </a:rPr>
              <a:t>D</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67" name="Google Shape;1567;p116"/>
          <p:cNvSpPr txBox="1"/>
          <p:nvPr/>
        </p:nvSpPr>
        <p:spPr>
          <a:xfrm>
            <a:off x="3081528" y="4347315"/>
            <a:ext cx="235974" cy="184666"/>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600"/>
              <a:buFont typeface="Arial"/>
              <a:buNone/>
              <a:tabLst/>
              <a:defRPr/>
            </a:pPr>
            <a:r>
              <a:rPr kumimoji="0" lang="en-US" sz="600" b="0" i="0" u="none" strike="noStrike" kern="0" cap="none" spc="0" normalizeH="0" baseline="0" noProof="0">
                <a:ln>
                  <a:noFill/>
                </a:ln>
                <a:solidFill>
                  <a:srgbClr val="261144"/>
                </a:solidFill>
                <a:effectLst/>
                <a:uLnTx/>
                <a:uFillTx/>
                <a:latin typeface="Lato"/>
                <a:ea typeface="Lato"/>
                <a:cs typeface="Lato"/>
                <a:sym typeface="Lato"/>
              </a:rPr>
              <a:t>E</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68" name="Google Shape;1568;p116"/>
          <p:cNvSpPr txBox="1"/>
          <p:nvPr/>
        </p:nvSpPr>
        <p:spPr>
          <a:xfrm>
            <a:off x="3081528" y="4544830"/>
            <a:ext cx="235974" cy="184666"/>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600"/>
              <a:buFont typeface="Arial"/>
              <a:buNone/>
              <a:tabLst/>
              <a:defRPr/>
            </a:pPr>
            <a:r>
              <a:rPr kumimoji="0" lang="en-US" sz="600" b="0" i="0" u="none" strike="noStrike" kern="0" cap="none" spc="0" normalizeH="0" baseline="0" noProof="0">
                <a:ln>
                  <a:noFill/>
                </a:ln>
                <a:solidFill>
                  <a:srgbClr val="261144"/>
                </a:solidFill>
                <a:effectLst/>
                <a:uLnTx/>
                <a:uFillTx/>
                <a:latin typeface="Lato"/>
                <a:ea typeface="Lato"/>
                <a:cs typeface="Lato"/>
                <a:sym typeface="Lato"/>
              </a:rPr>
              <a:t>F</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69" name="Google Shape;1569;p116"/>
          <p:cNvSpPr txBox="1"/>
          <p:nvPr/>
        </p:nvSpPr>
        <p:spPr>
          <a:xfrm>
            <a:off x="3077497" y="4713147"/>
            <a:ext cx="235974" cy="184666"/>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600"/>
              <a:buFont typeface="Arial"/>
              <a:buNone/>
              <a:tabLst/>
              <a:defRPr/>
            </a:pPr>
            <a:r>
              <a:rPr kumimoji="0" lang="en-US" sz="600" b="0" i="0" u="none" strike="noStrike" kern="0" cap="none" spc="0" normalizeH="0" baseline="0" noProof="0">
                <a:ln>
                  <a:noFill/>
                </a:ln>
                <a:solidFill>
                  <a:srgbClr val="261144"/>
                </a:solidFill>
                <a:effectLst/>
                <a:uLnTx/>
                <a:uFillTx/>
                <a:latin typeface="Lato"/>
                <a:ea typeface="Lato"/>
                <a:cs typeface="Lato"/>
                <a:sym typeface="Lato"/>
              </a:rPr>
              <a:t>G</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70" name="Google Shape;1570;p116"/>
          <p:cNvSpPr txBox="1"/>
          <p:nvPr/>
        </p:nvSpPr>
        <p:spPr>
          <a:xfrm>
            <a:off x="3081528" y="4888178"/>
            <a:ext cx="235974" cy="184666"/>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600"/>
              <a:buFont typeface="Arial"/>
              <a:buNone/>
              <a:tabLst/>
              <a:defRPr/>
            </a:pPr>
            <a:r>
              <a:rPr kumimoji="0" lang="en-US" sz="600" b="0" i="0" u="none" strike="noStrike" kern="0" cap="none" spc="0" normalizeH="0" baseline="0" noProof="0">
                <a:ln>
                  <a:noFill/>
                </a:ln>
                <a:solidFill>
                  <a:srgbClr val="261144"/>
                </a:solidFill>
                <a:effectLst/>
                <a:uLnTx/>
                <a:uFillTx/>
                <a:latin typeface="Lato"/>
                <a:ea typeface="Lato"/>
                <a:cs typeface="Lato"/>
                <a:sym typeface="Lato"/>
              </a:rPr>
              <a:t>H</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71" name="Google Shape;1571;p116"/>
          <p:cNvSpPr txBox="1"/>
          <p:nvPr/>
        </p:nvSpPr>
        <p:spPr>
          <a:xfrm>
            <a:off x="3081528" y="5050195"/>
            <a:ext cx="235974" cy="184666"/>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600"/>
              <a:buFont typeface="Arial"/>
              <a:buNone/>
              <a:tabLst/>
              <a:defRPr/>
            </a:pPr>
            <a:r>
              <a:rPr kumimoji="0" lang="en-US" sz="600" b="0" i="0" u="none" strike="noStrike" kern="0" cap="none" spc="0" normalizeH="0" baseline="0" noProof="0">
                <a:ln>
                  <a:noFill/>
                </a:ln>
                <a:solidFill>
                  <a:srgbClr val="261144"/>
                </a:solidFill>
                <a:effectLst/>
                <a:uLnTx/>
                <a:uFillTx/>
                <a:latin typeface="Lato"/>
                <a:ea typeface="Lato"/>
                <a:cs typeface="Lato"/>
                <a:sym typeface="Lato"/>
              </a:rPr>
              <a:t>I</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72" name="Google Shape;1572;p116"/>
          <p:cNvSpPr txBox="1"/>
          <p:nvPr/>
        </p:nvSpPr>
        <p:spPr>
          <a:xfrm>
            <a:off x="3081528" y="5217756"/>
            <a:ext cx="235974" cy="184666"/>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600"/>
              <a:buFont typeface="Arial"/>
              <a:buNone/>
              <a:tabLst/>
              <a:defRPr/>
            </a:pPr>
            <a:r>
              <a:rPr kumimoji="0" lang="en-US" sz="600" b="0" i="0" u="none" strike="noStrike" kern="0" cap="none" spc="0" normalizeH="0" baseline="0" noProof="0">
                <a:ln>
                  <a:noFill/>
                </a:ln>
                <a:solidFill>
                  <a:srgbClr val="261144"/>
                </a:solidFill>
                <a:effectLst/>
                <a:uLnTx/>
                <a:uFillTx/>
                <a:latin typeface="Lato"/>
                <a:ea typeface="Lato"/>
                <a:cs typeface="Lato"/>
                <a:sym typeface="Lato"/>
              </a:rPr>
              <a:t>J</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73" name="Google Shape;1573;p116"/>
          <p:cNvSpPr txBox="1"/>
          <p:nvPr/>
        </p:nvSpPr>
        <p:spPr>
          <a:xfrm>
            <a:off x="3081528" y="5388275"/>
            <a:ext cx="235974" cy="184666"/>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600"/>
              <a:buFont typeface="Arial"/>
              <a:buNone/>
              <a:tabLst/>
              <a:defRPr/>
            </a:pPr>
            <a:r>
              <a:rPr kumimoji="0" lang="en-US" sz="600" b="0" i="0" u="none" strike="noStrike" kern="0" cap="none" spc="0" normalizeH="0" baseline="0" noProof="0">
                <a:ln>
                  <a:noFill/>
                </a:ln>
                <a:solidFill>
                  <a:srgbClr val="261144"/>
                </a:solidFill>
                <a:effectLst/>
                <a:uLnTx/>
                <a:uFillTx/>
                <a:latin typeface="Lato"/>
                <a:ea typeface="Lato"/>
                <a:cs typeface="Lato"/>
                <a:sym typeface="Lato"/>
              </a:rPr>
              <a:t>K</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74" name="Google Shape;1574;p116"/>
          <p:cNvSpPr txBox="1"/>
          <p:nvPr/>
        </p:nvSpPr>
        <p:spPr>
          <a:xfrm>
            <a:off x="3081528" y="5543219"/>
            <a:ext cx="235974" cy="184666"/>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600"/>
              <a:buFont typeface="Arial"/>
              <a:buNone/>
              <a:tabLst/>
              <a:defRPr/>
            </a:pPr>
            <a:r>
              <a:rPr kumimoji="0" lang="en-US" sz="600" b="0" i="0" u="none" strike="noStrike" kern="0" cap="none" spc="0" normalizeH="0" baseline="0" noProof="0">
                <a:ln>
                  <a:noFill/>
                </a:ln>
                <a:solidFill>
                  <a:srgbClr val="261144"/>
                </a:solidFill>
                <a:effectLst/>
                <a:uLnTx/>
                <a:uFillTx/>
                <a:latin typeface="Lato"/>
                <a:ea typeface="Lato"/>
                <a:cs typeface="Lato"/>
                <a:sym typeface="Lato"/>
              </a:rPr>
              <a:t>L</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75" name="Google Shape;1575;p116"/>
          <p:cNvSpPr txBox="1"/>
          <p:nvPr/>
        </p:nvSpPr>
        <p:spPr>
          <a:xfrm>
            <a:off x="3081528" y="5747770"/>
            <a:ext cx="235974" cy="184666"/>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600"/>
              <a:buFont typeface="Arial"/>
              <a:buNone/>
              <a:tabLst/>
              <a:defRPr/>
            </a:pPr>
            <a:r>
              <a:rPr kumimoji="0" lang="en-US" sz="600" b="0" i="0" u="none" strike="noStrike" kern="0" cap="none" spc="0" normalizeH="0" baseline="0" noProof="0">
                <a:ln>
                  <a:noFill/>
                </a:ln>
                <a:solidFill>
                  <a:srgbClr val="261144"/>
                </a:solidFill>
                <a:effectLst/>
                <a:uLnTx/>
                <a:uFillTx/>
                <a:latin typeface="Lato"/>
                <a:ea typeface="Lato"/>
                <a:cs typeface="Lato"/>
                <a:sym typeface="Lato"/>
              </a:rPr>
              <a:t>M</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76" name="Google Shape;1576;p116"/>
          <p:cNvSpPr txBox="1"/>
          <p:nvPr/>
        </p:nvSpPr>
        <p:spPr>
          <a:xfrm>
            <a:off x="3081528" y="5910467"/>
            <a:ext cx="235974" cy="184666"/>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600"/>
              <a:buFont typeface="Arial"/>
              <a:buNone/>
              <a:tabLst/>
              <a:defRPr/>
            </a:pPr>
            <a:r>
              <a:rPr kumimoji="0" lang="en-US" sz="600" b="0" i="0" u="none" strike="noStrike" kern="0" cap="none" spc="0" normalizeH="0" baseline="0" noProof="0">
                <a:ln>
                  <a:noFill/>
                </a:ln>
                <a:solidFill>
                  <a:srgbClr val="261144"/>
                </a:solidFill>
                <a:effectLst/>
                <a:uLnTx/>
                <a:uFillTx/>
                <a:latin typeface="Lato"/>
                <a:ea typeface="Lato"/>
                <a:cs typeface="Lato"/>
                <a:sym typeface="Lato"/>
              </a:rPr>
              <a:t>N</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77" name="Google Shape;1577;p116"/>
          <p:cNvSpPr txBox="1"/>
          <p:nvPr/>
        </p:nvSpPr>
        <p:spPr>
          <a:xfrm>
            <a:off x="7435354" y="3708614"/>
            <a:ext cx="235974" cy="184666"/>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600"/>
              <a:buFont typeface="Arial"/>
              <a:buNone/>
              <a:tabLst/>
              <a:defRPr/>
            </a:pPr>
            <a:r>
              <a:rPr kumimoji="0" lang="en-US" sz="600" b="0" i="0" u="none" strike="noStrike" kern="0" cap="none" spc="0" normalizeH="0" baseline="0" noProof="0">
                <a:ln>
                  <a:noFill/>
                </a:ln>
                <a:solidFill>
                  <a:srgbClr val="261144"/>
                </a:solidFill>
                <a:effectLst/>
                <a:uLnTx/>
                <a:uFillTx/>
                <a:latin typeface="Lato"/>
                <a:ea typeface="Lato"/>
                <a:cs typeface="Lato"/>
                <a:sym typeface="Lato"/>
              </a:rPr>
              <a:t>A</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78" name="Google Shape;1578;p116"/>
          <p:cNvSpPr txBox="1"/>
          <p:nvPr/>
        </p:nvSpPr>
        <p:spPr>
          <a:xfrm>
            <a:off x="7435354" y="3866062"/>
            <a:ext cx="235974" cy="184666"/>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600"/>
              <a:buFont typeface="Arial"/>
              <a:buNone/>
              <a:tabLst/>
              <a:defRPr/>
            </a:pPr>
            <a:r>
              <a:rPr kumimoji="0" lang="en-US" sz="600" b="0" i="0" u="none" strike="noStrike" kern="0" cap="none" spc="0" normalizeH="0" baseline="0" noProof="0">
                <a:ln>
                  <a:noFill/>
                </a:ln>
                <a:solidFill>
                  <a:srgbClr val="261144"/>
                </a:solidFill>
                <a:effectLst/>
                <a:uLnTx/>
                <a:uFillTx/>
                <a:latin typeface="Lato"/>
                <a:ea typeface="Lato"/>
                <a:cs typeface="Lato"/>
                <a:sym typeface="Lato"/>
              </a:rPr>
              <a:t>B</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79" name="Google Shape;1579;p116"/>
          <p:cNvSpPr txBox="1"/>
          <p:nvPr/>
        </p:nvSpPr>
        <p:spPr>
          <a:xfrm>
            <a:off x="7435354" y="4033645"/>
            <a:ext cx="235974" cy="184666"/>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600"/>
              <a:buFont typeface="Arial"/>
              <a:buNone/>
              <a:tabLst/>
              <a:defRPr/>
            </a:pPr>
            <a:r>
              <a:rPr kumimoji="0" lang="en-US" sz="600" b="0" i="0" u="none" strike="noStrike" kern="0" cap="none" spc="0" normalizeH="0" baseline="0" noProof="0">
                <a:ln>
                  <a:noFill/>
                </a:ln>
                <a:solidFill>
                  <a:srgbClr val="261144"/>
                </a:solidFill>
                <a:effectLst/>
                <a:uLnTx/>
                <a:uFillTx/>
                <a:latin typeface="Lato"/>
                <a:ea typeface="Lato"/>
                <a:cs typeface="Lato"/>
                <a:sym typeface="Lato"/>
              </a:rPr>
              <a:t>C</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80" name="Google Shape;1580;p116"/>
          <p:cNvSpPr txBox="1"/>
          <p:nvPr/>
        </p:nvSpPr>
        <p:spPr>
          <a:xfrm>
            <a:off x="7435354" y="4197080"/>
            <a:ext cx="235974" cy="184666"/>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600"/>
              <a:buFont typeface="Arial"/>
              <a:buNone/>
              <a:tabLst/>
              <a:defRPr/>
            </a:pPr>
            <a:r>
              <a:rPr kumimoji="0" lang="en-US" sz="600" b="0" i="0" u="none" strike="noStrike" kern="0" cap="none" spc="0" normalizeH="0" baseline="0" noProof="0">
                <a:ln>
                  <a:noFill/>
                </a:ln>
                <a:solidFill>
                  <a:srgbClr val="261144"/>
                </a:solidFill>
                <a:effectLst/>
                <a:uLnTx/>
                <a:uFillTx/>
                <a:latin typeface="Lato"/>
                <a:ea typeface="Lato"/>
                <a:cs typeface="Lato"/>
                <a:sym typeface="Lato"/>
              </a:rPr>
              <a:t>D</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81" name="Google Shape;1581;p116"/>
          <p:cNvSpPr txBox="1"/>
          <p:nvPr/>
        </p:nvSpPr>
        <p:spPr>
          <a:xfrm>
            <a:off x="7439385" y="4368832"/>
            <a:ext cx="235974" cy="184666"/>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600"/>
              <a:buFont typeface="Arial"/>
              <a:buNone/>
              <a:tabLst/>
              <a:defRPr/>
            </a:pPr>
            <a:r>
              <a:rPr kumimoji="0" lang="en-US" sz="600" b="0" i="0" u="none" strike="noStrike" kern="0" cap="none" spc="0" normalizeH="0" baseline="0" noProof="0">
                <a:ln>
                  <a:noFill/>
                </a:ln>
                <a:solidFill>
                  <a:srgbClr val="261144"/>
                </a:solidFill>
                <a:effectLst/>
                <a:uLnTx/>
                <a:uFillTx/>
                <a:latin typeface="Lato"/>
                <a:ea typeface="Lato"/>
                <a:cs typeface="Lato"/>
                <a:sym typeface="Lato"/>
              </a:rPr>
              <a:t>E</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82" name="Google Shape;1582;p116"/>
          <p:cNvSpPr txBox="1"/>
          <p:nvPr/>
        </p:nvSpPr>
        <p:spPr>
          <a:xfrm>
            <a:off x="7439385" y="4566347"/>
            <a:ext cx="235974" cy="184666"/>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600"/>
              <a:buFont typeface="Arial"/>
              <a:buNone/>
              <a:tabLst/>
              <a:defRPr/>
            </a:pPr>
            <a:r>
              <a:rPr kumimoji="0" lang="en-US" sz="600" b="0" i="0" u="none" strike="noStrike" kern="0" cap="none" spc="0" normalizeH="0" baseline="0" noProof="0">
                <a:ln>
                  <a:noFill/>
                </a:ln>
                <a:solidFill>
                  <a:srgbClr val="261144"/>
                </a:solidFill>
                <a:effectLst/>
                <a:uLnTx/>
                <a:uFillTx/>
                <a:latin typeface="Lato"/>
                <a:ea typeface="Lato"/>
                <a:cs typeface="Lato"/>
                <a:sym typeface="Lato"/>
              </a:rPr>
              <a:t>F</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83" name="Google Shape;1583;p116"/>
          <p:cNvSpPr txBox="1"/>
          <p:nvPr/>
        </p:nvSpPr>
        <p:spPr>
          <a:xfrm>
            <a:off x="7435354" y="4734664"/>
            <a:ext cx="235974" cy="184666"/>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600"/>
              <a:buFont typeface="Arial"/>
              <a:buNone/>
              <a:tabLst/>
              <a:defRPr/>
            </a:pPr>
            <a:r>
              <a:rPr kumimoji="0" lang="en-US" sz="600" b="0" i="0" u="none" strike="noStrike" kern="0" cap="none" spc="0" normalizeH="0" baseline="0" noProof="0">
                <a:ln>
                  <a:noFill/>
                </a:ln>
                <a:solidFill>
                  <a:srgbClr val="261144"/>
                </a:solidFill>
                <a:effectLst/>
                <a:uLnTx/>
                <a:uFillTx/>
                <a:latin typeface="Lato"/>
                <a:ea typeface="Lato"/>
                <a:cs typeface="Lato"/>
                <a:sym typeface="Lato"/>
              </a:rPr>
              <a:t>G</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84" name="Google Shape;1584;p116"/>
          <p:cNvSpPr txBox="1"/>
          <p:nvPr/>
        </p:nvSpPr>
        <p:spPr>
          <a:xfrm>
            <a:off x="7439385" y="4909695"/>
            <a:ext cx="235974" cy="184666"/>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600"/>
              <a:buFont typeface="Arial"/>
              <a:buNone/>
              <a:tabLst/>
              <a:defRPr/>
            </a:pPr>
            <a:r>
              <a:rPr kumimoji="0" lang="en-US" sz="600" b="0" i="0" u="none" strike="noStrike" kern="0" cap="none" spc="0" normalizeH="0" baseline="0" noProof="0">
                <a:ln>
                  <a:noFill/>
                </a:ln>
                <a:solidFill>
                  <a:srgbClr val="261144"/>
                </a:solidFill>
                <a:effectLst/>
                <a:uLnTx/>
                <a:uFillTx/>
                <a:latin typeface="Lato"/>
                <a:ea typeface="Lato"/>
                <a:cs typeface="Lato"/>
                <a:sym typeface="Lato"/>
              </a:rPr>
              <a:t>H</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85" name="Google Shape;1585;p116"/>
          <p:cNvSpPr txBox="1"/>
          <p:nvPr/>
        </p:nvSpPr>
        <p:spPr>
          <a:xfrm>
            <a:off x="7439385" y="5071712"/>
            <a:ext cx="235974" cy="184666"/>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600"/>
              <a:buFont typeface="Arial"/>
              <a:buNone/>
              <a:tabLst/>
              <a:defRPr/>
            </a:pPr>
            <a:r>
              <a:rPr kumimoji="0" lang="en-US" sz="600" b="0" i="0" u="none" strike="noStrike" kern="0" cap="none" spc="0" normalizeH="0" baseline="0" noProof="0">
                <a:ln>
                  <a:noFill/>
                </a:ln>
                <a:solidFill>
                  <a:srgbClr val="261144"/>
                </a:solidFill>
                <a:effectLst/>
                <a:uLnTx/>
                <a:uFillTx/>
                <a:latin typeface="Lato"/>
                <a:ea typeface="Lato"/>
                <a:cs typeface="Lato"/>
                <a:sym typeface="Lato"/>
              </a:rPr>
              <a:t>I</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86" name="Google Shape;1586;p116"/>
          <p:cNvSpPr txBox="1"/>
          <p:nvPr/>
        </p:nvSpPr>
        <p:spPr>
          <a:xfrm>
            <a:off x="7439385" y="5239273"/>
            <a:ext cx="235974" cy="184666"/>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600"/>
              <a:buFont typeface="Arial"/>
              <a:buNone/>
              <a:tabLst/>
              <a:defRPr/>
            </a:pPr>
            <a:r>
              <a:rPr kumimoji="0" lang="en-US" sz="600" b="0" i="0" u="none" strike="noStrike" kern="0" cap="none" spc="0" normalizeH="0" baseline="0" noProof="0">
                <a:ln>
                  <a:noFill/>
                </a:ln>
                <a:solidFill>
                  <a:srgbClr val="261144"/>
                </a:solidFill>
                <a:effectLst/>
                <a:uLnTx/>
                <a:uFillTx/>
                <a:latin typeface="Lato"/>
                <a:ea typeface="Lato"/>
                <a:cs typeface="Lato"/>
                <a:sym typeface="Lato"/>
              </a:rPr>
              <a:t>J</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87" name="Google Shape;1587;p116"/>
          <p:cNvSpPr txBox="1"/>
          <p:nvPr/>
        </p:nvSpPr>
        <p:spPr>
          <a:xfrm>
            <a:off x="7439385" y="5409792"/>
            <a:ext cx="235974" cy="184666"/>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600"/>
              <a:buFont typeface="Arial"/>
              <a:buNone/>
              <a:tabLst/>
              <a:defRPr/>
            </a:pPr>
            <a:r>
              <a:rPr kumimoji="0" lang="en-US" sz="600" b="0" i="0" u="none" strike="noStrike" kern="0" cap="none" spc="0" normalizeH="0" baseline="0" noProof="0">
                <a:ln>
                  <a:noFill/>
                </a:ln>
                <a:solidFill>
                  <a:srgbClr val="261144"/>
                </a:solidFill>
                <a:effectLst/>
                <a:uLnTx/>
                <a:uFillTx/>
                <a:latin typeface="Lato"/>
                <a:ea typeface="Lato"/>
                <a:cs typeface="Lato"/>
                <a:sym typeface="Lato"/>
              </a:rPr>
              <a:t>K</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88" name="Google Shape;1588;p116"/>
          <p:cNvSpPr txBox="1"/>
          <p:nvPr/>
        </p:nvSpPr>
        <p:spPr>
          <a:xfrm>
            <a:off x="7439385" y="5564736"/>
            <a:ext cx="235974" cy="184666"/>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600"/>
              <a:buFont typeface="Arial"/>
              <a:buNone/>
              <a:tabLst/>
              <a:defRPr/>
            </a:pPr>
            <a:r>
              <a:rPr kumimoji="0" lang="en-US" sz="600" b="0" i="0" u="none" strike="noStrike" kern="0" cap="none" spc="0" normalizeH="0" baseline="0" noProof="0">
                <a:ln>
                  <a:noFill/>
                </a:ln>
                <a:solidFill>
                  <a:srgbClr val="261144"/>
                </a:solidFill>
                <a:effectLst/>
                <a:uLnTx/>
                <a:uFillTx/>
                <a:latin typeface="Lato"/>
                <a:ea typeface="Lato"/>
                <a:cs typeface="Lato"/>
                <a:sym typeface="Lato"/>
              </a:rPr>
              <a:t>L</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89" name="Google Shape;1589;p116"/>
          <p:cNvSpPr txBox="1"/>
          <p:nvPr/>
        </p:nvSpPr>
        <p:spPr>
          <a:xfrm>
            <a:off x="7439385" y="5769287"/>
            <a:ext cx="235974" cy="184666"/>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600"/>
              <a:buFont typeface="Arial"/>
              <a:buNone/>
              <a:tabLst/>
              <a:defRPr/>
            </a:pPr>
            <a:r>
              <a:rPr kumimoji="0" lang="en-US" sz="600" b="0" i="0" u="none" strike="noStrike" kern="0" cap="none" spc="0" normalizeH="0" baseline="0" noProof="0">
                <a:ln>
                  <a:noFill/>
                </a:ln>
                <a:solidFill>
                  <a:srgbClr val="261144"/>
                </a:solidFill>
                <a:effectLst/>
                <a:uLnTx/>
                <a:uFillTx/>
                <a:latin typeface="Lato"/>
                <a:ea typeface="Lato"/>
                <a:cs typeface="Lato"/>
                <a:sym typeface="Lato"/>
              </a:rPr>
              <a:t>M</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90" name="Google Shape;1590;p116"/>
          <p:cNvSpPr txBox="1"/>
          <p:nvPr/>
        </p:nvSpPr>
        <p:spPr>
          <a:xfrm>
            <a:off x="7439385" y="5931984"/>
            <a:ext cx="235974" cy="184666"/>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600"/>
              <a:buFont typeface="Arial"/>
              <a:buNone/>
              <a:tabLst/>
              <a:defRPr/>
            </a:pPr>
            <a:r>
              <a:rPr kumimoji="0" lang="en-US" sz="600" b="0" i="0" u="none" strike="noStrike" kern="0" cap="none" spc="0" normalizeH="0" baseline="0" noProof="0">
                <a:ln>
                  <a:noFill/>
                </a:ln>
                <a:solidFill>
                  <a:srgbClr val="261144"/>
                </a:solidFill>
                <a:effectLst/>
                <a:uLnTx/>
                <a:uFillTx/>
                <a:latin typeface="Lato"/>
                <a:ea typeface="Lato"/>
                <a:cs typeface="Lato"/>
                <a:sym typeface="Lato"/>
              </a:rPr>
              <a:t>N</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117"/>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18</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597" name="Google Shape;1597;p117"/>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	Use color to evoke emotion</a:t>
            </a:r>
            <a:endParaRPr/>
          </a:p>
        </p:txBody>
      </p:sp>
      <p:sp>
        <p:nvSpPr>
          <p:cNvPr id="1598" name="Google Shape;1598;p117"/>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t>Color </a:t>
            </a:r>
            <a:r>
              <a:rPr lang="en-US" sz="2400">
                <a:solidFill>
                  <a:schemeClr val="dk1"/>
                </a:solidFill>
              </a:rPr>
              <a:t>evokes emotion, so </a:t>
            </a:r>
            <a:r>
              <a:rPr lang="en-US" sz="2400"/>
              <a:t>choose the one that helps reinforce the emotion you want to arouse in your audience.</a:t>
            </a:r>
            <a:endParaRPr sz="2400"/>
          </a:p>
          <a:p>
            <a:pPr marL="495300" lvl="0" indent="-190500" algn="l" rtl="0">
              <a:lnSpc>
                <a:spcPct val="115000"/>
              </a:lnSpc>
              <a:spcBef>
                <a:spcPts val="480"/>
              </a:spcBef>
              <a:spcAft>
                <a:spcPts val="0"/>
              </a:spcAft>
              <a:buSzPts val="2400"/>
              <a:buNone/>
            </a:pPr>
            <a:endParaRPr sz="2400"/>
          </a:p>
          <a:p>
            <a:pPr marL="495300" lvl="0" indent="-190500" algn="l" rtl="0">
              <a:lnSpc>
                <a:spcPct val="115000"/>
              </a:lnSpc>
              <a:spcBef>
                <a:spcPts val="480"/>
              </a:spcBef>
              <a:spcAft>
                <a:spcPts val="0"/>
              </a:spcAft>
              <a:buSzPts val="2400"/>
              <a:buNone/>
            </a:pPr>
            <a:endParaRPr sz="2400"/>
          </a:p>
        </p:txBody>
      </p:sp>
      <p:sp>
        <p:nvSpPr>
          <p:cNvPr id="1599" name="Google Shape;1599;p117"/>
          <p:cNvSpPr/>
          <p:nvPr/>
        </p:nvSpPr>
        <p:spPr>
          <a:xfrm>
            <a:off x="234950" y="206090"/>
            <a:ext cx="914400" cy="91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Tip 12</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graphicFrame>
        <p:nvGraphicFramePr>
          <p:cNvPr id="1600" name="Google Shape;1600;p117"/>
          <p:cNvGraphicFramePr/>
          <p:nvPr/>
        </p:nvGraphicFramePr>
        <p:xfrm>
          <a:off x="692150" y="3216710"/>
          <a:ext cx="3000000" cy="3000000"/>
        </p:xfrm>
        <a:graphic>
          <a:graphicData uri="http://schemas.openxmlformats.org/drawingml/2006/table">
            <a:tbl>
              <a:tblPr firstCol="1" bandRow="1">
                <a:noFill/>
              </a:tblPr>
              <a:tblGrid>
                <a:gridCol w="1317775">
                  <a:extLst>
                    <a:ext uri="{9D8B030D-6E8A-4147-A177-3AD203B41FA5}">
                      <a16:colId xmlns:a16="http://schemas.microsoft.com/office/drawing/2014/main" val="20000"/>
                    </a:ext>
                  </a:extLst>
                </a:gridCol>
                <a:gridCol w="3805000">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solidFill>
                            <a:schemeClr val="accent1"/>
                          </a:solidFill>
                          <a:latin typeface="Century Gothic"/>
                          <a:ea typeface="Century Gothic"/>
                          <a:cs typeface="Century Gothic"/>
                          <a:sym typeface="Century Gothic"/>
                        </a:rPr>
                        <a:t>Warm colors</a:t>
                      </a:r>
                      <a:endParaRPr sz="1679" u="none" strike="noStrike" cap="none">
                        <a:solidFill>
                          <a:schemeClr val="accent1"/>
                        </a:solidFill>
                        <a:latin typeface="Century Gothic"/>
                        <a:ea typeface="Century Gothic"/>
                        <a:cs typeface="Century Gothic"/>
                        <a:sym typeface="Century Gothic"/>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solidFill>
                            <a:schemeClr val="accent1"/>
                          </a:solidFill>
                          <a:latin typeface="Century Gothic"/>
                          <a:ea typeface="Century Gothic"/>
                          <a:cs typeface="Century Gothic"/>
                          <a:sym typeface="Century Gothic"/>
                        </a:rPr>
                        <a:t>represent energy</a:t>
                      </a:r>
                      <a:endParaRPr sz="1679" u="none" strike="noStrike" cap="none">
                        <a:solidFill>
                          <a:schemeClr val="accent1"/>
                        </a:solidFill>
                        <a:latin typeface="Century Gothic"/>
                        <a:ea typeface="Century Gothic"/>
                        <a:cs typeface="Century Gothic"/>
                        <a:sym typeface="Century Gothic"/>
                      </a:endParaRPr>
                    </a:p>
                  </a:txBody>
                  <a:tcPr marL="91450" marR="91450" marT="45725" marB="45725" anchor="ct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solidFill>
                            <a:schemeClr val="accent5"/>
                          </a:solidFill>
                          <a:latin typeface="Century Gothic"/>
                          <a:ea typeface="Century Gothic"/>
                          <a:cs typeface="Century Gothic"/>
                          <a:sym typeface="Century Gothic"/>
                        </a:rPr>
                        <a:t>Cool colors</a:t>
                      </a:r>
                      <a:endParaRPr sz="1679" u="none" strike="noStrike" cap="none">
                        <a:solidFill>
                          <a:schemeClr val="accent5"/>
                        </a:solidFill>
                        <a:latin typeface="Century Gothic"/>
                        <a:ea typeface="Century Gothic"/>
                        <a:cs typeface="Century Gothic"/>
                        <a:sym typeface="Century Gothic"/>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solidFill>
                            <a:schemeClr val="accent5"/>
                          </a:solidFill>
                          <a:latin typeface="Century Gothic"/>
                          <a:ea typeface="Century Gothic"/>
                          <a:cs typeface="Century Gothic"/>
                          <a:sym typeface="Century Gothic"/>
                        </a:rPr>
                        <a:t>represent calmness</a:t>
                      </a:r>
                      <a:endParaRPr sz="1679" u="none" strike="noStrike" cap="none">
                        <a:solidFill>
                          <a:schemeClr val="accent5"/>
                        </a:solidFill>
                        <a:latin typeface="Century Gothic"/>
                        <a:ea typeface="Century Gothic"/>
                        <a:cs typeface="Century Gothic"/>
                        <a:sym typeface="Century Gothic"/>
                      </a:endParaRPr>
                    </a:p>
                  </a:txBody>
                  <a:tcPr marL="91450" marR="91450" marT="45725" marB="45725" anchor="ctr"/>
                </a:tc>
                <a:extLst>
                  <a:ext uri="{0D108BD9-81ED-4DB2-BD59-A6C34878D82A}">
                    <a16:rowId xmlns:a16="http://schemas.microsoft.com/office/drawing/2014/main" val="10001"/>
                  </a:ext>
                </a:extLst>
              </a:tr>
            </a:tbl>
          </a:graphicData>
        </a:graphic>
      </p:graphicFrame>
      <p:pic>
        <p:nvPicPr>
          <p:cNvPr id="1601" name="Google Shape;1601;p117" descr="A picture containing device&#10;&#10;Description automatically generated"/>
          <p:cNvPicPr preferRelativeResize="0"/>
          <p:nvPr/>
        </p:nvPicPr>
        <p:blipFill rotWithShape="1">
          <a:blip r:embed="rId3">
            <a:alphaModFix/>
          </a:blip>
          <a:srcRect/>
          <a:stretch/>
        </p:blipFill>
        <p:spPr>
          <a:xfrm>
            <a:off x="7564225" y="2213924"/>
            <a:ext cx="3932375" cy="365149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118"/>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19</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608" name="Google Shape;1608;p118"/>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	Use color to reinforce branding</a:t>
            </a:r>
            <a:endParaRPr/>
          </a:p>
        </p:txBody>
      </p:sp>
      <p:sp>
        <p:nvSpPr>
          <p:cNvPr id="1609" name="Google Shape;1609;p118"/>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t>If it’s necessary to use </a:t>
            </a:r>
            <a:r>
              <a:rPr lang="en-US" sz="2400">
                <a:solidFill>
                  <a:schemeClr val="accent1"/>
                </a:solidFill>
              </a:rPr>
              <a:t>brand colors, </a:t>
            </a:r>
            <a:r>
              <a:rPr lang="en-US" sz="2400"/>
              <a:t>select just one or two as “user-look-here” clues on an otherwise grey or black scheme.</a:t>
            </a:r>
            <a:endParaRPr sz="2400"/>
          </a:p>
          <a:p>
            <a:pPr marL="495300" lvl="0" indent="-190500" algn="l" rtl="0">
              <a:lnSpc>
                <a:spcPct val="115000"/>
              </a:lnSpc>
              <a:spcBef>
                <a:spcPts val="480"/>
              </a:spcBef>
              <a:spcAft>
                <a:spcPts val="0"/>
              </a:spcAft>
              <a:buSzPts val="2400"/>
              <a:buNone/>
            </a:pPr>
            <a:endParaRPr sz="2400"/>
          </a:p>
        </p:txBody>
      </p:sp>
      <p:sp>
        <p:nvSpPr>
          <p:cNvPr id="1610" name="Google Shape;1610;p118"/>
          <p:cNvSpPr/>
          <p:nvPr/>
        </p:nvSpPr>
        <p:spPr>
          <a:xfrm>
            <a:off x="234950" y="206090"/>
            <a:ext cx="914400" cy="91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Tip 13</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pic>
        <p:nvPicPr>
          <p:cNvPr id="1611" name="Google Shape;1611;p118" descr="A screenshot of a social media post&#10;&#10;Description automatically generated"/>
          <p:cNvPicPr preferRelativeResize="0"/>
          <p:nvPr/>
        </p:nvPicPr>
        <p:blipFill rotWithShape="1">
          <a:blip r:embed="rId3">
            <a:alphaModFix/>
          </a:blip>
          <a:srcRect l="34842" t="29198" r="34683" b="35187"/>
          <a:stretch/>
        </p:blipFill>
        <p:spPr>
          <a:xfrm>
            <a:off x="1049396" y="3429000"/>
            <a:ext cx="4368414" cy="2871449"/>
          </a:xfrm>
          <a:prstGeom prst="rect">
            <a:avLst/>
          </a:prstGeom>
          <a:noFill/>
          <a:ln>
            <a:noFill/>
          </a:ln>
        </p:spPr>
      </p:pic>
      <p:pic>
        <p:nvPicPr>
          <p:cNvPr id="1612" name="Google Shape;1612;p118" descr="Bp logo – Kallanish Energy News"/>
          <p:cNvPicPr preferRelativeResize="0"/>
          <p:nvPr/>
        </p:nvPicPr>
        <p:blipFill rotWithShape="1">
          <a:blip r:embed="rId4">
            <a:alphaModFix/>
          </a:blip>
          <a:srcRect/>
          <a:stretch/>
        </p:blipFill>
        <p:spPr>
          <a:xfrm>
            <a:off x="1049396" y="2631902"/>
            <a:ext cx="1088382" cy="666451"/>
          </a:xfrm>
          <a:prstGeom prst="rect">
            <a:avLst/>
          </a:prstGeom>
          <a:noFill/>
          <a:ln>
            <a:noFill/>
          </a:ln>
        </p:spPr>
      </p:pic>
      <p:pic>
        <p:nvPicPr>
          <p:cNvPr id="1613" name="Google Shape;1613;p118" descr="A screenshot of a cell phone&#10;&#10;Description automatically generated"/>
          <p:cNvPicPr preferRelativeResize="0"/>
          <p:nvPr/>
        </p:nvPicPr>
        <p:blipFill rotWithShape="1">
          <a:blip r:embed="rId5">
            <a:alphaModFix/>
          </a:blip>
          <a:srcRect l="22215" t="36118" r="48164" b="9142"/>
          <a:stretch/>
        </p:blipFill>
        <p:spPr>
          <a:xfrm>
            <a:off x="7222603" y="2542362"/>
            <a:ext cx="3513841" cy="3652731"/>
          </a:xfrm>
          <a:prstGeom prst="rect">
            <a:avLst/>
          </a:prstGeom>
          <a:noFill/>
          <a:ln>
            <a:noFill/>
          </a:ln>
        </p:spPr>
      </p:pic>
      <p:sp>
        <p:nvSpPr>
          <p:cNvPr id="1614" name="Google Shape;1614;p118"/>
          <p:cNvSpPr txBox="1"/>
          <p:nvPr/>
        </p:nvSpPr>
        <p:spPr>
          <a:xfrm>
            <a:off x="7222602" y="6125272"/>
            <a:ext cx="3531841" cy="27695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BFBFBF"/>
                </a:solidFill>
                <a:effectLst/>
                <a:uLnTx/>
                <a:uFillTx/>
                <a:latin typeface="Century Gothic"/>
                <a:ea typeface="Century Gothic"/>
                <a:cs typeface="Century Gothic"/>
                <a:sym typeface="Century Gothic"/>
              </a:rPr>
              <a:t>Bank of America, 2019 Annual Report</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pic>
        <p:nvPicPr>
          <p:cNvPr id="1615" name="Google Shape;1615;p118" descr="Bank of America Personal Loan Alternatives"/>
          <p:cNvPicPr preferRelativeResize="0"/>
          <p:nvPr/>
        </p:nvPicPr>
        <p:blipFill rotWithShape="1">
          <a:blip r:embed="rId6">
            <a:alphaModFix/>
          </a:blip>
          <a:srcRect t="24790" b="35503"/>
          <a:stretch/>
        </p:blipFill>
        <p:spPr>
          <a:xfrm rot="-5400000">
            <a:off x="5128637" y="4186810"/>
            <a:ext cx="3647805" cy="5041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309"/>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369" name="Google Shape;1369;p309"/>
          <p:cNvSpPr txBox="1">
            <a:spLocks noGrp="1"/>
          </p:cNvSpPr>
          <p:nvPr>
            <p:ph type="body" idx="2"/>
          </p:nvPr>
        </p:nvSpPr>
        <p:spPr>
          <a:xfrm>
            <a:off x="415599" y="1491917"/>
            <a:ext cx="5361745" cy="2615388"/>
          </a:xfrm>
          <a:prstGeom prst="rect">
            <a:avLst/>
          </a:prstGeom>
          <a:solidFill>
            <a:schemeClr val="lt1"/>
          </a:solidFill>
          <a:ln>
            <a:noFill/>
          </a:ln>
        </p:spPr>
        <p:txBody>
          <a:bodyPr spcFirstLastPara="1" wrap="square" lIns="91425" tIns="45700" rIns="91425" bIns="45700" anchor="t" anchorCtr="0">
            <a:normAutofit/>
          </a:bodyPr>
          <a:lstStyle/>
          <a:p>
            <a:pPr marL="457200" lvl="0" indent="-342900" algn="l" rtl="0">
              <a:lnSpc>
                <a:spcPct val="115000"/>
              </a:lnSpc>
              <a:spcBef>
                <a:spcPts val="0"/>
              </a:spcBef>
              <a:spcAft>
                <a:spcPts val="0"/>
              </a:spcAft>
              <a:buClr>
                <a:schemeClr val="accent1"/>
              </a:buClr>
              <a:buSzPts val="2600"/>
              <a:buChar char="●"/>
            </a:pPr>
            <a:r>
              <a:rPr lang="en-US" sz="2600">
                <a:solidFill>
                  <a:schemeClr val="accent1"/>
                </a:solidFill>
              </a:rPr>
              <a:t>Visual design theory</a:t>
            </a:r>
            <a:endParaRPr/>
          </a:p>
          <a:p>
            <a:pPr marL="457200" lvl="0" indent="-342900" algn="l" rtl="0">
              <a:lnSpc>
                <a:spcPct val="115000"/>
              </a:lnSpc>
              <a:spcBef>
                <a:spcPts val="0"/>
              </a:spcBef>
              <a:spcAft>
                <a:spcPts val="0"/>
              </a:spcAft>
              <a:buClr>
                <a:schemeClr val="dk2"/>
              </a:buClr>
              <a:buSzPts val="2600"/>
              <a:buChar char="●"/>
            </a:pPr>
            <a:r>
              <a:rPr lang="en-US" sz="2600">
                <a:solidFill>
                  <a:schemeClr val="dk2"/>
                </a:solidFill>
              </a:rPr>
              <a:t>Common mistakes</a:t>
            </a:r>
            <a:endParaRPr/>
          </a:p>
          <a:p>
            <a:pPr marL="457200" lvl="0" indent="-342900" algn="l" rtl="0">
              <a:lnSpc>
                <a:spcPct val="115000"/>
              </a:lnSpc>
              <a:spcBef>
                <a:spcPts val="0"/>
              </a:spcBef>
              <a:spcAft>
                <a:spcPts val="0"/>
              </a:spcAft>
              <a:buClr>
                <a:schemeClr val="dk2"/>
              </a:buClr>
              <a:buSzPts val="2600"/>
              <a:buChar char="●"/>
            </a:pPr>
            <a:r>
              <a:rPr lang="en-US" sz="2600">
                <a:solidFill>
                  <a:schemeClr val="dk2"/>
                </a:solidFill>
              </a:rPr>
              <a:t>Misleading statistics and visual distortions</a:t>
            </a:r>
            <a:endParaRPr/>
          </a:p>
        </p:txBody>
      </p:sp>
      <p:sp>
        <p:nvSpPr>
          <p:cNvPr id="1370" name="Google Shape;1370;p309"/>
          <p:cNvSpPr/>
          <p:nvPr/>
        </p:nvSpPr>
        <p:spPr>
          <a:xfrm>
            <a:off x="415599" y="4663149"/>
            <a:ext cx="11335783" cy="1080044"/>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ctr" defTabSz="914400" rtl="0" eaLnBrk="1" fontAlgn="auto" latinLnBrk="0" hangingPunct="1">
              <a:lnSpc>
                <a:spcPct val="100000"/>
              </a:lnSpc>
              <a:spcBef>
                <a:spcPts val="0"/>
              </a:spcBef>
              <a:spcAft>
                <a:spcPts val="0"/>
              </a:spcAft>
              <a:buClr>
                <a:srgbClr val="FFFFFF"/>
              </a:buClr>
              <a:buSzPts val="2880"/>
              <a:buFont typeface="Arial"/>
              <a:buChar char="•"/>
              <a:tabLst/>
              <a:defRPr/>
            </a:pPr>
            <a:r>
              <a:rPr kumimoji="0" lang="en-US" sz="2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How do our brains interpret and organize visual information?</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342900" marR="0" lvl="0" indent="-342900" algn="ctr" defTabSz="914400" rtl="0" eaLnBrk="1" fontAlgn="auto" latinLnBrk="0" hangingPunct="1">
              <a:lnSpc>
                <a:spcPct val="100000"/>
              </a:lnSpc>
              <a:spcBef>
                <a:spcPts val="0"/>
              </a:spcBef>
              <a:spcAft>
                <a:spcPts val="0"/>
              </a:spcAft>
              <a:buClr>
                <a:srgbClr val="FFFFFF"/>
              </a:buClr>
              <a:buSzPts val="2880"/>
              <a:buFont typeface="Arial"/>
              <a:buChar char="•"/>
              <a:tabLst/>
              <a:defRPr/>
            </a:pPr>
            <a:r>
              <a:rPr kumimoji="0" lang="en-US" sz="2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How do you create charts that are easy for your audience to read?</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119"/>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20</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622" name="Google Shape;1622;p119"/>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	Encode data with color</a:t>
            </a:r>
            <a:endParaRPr/>
          </a:p>
        </p:txBody>
      </p:sp>
      <p:sp>
        <p:nvSpPr>
          <p:cNvPr id="1623" name="Google Shape;1623;p119"/>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300"/>
              <a:t>Use color schemes to encode data as sequential, diverging, or categorical.</a:t>
            </a:r>
            <a:endParaRPr sz="2300"/>
          </a:p>
          <a:p>
            <a:pPr marL="495300" lvl="0" indent="-190500" algn="l" rtl="0">
              <a:lnSpc>
                <a:spcPct val="115000"/>
              </a:lnSpc>
              <a:spcBef>
                <a:spcPts val="480"/>
              </a:spcBef>
              <a:spcAft>
                <a:spcPts val="0"/>
              </a:spcAft>
              <a:buSzPts val="2400"/>
              <a:buNone/>
            </a:pPr>
            <a:endParaRPr sz="2300"/>
          </a:p>
        </p:txBody>
      </p:sp>
      <p:graphicFrame>
        <p:nvGraphicFramePr>
          <p:cNvPr id="1624" name="Google Shape;1624;p119"/>
          <p:cNvGraphicFramePr/>
          <p:nvPr/>
        </p:nvGraphicFramePr>
        <p:xfrm>
          <a:off x="2032010" y="2403670"/>
          <a:ext cx="3000000" cy="3000000"/>
        </p:xfrm>
        <a:graphic>
          <a:graphicData uri="http://schemas.openxmlformats.org/drawingml/2006/table">
            <a:tbl>
              <a:tblPr firstRow="1" bandRow="1">
                <a:noFill/>
              </a:tblPr>
              <a:tblGrid>
                <a:gridCol w="2709325">
                  <a:extLst>
                    <a:ext uri="{9D8B030D-6E8A-4147-A177-3AD203B41FA5}">
                      <a16:colId xmlns:a16="http://schemas.microsoft.com/office/drawing/2014/main" val="20000"/>
                    </a:ext>
                  </a:extLst>
                </a:gridCol>
                <a:gridCol w="2709325">
                  <a:extLst>
                    <a:ext uri="{9D8B030D-6E8A-4147-A177-3AD203B41FA5}">
                      <a16:colId xmlns:a16="http://schemas.microsoft.com/office/drawing/2014/main" val="20001"/>
                    </a:ext>
                  </a:extLst>
                </a:gridCol>
                <a:gridCol w="2709325">
                  <a:extLst>
                    <a:ext uri="{9D8B030D-6E8A-4147-A177-3AD203B41FA5}">
                      <a16:colId xmlns:a16="http://schemas.microsoft.com/office/drawing/2014/main" val="20002"/>
                    </a:ext>
                  </a:extLst>
                </a:gridCol>
              </a:tblGrid>
              <a:tr h="772425">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Sequential</a:t>
                      </a:r>
                      <a:endParaRPr sz="1679"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Diverging</a:t>
                      </a:r>
                      <a:endParaRPr sz="1679"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Categorical</a:t>
                      </a:r>
                      <a:endParaRPr sz="1679"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tcPr>
                </a:tc>
                <a:extLst>
                  <a:ext uri="{0D108BD9-81ED-4DB2-BD59-A6C34878D82A}">
                    <a16:rowId xmlns:a16="http://schemas.microsoft.com/office/drawing/2014/main" val="10000"/>
                  </a:ext>
                </a:extLst>
              </a:tr>
              <a:tr h="2317250">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when the order matters</a:t>
                      </a:r>
                      <a:endParaRPr sz="1679"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solidFill>
                      <a:srgbClr val="CDBCDA"/>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to highlight minimums, maximums, and midpoints</a:t>
                      </a:r>
                      <a:endParaRPr sz="1679"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solidFill>
                      <a:srgbClr val="CDBCDA"/>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for discrete data values representing distinct categories</a:t>
                      </a:r>
                      <a:endParaRPr sz="1679"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solidFill>
                      <a:srgbClr val="CDBCDA"/>
                    </a:solidFill>
                  </a:tcPr>
                </a:tc>
                <a:extLst>
                  <a:ext uri="{0D108BD9-81ED-4DB2-BD59-A6C34878D82A}">
                    <a16:rowId xmlns:a16="http://schemas.microsoft.com/office/drawing/2014/main" val="10001"/>
                  </a:ext>
                </a:extLst>
              </a:tr>
            </a:tbl>
          </a:graphicData>
        </a:graphic>
      </p:graphicFrame>
      <p:sp>
        <p:nvSpPr>
          <p:cNvPr id="1625" name="Google Shape;1625;p119"/>
          <p:cNvSpPr/>
          <p:nvPr/>
        </p:nvSpPr>
        <p:spPr>
          <a:xfrm>
            <a:off x="234950" y="206090"/>
            <a:ext cx="914400" cy="91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Tip 14</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30"/>
        <p:cNvGrpSpPr/>
        <p:nvPr/>
      </p:nvGrpSpPr>
      <p:grpSpPr>
        <a:xfrm>
          <a:off x="0" y="0"/>
          <a:ext cx="0" cy="0"/>
          <a:chOff x="0" y="0"/>
          <a:chExt cx="0" cy="0"/>
        </a:xfrm>
      </p:grpSpPr>
      <p:sp>
        <p:nvSpPr>
          <p:cNvPr id="1631" name="Google Shape;1631;p120"/>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21</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632" name="Google Shape;1632;p120"/>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t>Use a sequential color scheme when the order matters.</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These schemes range between two colors—usually a lighter shade to a darker one—by varying one or more parameters such as saturation.  </a:t>
            </a:r>
            <a:endParaRPr sz="2400"/>
          </a:p>
          <a:p>
            <a:pPr marL="342900" lvl="0" indent="-190500" algn="l" rtl="0">
              <a:lnSpc>
                <a:spcPct val="115000"/>
              </a:lnSpc>
              <a:spcBef>
                <a:spcPts val="480"/>
              </a:spcBef>
              <a:spcAft>
                <a:spcPts val="0"/>
              </a:spcAft>
              <a:buSzPts val="2400"/>
              <a:buNone/>
            </a:pPr>
            <a:endParaRPr sz="2400"/>
          </a:p>
        </p:txBody>
      </p:sp>
      <p:sp>
        <p:nvSpPr>
          <p:cNvPr id="1633" name="Google Shape;1633;p120"/>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Sequential color schemes</a:t>
            </a:r>
            <a:endParaRPr/>
          </a:p>
        </p:txBody>
      </p:sp>
      <p:pic>
        <p:nvPicPr>
          <p:cNvPr id="1634" name="Google Shape;1634;p120"/>
          <p:cNvPicPr preferRelativeResize="0"/>
          <p:nvPr/>
        </p:nvPicPr>
        <p:blipFill rotWithShape="1">
          <a:blip r:embed="rId3">
            <a:alphaModFix/>
          </a:blip>
          <a:srcRect/>
          <a:stretch/>
        </p:blipFill>
        <p:spPr>
          <a:xfrm>
            <a:off x="5807667" y="2042126"/>
            <a:ext cx="5724937" cy="326726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121"/>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22</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641" name="Google Shape;1641;p121"/>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t>Use a diverging color scheme to highlight minimums, maximums, and midpoints.</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These schemes range between three or more colors with the different colors being quite distinct—usually having different hues.</a:t>
            </a:r>
            <a:endParaRPr sz="2400"/>
          </a:p>
          <a:p>
            <a:pPr marL="342900" lvl="0" indent="-190500" algn="l" rtl="0">
              <a:lnSpc>
                <a:spcPct val="115000"/>
              </a:lnSpc>
              <a:spcBef>
                <a:spcPts val="480"/>
              </a:spcBef>
              <a:spcAft>
                <a:spcPts val="0"/>
              </a:spcAft>
              <a:buSzPts val="2400"/>
              <a:buNone/>
            </a:pPr>
            <a:endParaRPr sz="2400"/>
          </a:p>
        </p:txBody>
      </p:sp>
      <p:sp>
        <p:nvSpPr>
          <p:cNvPr id="1642" name="Google Shape;1642;p121"/>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Diverging color schemes</a:t>
            </a:r>
            <a:endParaRPr/>
          </a:p>
        </p:txBody>
      </p:sp>
      <p:pic>
        <p:nvPicPr>
          <p:cNvPr id="1643" name="Google Shape;1643;p121" descr="A close up of a map&#10;&#10;Description automatically generated"/>
          <p:cNvPicPr preferRelativeResize="0"/>
          <p:nvPr/>
        </p:nvPicPr>
        <p:blipFill rotWithShape="1">
          <a:blip r:embed="rId3">
            <a:alphaModFix/>
          </a:blip>
          <a:srcRect l="49655"/>
          <a:stretch/>
        </p:blipFill>
        <p:spPr>
          <a:xfrm>
            <a:off x="5770179" y="1412776"/>
            <a:ext cx="6138042" cy="46826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122"/>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23</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650" name="Google Shape;1650;p122"/>
          <p:cNvSpPr txBox="1">
            <a:spLocks noGrp="1"/>
          </p:cNvSpPr>
          <p:nvPr>
            <p:ph type="body" idx="1"/>
          </p:nvPr>
        </p:nvSpPr>
        <p:spPr>
          <a:xfrm>
            <a:off x="415600" y="1536634"/>
            <a:ext cx="4044105" cy="4555080"/>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115000"/>
              </a:lnSpc>
              <a:spcBef>
                <a:spcPts val="0"/>
              </a:spcBef>
              <a:spcAft>
                <a:spcPts val="0"/>
              </a:spcAft>
              <a:buSzPts val="2400"/>
              <a:buChar char="●"/>
            </a:pPr>
            <a:r>
              <a:rPr lang="en-US" sz="2400"/>
              <a:t>Use a categorical color scheme for discrete data values representing distinct categories.</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These schemes use different hues with consistent steps in lightness and saturation.</a:t>
            </a:r>
            <a:endParaRPr sz="2400"/>
          </a:p>
          <a:p>
            <a:pPr marL="342900" lvl="0" indent="-190500" algn="l" rtl="0">
              <a:lnSpc>
                <a:spcPct val="115000"/>
              </a:lnSpc>
              <a:spcBef>
                <a:spcPts val="480"/>
              </a:spcBef>
              <a:spcAft>
                <a:spcPts val="0"/>
              </a:spcAft>
              <a:buSzPts val="2400"/>
              <a:buNone/>
            </a:pPr>
            <a:endParaRPr sz="2400"/>
          </a:p>
        </p:txBody>
      </p:sp>
      <p:sp>
        <p:nvSpPr>
          <p:cNvPr id="1651" name="Google Shape;1651;p122"/>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Categorical color schemes</a:t>
            </a:r>
            <a:endParaRPr/>
          </a:p>
        </p:txBody>
      </p:sp>
      <p:pic>
        <p:nvPicPr>
          <p:cNvPr id="1652" name="Google Shape;1652;p122" descr="United States presidential election of 2016"/>
          <p:cNvPicPr preferRelativeResize="0"/>
          <p:nvPr/>
        </p:nvPicPr>
        <p:blipFill rotWithShape="1">
          <a:blip r:embed="rId3">
            <a:alphaModFix/>
          </a:blip>
          <a:srcRect/>
          <a:stretch/>
        </p:blipFill>
        <p:spPr>
          <a:xfrm>
            <a:off x="4598888" y="1412776"/>
            <a:ext cx="7052147" cy="481560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8" name="Google Shape;1658;p123"/>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24</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659" name="Google Shape;1659;p123"/>
          <p:cNvSpPr txBox="1">
            <a:spLocks noGrp="1"/>
          </p:cNvSpPr>
          <p:nvPr>
            <p:ph type="body" idx="1"/>
          </p:nvPr>
        </p:nvSpPr>
        <p:spPr>
          <a:xfrm>
            <a:off x="415600" y="1536634"/>
            <a:ext cx="6626884"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solidFill>
                  <a:schemeClr val="dk1"/>
                </a:solidFill>
              </a:rPr>
              <a:t>Color-blindness impacts roughly 8% of men and half a percent of women and results in difficulty distinguishing shades of red and green.</a:t>
            </a:r>
            <a:endParaRPr sz="2400"/>
          </a:p>
          <a:p>
            <a:pPr marL="495300" lvl="0" indent="-190500" algn="l" rtl="0">
              <a:lnSpc>
                <a:spcPct val="115000"/>
              </a:lnSpc>
              <a:spcBef>
                <a:spcPts val="480"/>
              </a:spcBef>
              <a:spcAft>
                <a:spcPts val="0"/>
              </a:spcAft>
              <a:buSzPts val="2400"/>
              <a:buNone/>
            </a:pPr>
            <a:endParaRPr sz="2400">
              <a:solidFill>
                <a:schemeClr val="dk1"/>
              </a:solidFill>
            </a:endParaRPr>
          </a:p>
          <a:p>
            <a:pPr marL="342900" lvl="0" indent="-342900" algn="l" rtl="0">
              <a:lnSpc>
                <a:spcPct val="115000"/>
              </a:lnSpc>
              <a:spcBef>
                <a:spcPts val="480"/>
              </a:spcBef>
              <a:spcAft>
                <a:spcPts val="0"/>
              </a:spcAft>
              <a:buSzPts val="2400"/>
              <a:buChar char="●"/>
            </a:pPr>
            <a:r>
              <a:rPr lang="en-US" sz="2400">
                <a:solidFill>
                  <a:schemeClr val="dk1"/>
                </a:solidFill>
              </a:rPr>
              <a:t>Design with color-blindness in mind by varying boldness, saturation, or brightness to distinguish colors.</a:t>
            </a:r>
            <a:endParaRPr sz="2400"/>
          </a:p>
          <a:p>
            <a:pPr marL="495300" lvl="0" indent="-190500" algn="l" rtl="0">
              <a:lnSpc>
                <a:spcPct val="115000"/>
              </a:lnSpc>
              <a:spcBef>
                <a:spcPts val="480"/>
              </a:spcBef>
              <a:spcAft>
                <a:spcPts val="0"/>
              </a:spcAft>
              <a:buSzPts val="2400"/>
              <a:buNone/>
            </a:pPr>
            <a:endParaRPr sz="2400"/>
          </a:p>
        </p:txBody>
      </p:sp>
      <p:sp>
        <p:nvSpPr>
          <p:cNvPr id="1660" name="Google Shape;1660;p123"/>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	Don’t forget color-blindness</a:t>
            </a:r>
            <a:endParaRPr/>
          </a:p>
        </p:txBody>
      </p:sp>
      <p:sp>
        <p:nvSpPr>
          <p:cNvPr id="1661" name="Google Shape;1661;p123"/>
          <p:cNvSpPr/>
          <p:nvPr/>
        </p:nvSpPr>
        <p:spPr>
          <a:xfrm>
            <a:off x="234950" y="206090"/>
            <a:ext cx="914400" cy="91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Tip 15</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pic>
        <p:nvPicPr>
          <p:cNvPr id="1662" name="Google Shape;1662;p123" descr="Image for post"/>
          <p:cNvPicPr preferRelativeResize="0"/>
          <p:nvPr/>
        </p:nvPicPr>
        <p:blipFill rotWithShape="1">
          <a:blip r:embed="rId3">
            <a:alphaModFix/>
          </a:blip>
          <a:srcRect/>
          <a:stretch/>
        </p:blipFill>
        <p:spPr>
          <a:xfrm>
            <a:off x="7421053" y="1536634"/>
            <a:ext cx="4095509" cy="276653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8" name="Google Shape;1668;p124"/>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25</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669" name="Google Shape;1669;p124"/>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solidFill>
                  <a:schemeClr val="dk2"/>
                </a:solidFill>
              </a:rPr>
              <a:t>These 15 tips will help make data visualizations easier for the audience to read.</a:t>
            </a:r>
            <a:endParaRPr sz="2400">
              <a:solidFill>
                <a:schemeClr val="dk2"/>
              </a:solidFill>
            </a:endParaRPr>
          </a:p>
          <a:p>
            <a:pPr marL="495300" lvl="0" indent="-190500" algn="l" rtl="0">
              <a:lnSpc>
                <a:spcPct val="115000"/>
              </a:lnSpc>
              <a:spcBef>
                <a:spcPts val="480"/>
              </a:spcBef>
              <a:spcAft>
                <a:spcPts val="0"/>
              </a:spcAft>
              <a:buSzPts val="2400"/>
              <a:buNone/>
            </a:pPr>
            <a:endParaRPr sz="2400">
              <a:solidFill>
                <a:schemeClr val="dk2"/>
              </a:solidFill>
            </a:endParaRPr>
          </a:p>
          <a:p>
            <a:pPr marL="342900" lvl="0" indent="-342900" algn="l" rtl="0">
              <a:lnSpc>
                <a:spcPct val="115000"/>
              </a:lnSpc>
              <a:spcBef>
                <a:spcPts val="480"/>
              </a:spcBef>
              <a:spcAft>
                <a:spcPts val="0"/>
              </a:spcAft>
              <a:buSzPts val="2400"/>
              <a:buChar char="●"/>
            </a:pPr>
            <a:r>
              <a:rPr lang="en-US" sz="2400">
                <a:solidFill>
                  <a:schemeClr val="dk2"/>
                </a:solidFill>
              </a:rPr>
              <a:t>But remember, data visualization is an art. The guidelines may be broken intentionally to make a point!</a:t>
            </a:r>
            <a:endParaRPr sz="2400">
              <a:solidFill>
                <a:schemeClr val="dk2"/>
              </a:solidFill>
            </a:endParaRPr>
          </a:p>
        </p:txBody>
      </p:sp>
      <p:sp>
        <p:nvSpPr>
          <p:cNvPr id="1670" name="Google Shape;1670;p124"/>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Recap</a:t>
            </a:r>
            <a:endParaRPr/>
          </a:p>
        </p:txBody>
      </p:sp>
      <p:sp>
        <p:nvSpPr>
          <p:cNvPr id="1671" name="Google Shape;1671;p124"/>
          <p:cNvSpPr txBox="1">
            <a:spLocks noGrp="1"/>
          </p:cNvSpPr>
          <p:nvPr>
            <p:ph type="body" idx="4294967295"/>
          </p:nvPr>
        </p:nvSpPr>
        <p:spPr>
          <a:xfrm>
            <a:off x="6709408" y="1300318"/>
            <a:ext cx="4953000" cy="44577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rmAutofit/>
          </a:bodyPr>
          <a:lstStyle/>
          <a:p>
            <a:pPr marL="457200" lvl="0" indent="-408305" algn="l" rtl="0">
              <a:lnSpc>
                <a:spcPct val="80000"/>
              </a:lnSpc>
              <a:spcBef>
                <a:spcPts val="0"/>
              </a:spcBef>
              <a:spcAft>
                <a:spcPts val="0"/>
              </a:spcAft>
              <a:buSzPts val="770"/>
              <a:buFont typeface="Lato"/>
              <a:buNone/>
            </a:pPr>
            <a:endParaRPr sz="770"/>
          </a:p>
          <a:p>
            <a:pPr marL="457200" lvl="0" indent="-457200" algn="l" rtl="0">
              <a:lnSpc>
                <a:spcPct val="80000"/>
              </a:lnSpc>
              <a:spcBef>
                <a:spcPts val="364"/>
              </a:spcBef>
              <a:spcAft>
                <a:spcPts val="0"/>
              </a:spcAft>
              <a:buSzPts val="1820"/>
              <a:buFont typeface="Lato"/>
              <a:buAutoNum type="arabicPeriod"/>
            </a:pPr>
            <a:r>
              <a:rPr lang="en-US" sz="1820"/>
              <a:t>Choose a contrasting background</a:t>
            </a:r>
            <a:endParaRPr/>
          </a:p>
          <a:p>
            <a:pPr marL="457200" lvl="0" indent="-457200" algn="l" rtl="0">
              <a:lnSpc>
                <a:spcPct val="80000"/>
              </a:lnSpc>
              <a:spcBef>
                <a:spcPts val="364"/>
              </a:spcBef>
              <a:spcAft>
                <a:spcPts val="0"/>
              </a:spcAft>
              <a:buSzPts val="1820"/>
              <a:buFont typeface="Lato"/>
              <a:buAutoNum type="arabicPeriod"/>
            </a:pPr>
            <a:r>
              <a:rPr lang="en-US" sz="1820"/>
              <a:t>Make position meaningful</a:t>
            </a:r>
            <a:endParaRPr/>
          </a:p>
          <a:p>
            <a:pPr marL="457200" lvl="0" indent="-457200" algn="l" rtl="0">
              <a:lnSpc>
                <a:spcPct val="80000"/>
              </a:lnSpc>
              <a:spcBef>
                <a:spcPts val="364"/>
              </a:spcBef>
              <a:spcAft>
                <a:spcPts val="0"/>
              </a:spcAft>
              <a:buSzPts val="1820"/>
              <a:buFont typeface="Lato"/>
              <a:buAutoNum type="arabicPeriod"/>
            </a:pPr>
            <a:r>
              <a:rPr lang="en-US" sz="1820"/>
              <a:t>Group related items</a:t>
            </a:r>
            <a:endParaRPr/>
          </a:p>
          <a:p>
            <a:pPr marL="457200" lvl="0" indent="-457200" algn="l" rtl="0">
              <a:lnSpc>
                <a:spcPct val="80000"/>
              </a:lnSpc>
              <a:spcBef>
                <a:spcPts val="364"/>
              </a:spcBef>
              <a:spcAft>
                <a:spcPts val="0"/>
              </a:spcAft>
              <a:buSzPts val="1820"/>
              <a:buFont typeface="Lato"/>
              <a:buAutoNum type="arabicPeriod"/>
            </a:pPr>
            <a:r>
              <a:rPr lang="en-US" sz="1820"/>
              <a:t>Used closed regions to group</a:t>
            </a:r>
            <a:endParaRPr/>
          </a:p>
          <a:p>
            <a:pPr marL="457200" lvl="0" indent="-457200" algn="l" rtl="0">
              <a:lnSpc>
                <a:spcPct val="80000"/>
              </a:lnSpc>
              <a:spcBef>
                <a:spcPts val="364"/>
              </a:spcBef>
              <a:spcAft>
                <a:spcPts val="0"/>
              </a:spcAft>
              <a:buSzPts val="1820"/>
              <a:buFont typeface="Lato"/>
              <a:buAutoNum type="arabicPeriod"/>
            </a:pPr>
            <a:r>
              <a:rPr lang="en-US" sz="1820"/>
              <a:t>Distinguish different items</a:t>
            </a:r>
            <a:endParaRPr/>
          </a:p>
          <a:p>
            <a:pPr marL="457200" lvl="0" indent="-457200" algn="l" rtl="0">
              <a:lnSpc>
                <a:spcPct val="80000"/>
              </a:lnSpc>
              <a:spcBef>
                <a:spcPts val="364"/>
              </a:spcBef>
              <a:spcAft>
                <a:spcPts val="0"/>
              </a:spcAft>
              <a:buSzPts val="1820"/>
              <a:buFont typeface="Lato"/>
              <a:buAutoNum type="arabicPeriod"/>
            </a:pPr>
            <a:r>
              <a:rPr lang="en-US" sz="1820"/>
              <a:t>Arrange on a line</a:t>
            </a:r>
            <a:endParaRPr/>
          </a:p>
          <a:p>
            <a:pPr marL="457200" lvl="0" indent="-457200" algn="l" rtl="0">
              <a:lnSpc>
                <a:spcPct val="80000"/>
              </a:lnSpc>
              <a:spcBef>
                <a:spcPts val="364"/>
              </a:spcBef>
              <a:spcAft>
                <a:spcPts val="0"/>
              </a:spcAft>
              <a:buSzPts val="1820"/>
              <a:buFont typeface="Lato"/>
              <a:buAutoNum type="arabicPeriod"/>
            </a:pPr>
            <a:r>
              <a:rPr lang="en-US" sz="1820"/>
              <a:t>Address data gaps</a:t>
            </a:r>
            <a:endParaRPr/>
          </a:p>
          <a:p>
            <a:pPr marL="457200" lvl="0" indent="-457200" algn="l" rtl="0">
              <a:lnSpc>
                <a:spcPct val="80000"/>
              </a:lnSpc>
              <a:spcBef>
                <a:spcPts val="364"/>
              </a:spcBef>
              <a:spcAft>
                <a:spcPts val="0"/>
              </a:spcAft>
              <a:buSzPts val="1820"/>
              <a:buFont typeface="Lato"/>
              <a:buAutoNum type="arabicPeriod"/>
            </a:pPr>
            <a:r>
              <a:rPr lang="en-US" sz="1820"/>
              <a:t>Use natural positioning</a:t>
            </a:r>
            <a:endParaRPr/>
          </a:p>
          <a:p>
            <a:pPr marL="457200" lvl="0" indent="-457200" algn="l" rtl="0">
              <a:lnSpc>
                <a:spcPct val="80000"/>
              </a:lnSpc>
              <a:spcBef>
                <a:spcPts val="364"/>
              </a:spcBef>
              <a:spcAft>
                <a:spcPts val="0"/>
              </a:spcAft>
              <a:buSzPts val="1820"/>
              <a:buFont typeface="Lato"/>
              <a:buAutoNum type="arabicPeriod"/>
            </a:pPr>
            <a:r>
              <a:rPr lang="en-US" sz="1820"/>
              <a:t>Use labels and legends</a:t>
            </a:r>
            <a:endParaRPr/>
          </a:p>
          <a:p>
            <a:pPr marL="457200" lvl="0" indent="-457200" algn="l" rtl="0">
              <a:lnSpc>
                <a:spcPct val="80000"/>
              </a:lnSpc>
              <a:spcBef>
                <a:spcPts val="364"/>
              </a:spcBef>
              <a:spcAft>
                <a:spcPts val="0"/>
              </a:spcAft>
              <a:buSzPts val="1820"/>
              <a:buFont typeface="Lato"/>
              <a:buAutoNum type="arabicPeriod"/>
            </a:pPr>
            <a:r>
              <a:rPr lang="en-US" sz="1820"/>
              <a:t>Use size to show importance</a:t>
            </a:r>
            <a:endParaRPr/>
          </a:p>
          <a:p>
            <a:pPr marL="457200" lvl="0" indent="-457200" algn="l" rtl="0">
              <a:lnSpc>
                <a:spcPct val="80000"/>
              </a:lnSpc>
              <a:spcBef>
                <a:spcPts val="364"/>
              </a:spcBef>
              <a:spcAft>
                <a:spcPts val="0"/>
              </a:spcAft>
              <a:buSzPts val="1820"/>
              <a:buFont typeface="Lato"/>
              <a:buAutoNum type="arabicPeriod"/>
            </a:pPr>
            <a:r>
              <a:rPr lang="en-US" sz="1820"/>
              <a:t>Use color grab attention</a:t>
            </a:r>
            <a:endParaRPr/>
          </a:p>
          <a:p>
            <a:pPr marL="457200" lvl="0" indent="-457200" algn="l" rtl="0">
              <a:lnSpc>
                <a:spcPct val="80000"/>
              </a:lnSpc>
              <a:spcBef>
                <a:spcPts val="364"/>
              </a:spcBef>
              <a:spcAft>
                <a:spcPts val="0"/>
              </a:spcAft>
              <a:buSzPts val="1820"/>
              <a:buFont typeface="Lato"/>
              <a:buAutoNum type="arabicPeriod"/>
            </a:pPr>
            <a:r>
              <a:rPr lang="en-US" sz="1820"/>
              <a:t>Use color to evoke emotion</a:t>
            </a:r>
            <a:endParaRPr/>
          </a:p>
          <a:p>
            <a:pPr marL="457200" lvl="0" indent="-457200" algn="l" rtl="0">
              <a:lnSpc>
                <a:spcPct val="80000"/>
              </a:lnSpc>
              <a:spcBef>
                <a:spcPts val="364"/>
              </a:spcBef>
              <a:spcAft>
                <a:spcPts val="0"/>
              </a:spcAft>
              <a:buSzPts val="1820"/>
              <a:buFont typeface="Lato"/>
              <a:buAutoNum type="arabicPeriod"/>
            </a:pPr>
            <a:r>
              <a:rPr lang="en-US" sz="1820"/>
              <a:t>Use color to reinforce branding</a:t>
            </a:r>
            <a:endParaRPr/>
          </a:p>
          <a:p>
            <a:pPr marL="457200" lvl="0" indent="-457200" algn="l" rtl="0">
              <a:lnSpc>
                <a:spcPct val="80000"/>
              </a:lnSpc>
              <a:spcBef>
                <a:spcPts val="364"/>
              </a:spcBef>
              <a:spcAft>
                <a:spcPts val="0"/>
              </a:spcAft>
              <a:buSzPts val="1820"/>
              <a:buFont typeface="Lato"/>
              <a:buAutoNum type="arabicPeriod"/>
            </a:pPr>
            <a:r>
              <a:rPr lang="en-US" sz="1820"/>
              <a:t>Encode data with color</a:t>
            </a:r>
            <a:endParaRPr/>
          </a:p>
          <a:p>
            <a:pPr marL="457200" lvl="0" indent="-457200" algn="l" rtl="0">
              <a:lnSpc>
                <a:spcPct val="80000"/>
              </a:lnSpc>
              <a:spcBef>
                <a:spcPts val="364"/>
              </a:spcBef>
              <a:spcAft>
                <a:spcPts val="0"/>
              </a:spcAft>
              <a:buSzPts val="1820"/>
              <a:buFont typeface="Lato"/>
              <a:buAutoNum type="arabicPeriod"/>
            </a:pPr>
            <a:r>
              <a:rPr lang="en-US" sz="1820"/>
              <a:t>Don’t forget color-blindness</a:t>
            </a:r>
            <a:endParaRPr/>
          </a:p>
          <a:p>
            <a:pPr marL="230982" lvl="0" indent="-182087" algn="l" rtl="0">
              <a:lnSpc>
                <a:spcPct val="80000"/>
              </a:lnSpc>
              <a:spcBef>
                <a:spcPts val="154"/>
              </a:spcBef>
              <a:spcAft>
                <a:spcPts val="0"/>
              </a:spcAft>
              <a:buSzPts val="770"/>
              <a:buNone/>
            </a:pPr>
            <a:endParaRPr sz="77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6"/>
        <p:cNvGrpSpPr/>
        <p:nvPr/>
      </p:nvGrpSpPr>
      <p:grpSpPr>
        <a:xfrm>
          <a:off x="0" y="0"/>
          <a:ext cx="0" cy="0"/>
          <a:chOff x="0" y="0"/>
          <a:chExt cx="0" cy="0"/>
        </a:xfrm>
      </p:grpSpPr>
      <p:sp>
        <p:nvSpPr>
          <p:cNvPr id="1677" name="Google Shape;1677;p80"/>
          <p:cNvSpPr txBox="1">
            <a:spLocks noGrp="1"/>
          </p:cNvSpPr>
          <p:nvPr>
            <p:ph type="sldNum" idx="12"/>
          </p:nvPr>
        </p:nvSpPr>
        <p:spPr>
          <a:xfrm>
            <a:off x="11296608" y="6298473"/>
            <a:ext cx="731700" cy="387900"/>
          </a:xfrm>
          <a:prstGeom prst="rect">
            <a:avLst/>
          </a:prstGeom>
          <a:noFill/>
          <a:ln>
            <a:noFill/>
          </a:ln>
        </p:spPr>
        <p:txBody>
          <a:bodyPr spcFirstLastPara="1" wrap="square" lIns="91425" tIns="91425" rIns="91425" bIns="91425" anchor="ctr" anchorCtr="0">
            <a:normAutofit/>
          </a:bodyPr>
          <a:lstStyle/>
          <a:p>
            <a:pPr marL="0" marR="0" lvl="0" indent="0" algn="r" defTabSz="914400" rtl="0" eaLnBrk="1" fontAlgn="auto" latinLnBrk="0" hangingPunct="1">
              <a:lnSpc>
                <a:spcPct val="100000"/>
              </a:lnSpc>
              <a:spcBef>
                <a:spcPts val="0"/>
              </a:spcBef>
              <a:spcAft>
                <a:spcPts val="0"/>
              </a:spcAft>
              <a:buClr>
                <a:srgbClr val="FF350F"/>
              </a:buClr>
              <a:buSzPts val="1200"/>
              <a:buFont typeface="Century Gothic"/>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FF350F"/>
                </a:buClr>
                <a:buSzPts val="1200"/>
                <a:buFont typeface="Century Gothic"/>
                <a:buNone/>
                <a:tabLst/>
                <a:defRPr/>
              </a:pPr>
              <a:t>26</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678" name="Google Shape;1678;p80"/>
          <p:cNvSpPr txBox="1">
            <a:spLocks noGrp="1"/>
          </p:cNvSpPr>
          <p:nvPr>
            <p:ph type="title"/>
          </p:nvPr>
        </p:nvSpPr>
        <p:spPr>
          <a:xfrm>
            <a:off x="415599" y="534330"/>
            <a:ext cx="11360700" cy="763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US"/>
              <a:t>Chat question</a:t>
            </a:r>
            <a:endParaRPr/>
          </a:p>
        </p:txBody>
      </p:sp>
      <p:sp>
        <p:nvSpPr>
          <p:cNvPr id="1679" name="Google Shape;1679;p80"/>
          <p:cNvSpPr txBox="1">
            <a:spLocks noGrp="1"/>
          </p:cNvSpPr>
          <p:nvPr>
            <p:ph type="body" idx="2"/>
          </p:nvPr>
        </p:nvSpPr>
        <p:spPr>
          <a:xfrm>
            <a:off x="416406" y="1537175"/>
            <a:ext cx="8010600" cy="45546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SzPts val="2800"/>
              <a:buChar char="●"/>
            </a:pPr>
            <a:r>
              <a:rPr lang="en-US" sz="2800"/>
              <a:t>Where do you go for direction when designing a visualization?</a:t>
            </a:r>
            <a:br>
              <a:rPr lang="en-US" sz="2800"/>
            </a:br>
            <a:endParaRPr sz="2800"/>
          </a:p>
          <a:p>
            <a:pPr marL="457200" lvl="0" indent="-406400" algn="l" rtl="0">
              <a:lnSpc>
                <a:spcPct val="115000"/>
              </a:lnSpc>
              <a:spcBef>
                <a:spcPts val="0"/>
              </a:spcBef>
              <a:spcAft>
                <a:spcPts val="0"/>
              </a:spcAft>
              <a:buSzPts val="2800"/>
              <a:buChar char="●"/>
            </a:pPr>
            <a:r>
              <a:rPr lang="en-US" sz="2800"/>
              <a:t>What design standards do you follow?</a:t>
            </a:r>
            <a:br>
              <a:rPr lang="en-US" sz="2800"/>
            </a:br>
            <a:endParaRPr sz="2800"/>
          </a:p>
          <a:p>
            <a:pPr marL="457200" lvl="0" indent="-406400" algn="l" rtl="0">
              <a:lnSpc>
                <a:spcPct val="115000"/>
              </a:lnSpc>
              <a:spcBef>
                <a:spcPts val="0"/>
              </a:spcBef>
              <a:spcAft>
                <a:spcPts val="0"/>
              </a:spcAft>
              <a:buSzPts val="2800"/>
              <a:buChar char="●"/>
            </a:pPr>
            <a:r>
              <a:rPr lang="en-US" sz="2800"/>
              <a:t>Are there any resources everyone in this group should be aware of?</a:t>
            </a:r>
            <a:endParaRPr sz="2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81"/>
          <p:cNvSpPr txBox="1">
            <a:spLocks noGrp="1"/>
          </p:cNvSpPr>
          <p:nvPr>
            <p:ph type="sldNum" idx="12"/>
          </p:nvPr>
        </p:nvSpPr>
        <p:spPr>
          <a:xfrm>
            <a:off x="11296611" y="6217622"/>
            <a:ext cx="731700" cy="525000"/>
          </a:xfrm>
          <a:prstGeom prst="rect">
            <a:avLst/>
          </a:prstGeom>
          <a:noFill/>
          <a:ln>
            <a:noFill/>
          </a:ln>
        </p:spPr>
        <p:txBody>
          <a:bodyPr spcFirstLastPara="1" wrap="square" lIns="91425" tIns="91425" rIns="91425" bIns="91425" anchor="ctr" anchorCtr="0">
            <a:normAutofit/>
          </a:bodyPr>
          <a:lstStyle/>
          <a:p>
            <a:pPr marL="0" marR="0" lvl="0" indent="0" algn="r" defTabSz="914400" rtl="0" eaLnBrk="1" fontAlgn="auto" latinLnBrk="0" hangingPunct="1">
              <a:lnSpc>
                <a:spcPct val="100000"/>
              </a:lnSpc>
              <a:spcBef>
                <a:spcPts val="0"/>
              </a:spcBef>
              <a:spcAft>
                <a:spcPts val="0"/>
              </a:spcAft>
              <a:buClr>
                <a:srgbClr val="FF350F"/>
              </a:buClr>
              <a:buSzPts val="1200"/>
              <a:buFont typeface="Century Gothic"/>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FF350F"/>
                </a:buClr>
                <a:buSzPts val="1200"/>
                <a:buFont typeface="Century Gothic"/>
                <a:buNone/>
                <a:tabLst/>
                <a:defRPr/>
              </a:pPr>
              <a:t>27</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686" name="Google Shape;1686;p81"/>
          <p:cNvSpPr txBox="1">
            <a:spLocks noGrp="1"/>
          </p:cNvSpPr>
          <p:nvPr>
            <p:ph type="title"/>
          </p:nvPr>
        </p:nvSpPr>
        <p:spPr>
          <a:xfrm>
            <a:off x="415600" y="534330"/>
            <a:ext cx="11360700" cy="763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Clr>
                <a:srgbClr val="333333"/>
              </a:buClr>
              <a:buSzPts val="4800"/>
              <a:buFont typeface="Lato"/>
              <a:buNone/>
            </a:pPr>
            <a:r>
              <a:rPr lang="en-US" sz="3500"/>
              <a:t>Evaluate the revision</a:t>
            </a:r>
            <a:endParaRPr sz="3500"/>
          </a:p>
          <a:p>
            <a:pPr marL="0" lvl="0" indent="0" algn="l" rtl="0">
              <a:lnSpc>
                <a:spcPct val="100000"/>
              </a:lnSpc>
              <a:spcBef>
                <a:spcPts val="0"/>
              </a:spcBef>
              <a:spcAft>
                <a:spcPts val="0"/>
              </a:spcAft>
              <a:buSzPts val="2800"/>
              <a:buNone/>
            </a:pPr>
            <a:endParaRPr>
              <a:solidFill>
                <a:srgbClr val="201539"/>
              </a:solidFill>
            </a:endParaRPr>
          </a:p>
          <a:p>
            <a:pPr marL="0" lvl="0" indent="0" algn="l" rtl="0">
              <a:lnSpc>
                <a:spcPct val="100000"/>
              </a:lnSpc>
              <a:spcBef>
                <a:spcPts val="0"/>
              </a:spcBef>
              <a:spcAft>
                <a:spcPts val="0"/>
              </a:spcAft>
              <a:buSzPts val="2800"/>
              <a:buNone/>
            </a:pPr>
            <a:endParaRPr>
              <a:solidFill>
                <a:srgbClr val="201539"/>
              </a:solidFill>
            </a:endParaRPr>
          </a:p>
        </p:txBody>
      </p:sp>
      <p:sp>
        <p:nvSpPr>
          <p:cNvPr id="1687" name="Google Shape;1687;p81"/>
          <p:cNvSpPr txBox="1">
            <a:spLocks noGrp="1"/>
          </p:cNvSpPr>
          <p:nvPr>
            <p:ph type="body" idx="4294967295"/>
          </p:nvPr>
        </p:nvSpPr>
        <p:spPr>
          <a:xfrm>
            <a:off x="415600" y="1297900"/>
            <a:ext cx="4626000" cy="5068800"/>
          </a:xfrm>
          <a:prstGeom prst="rect">
            <a:avLst/>
          </a:prstGeom>
          <a:noFill/>
          <a:ln>
            <a:noFill/>
          </a:ln>
        </p:spPr>
        <p:txBody>
          <a:bodyPr spcFirstLastPara="1" wrap="square" lIns="91425" tIns="91425" rIns="91425" bIns="91425" anchor="t" anchorCtr="0">
            <a:normAutofit/>
          </a:bodyPr>
          <a:lstStyle/>
          <a:p>
            <a:pPr marL="457200" lvl="0" indent="-325830" algn="l" rtl="0">
              <a:lnSpc>
                <a:spcPct val="115000"/>
              </a:lnSpc>
              <a:spcBef>
                <a:spcPts val="0"/>
              </a:spcBef>
              <a:spcAft>
                <a:spcPts val="0"/>
              </a:spcAft>
              <a:buSzPts val="2000"/>
              <a:buFont typeface="Century Gothic"/>
              <a:buChar char="●"/>
            </a:pPr>
            <a:r>
              <a:rPr lang="en-US" sz="2000">
                <a:latin typeface="Century Gothic"/>
                <a:ea typeface="Century Gothic"/>
                <a:cs typeface="Century Gothic"/>
                <a:sym typeface="Century Gothic"/>
              </a:rPr>
              <a:t>Here is an eye-catching graph of covid cases between Jan 2020 – Jan 2022 that appeared in the New York Times and was much discussed on Twitter.</a:t>
            </a:r>
            <a:endParaRPr sz="2000"/>
          </a:p>
          <a:p>
            <a:pPr marL="457200" lvl="0" indent="-198829" algn="l" rtl="0">
              <a:lnSpc>
                <a:spcPct val="115000"/>
              </a:lnSpc>
              <a:spcBef>
                <a:spcPts val="0"/>
              </a:spcBef>
              <a:spcAft>
                <a:spcPts val="0"/>
              </a:spcAft>
              <a:buClr>
                <a:schemeClr val="dk2"/>
              </a:buClr>
              <a:buSzPts val="2123"/>
              <a:buFont typeface="Century Gothic"/>
              <a:buNone/>
            </a:pPr>
            <a:endParaRPr sz="2000">
              <a:latin typeface="Century Gothic"/>
              <a:ea typeface="Century Gothic"/>
              <a:cs typeface="Century Gothic"/>
              <a:sym typeface="Century Gothic"/>
            </a:endParaRPr>
          </a:p>
          <a:p>
            <a:pPr marL="457200" lvl="0" indent="-325830" algn="l" rtl="0">
              <a:lnSpc>
                <a:spcPct val="115000"/>
              </a:lnSpc>
              <a:spcBef>
                <a:spcPts val="0"/>
              </a:spcBef>
              <a:spcAft>
                <a:spcPts val="0"/>
              </a:spcAft>
              <a:buSzPts val="2000"/>
              <a:buFont typeface="Century Gothic"/>
              <a:buChar char="●"/>
            </a:pPr>
            <a:r>
              <a:rPr lang="en-US" sz="2000"/>
              <a:t>Chat question: </a:t>
            </a:r>
            <a:r>
              <a:rPr lang="en-US" sz="2000" b="1"/>
              <a:t>What is this graph conveying?</a:t>
            </a:r>
            <a:endParaRPr sz="2000" b="1"/>
          </a:p>
        </p:txBody>
      </p:sp>
      <p:sp>
        <p:nvSpPr>
          <p:cNvPr id="1688" name="Google Shape;1688;p81"/>
          <p:cNvSpPr/>
          <p:nvPr/>
        </p:nvSpPr>
        <p:spPr>
          <a:xfrm>
            <a:off x="4949440" y="342900"/>
            <a:ext cx="12192000" cy="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689" name="Google Shape;1689;p81" descr="Chart&#10;&#10;Description automatically generated"/>
          <p:cNvPicPr preferRelativeResize="0"/>
          <p:nvPr/>
        </p:nvPicPr>
        <p:blipFill rotWithShape="1">
          <a:blip r:embed="rId3">
            <a:alphaModFix/>
          </a:blip>
          <a:srcRect l="5761" r="7446"/>
          <a:stretch/>
        </p:blipFill>
        <p:spPr>
          <a:xfrm>
            <a:off x="5880550" y="1374175"/>
            <a:ext cx="5446349" cy="5068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pic>
        <p:nvPicPr>
          <p:cNvPr id="1695" name="Google Shape;1695;p83" descr="Chart, histogram&#10;&#10;Description automatically generated"/>
          <p:cNvPicPr preferRelativeResize="0"/>
          <p:nvPr/>
        </p:nvPicPr>
        <p:blipFill rotWithShape="1">
          <a:blip r:embed="rId3">
            <a:alphaModFix/>
          </a:blip>
          <a:srcRect l="4488" r="4104"/>
          <a:stretch/>
        </p:blipFill>
        <p:spPr>
          <a:xfrm>
            <a:off x="5898925" y="1234850"/>
            <a:ext cx="5555801" cy="5135176"/>
          </a:xfrm>
          <a:prstGeom prst="rect">
            <a:avLst/>
          </a:prstGeom>
          <a:noFill/>
          <a:ln>
            <a:noFill/>
          </a:ln>
        </p:spPr>
      </p:pic>
      <p:sp>
        <p:nvSpPr>
          <p:cNvPr id="1696" name="Google Shape;1696;p83"/>
          <p:cNvSpPr txBox="1">
            <a:spLocks noGrp="1"/>
          </p:cNvSpPr>
          <p:nvPr>
            <p:ph type="sldNum" idx="12"/>
          </p:nvPr>
        </p:nvSpPr>
        <p:spPr>
          <a:xfrm>
            <a:off x="11296611" y="6217622"/>
            <a:ext cx="731700" cy="525000"/>
          </a:xfrm>
          <a:prstGeom prst="rect">
            <a:avLst/>
          </a:prstGeom>
          <a:noFill/>
          <a:ln>
            <a:noFill/>
          </a:ln>
        </p:spPr>
        <p:txBody>
          <a:bodyPr spcFirstLastPara="1" wrap="square" lIns="91425" tIns="91425" rIns="91425" bIns="91425" anchor="ctr" anchorCtr="0">
            <a:normAutofit/>
          </a:bodyPr>
          <a:lstStyle/>
          <a:p>
            <a:pPr marL="0" marR="0" lvl="0" indent="0" algn="r" defTabSz="914400" rtl="0" eaLnBrk="1" fontAlgn="auto" latinLnBrk="0" hangingPunct="1">
              <a:lnSpc>
                <a:spcPct val="100000"/>
              </a:lnSpc>
              <a:spcBef>
                <a:spcPts val="0"/>
              </a:spcBef>
              <a:spcAft>
                <a:spcPts val="0"/>
              </a:spcAft>
              <a:buClr>
                <a:srgbClr val="FF350F"/>
              </a:buClr>
              <a:buSzPts val="1200"/>
              <a:buFont typeface="Century Gothic"/>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FF350F"/>
                </a:buClr>
                <a:buSzPts val="1200"/>
                <a:buFont typeface="Century Gothic"/>
                <a:buNone/>
                <a:tabLst/>
                <a:defRPr/>
              </a:pPr>
              <a:t>28</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697" name="Google Shape;1697;p83"/>
          <p:cNvSpPr txBox="1">
            <a:spLocks noGrp="1"/>
          </p:cNvSpPr>
          <p:nvPr>
            <p:ph type="title"/>
          </p:nvPr>
        </p:nvSpPr>
        <p:spPr>
          <a:xfrm>
            <a:off x="415600" y="534330"/>
            <a:ext cx="11360700" cy="763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Clr>
                <a:srgbClr val="333333"/>
              </a:buClr>
              <a:buSzPts val="4800"/>
              <a:buFont typeface="Lato"/>
              <a:buNone/>
            </a:pPr>
            <a:r>
              <a:rPr lang="en-US" sz="3500"/>
              <a:t>Evaluate the revision (cont’d)</a:t>
            </a:r>
            <a:endParaRPr/>
          </a:p>
          <a:p>
            <a:pPr marL="0" lvl="0" indent="0" algn="l" rtl="0">
              <a:lnSpc>
                <a:spcPct val="100000"/>
              </a:lnSpc>
              <a:spcBef>
                <a:spcPts val="0"/>
              </a:spcBef>
              <a:spcAft>
                <a:spcPts val="0"/>
              </a:spcAft>
              <a:buClr>
                <a:srgbClr val="333333"/>
              </a:buClr>
              <a:buSzPts val="4800"/>
              <a:buFont typeface="Lato"/>
              <a:buNone/>
            </a:pPr>
            <a:endParaRPr/>
          </a:p>
        </p:txBody>
      </p:sp>
      <p:sp>
        <p:nvSpPr>
          <p:cNvPr id="1698" name="Google Shape;1698;p83"/>
          <p:cNvSpPr txBox="1">
            <a:spLocks noGrp="1"/>
          </p:cNvSpPr>
          <p:nvPr>
            <p:ph type="body" idx="4294967295"/>
          </p:nvPr>
        </p:nvSpPr>
        <p:spPr>
          <a:xfrm>
            <a:off x="415600" y="1297890"/>
            <a:ext cx="4755490" cy="5068888"/>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Century Gothic"/>
              <a:buChar char="●"/>
            </a:pPr>
            <a:r>
              <a:rPr lang="en-US" sz="2000">
                <a:solidFill>
                  <a:schemeClr val="dk2"/>
                </a:solidFill>
                <a:latin typeface="Century Gothic"/>
                <a:ea typeface="Century Gothic"/>
                <a:cs typeface="Century Gothic"/>
                <a:sym typeface="Century Gothic"/>
              </a:rPr>
              <a:t>Kaiser Fung, a leader in business analytics, data science, and data visualization, revised the graph to a time-series graph and thought it conveyed the data much better.</a:t>
            </a:r>
            <a:endParaRPr sz="2000"/>
          </a:p>
          <a:p>
            <a:pPr marL="457200" marR="0" lvl="0" indent="0" algn="l" rtl="0">
              <a:lnSpc>
                <a:spcPct val="115000"/>
              </a:lnSpc>
              <a:spcBef>
                <a:spcPts val="0"/>
              </a:spcBef>
              <a:spcAft>
                <a:spcPts val="0"/>
              </a:spcAft>
              <a:buSzPts val="1800"/>
              <a:buNone/>
            </a:pPr>
            <a:endParaRPr sz="2000"/>
          </a:p>
          <a:p>
            <a:pPr marL="457200" marR="0" lvl="0" indent="-355600" algn="l" rtl="0">
              <a:lnSpc>
                <a:spcPct val="115000"/>
              </a:lnSpc>
              <a:spcBef>
                <a:spcPts val="0"/>
              </a:spcBef>
              <a:spcAft>
                <a:spcPts val="0"/>
              </a:spcAft>
              <a:buClr>
                <a:schemeClr val="dk2"/>
              </a:buClr>
              <a:buSzPts val="2000"/>
              <a:buFont typeface="Century Gothic"/>
              <a:buChar char="●"/>
            </a:pPr>
            <a:r>
              <a:rPr lang="en-US" sz="2000">
                <a:solidFill>
                  <a:schemeClr val="dk2"/>
                </a:solidFill>
                <a:latin typeface="Century Gothic"/>
                <a:ea typeface="Century Gothic"/>
                <a:cs typeface="Century Gothic"/>
                <a:sym typeface="Century Gothic"/>
              </a:rPr>
              <a:t>However, some experts had critical feedback on the reevaluated graph and thought it could represent the data better.</a:t>
            </a:r>
            <a:r>
              <a:rPr lang="en-US" sz="2000">
                <a:solidFill>
                  <a:schemeClr val="dk2"/>
                </a:solidFill>
              </a:rPr>
              <a:t> </a:t>
            </a:r>
            <a:endParaRPr sz="2000">
              <a:solidFill>
                <a:schemeClr val="dk2"/>
              </a:solidFill>
              <a:latin typeface="Calibri"/>
              <a:ea typeface="Calibri"/>
              <a:cs typeface="Calibri"/>
              <a:sym typeface="Calibri"/>
            </a:endParaRPr>
          </a:p>
        </p:txBody>
      </p:sp>
      <p:sp>
        <p:nvSpPr>
          <p:cNvPr id="1699" name="Google Shape;1699;p83"/>
          <p:cNvSpPr/>
          <p:nvPr/>
        </p:nvSpPr>
        <p:spPr>
          <a:xfrm>
            <a:off x="4949440" y="342900"/>
            <a:ext cx="12192000" cy="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700" name="Google Shape;1700;p83"/>
          <p:cNvSpPr/>
          <p:nvPr/>
        </p:nvSpPr>
        <p:spPr>
          <a:xfrm>
            <a:off x="5171090" y="563994"/>
            <a:ext cx="12192000" cy="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98"/>
          <p:cNvSpPr txBox="1">
            <a:spLocks noGrp="1"/>
          </p:cNvSpPr>
          <p:nvPr>
            <p:ph type="sldNum" idx="12"/>
          </p:nvPr>
        </p:nvSpPr>
        <p:spPr>
          <a:xfrm>
            <a:off x="11296608" y="6298473"/>
            <a:ext cx="731700" cy="3879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FF350F"/>
              </a:buClr>
              <a:buSzPts val="1200"/>
              <a:buFont typeface="Century Gothic"/>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FF350F"/>
                </a:buClr>
                <a:buSzPts val="1200"/>
                <a:buFont typeface="Century Gothic"/>
                <a:buNone/>
                <a:tabLst/>
                <a:defRPr/>
              </a:pPr>
              <a:t>29</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707" name="Google Shape;1707;p98"/>
          <p:cNvSpPr txBox="1">
            <a:spLocks noGrp="1"/>
          </p:cNvSpPr>
          <p:nvPr>
            <p:ph type="body" idx="1"/>
          </p:nvPr>
        </p:nvSpPr>
        <p:spPr>
          <a:xfrm>
            <a:off x="415600" y="1575779"/>
            <a:ext cx="8613300" cy="4877100"/>
          </a:xfrm>
          <a:prstGeom prst="rect">
            <a:avLst/>
          </a:prstGeom>
          <a:noFill/>
          <a:ln>
            <a:noFill/>
          </a:ln>
        </p:spPr>
        <p:txBody>
          <a:bodyPr spcFirstLastPara="1" wrap="square" lIns="91425" tIns="45700" rIns="91425" bIns="45700" anchor="t" anchorCtr="0">
            <a:noAutofit/>
          </a:bodyPr>
          <a:lstStyle/>
          <a:p>
            <a:pPr marL="457200" lvl="0" indent="-342900" algn="l" rtl="0">
              <a:lnSpc>
                <a:spcPct val="115000"/>
              </a:lnSpc>
              <a:spcBef>
                <a:spcPts val="0"/>
              </a:spcBef>
              <a:spcAft>
                <a:spcPts val="0"/>
              </a:spcAft>
              <a:buClr>
                <a:schemeClr val="dk2"/>
              </a:buClr>
              <a:buSzPts val="1800"/>
              <a:buFont typeface="Century Gothic"/>
              <a:buAutoNum type="arabicPeriod"/>
            </a:pPr>
            <a:r>
              <a:rPr lang="en-US" sz="1800">
                <a:solidFill>
                  <a:schemeClr val="dk2"/>
                </a:solidFill>
                <a:latin typeface="Century Gothic"/>
                <a:ea typeface="Century Gothic"/>
                <a:cs typeface="Century Gothic"/>
                <a:sym typeface="Century Gothic"/>
              </a:rPr>
              <a:t>Does the visualization benefit from Kaiser Fung’s editing? Why or why not?</a:t>
            </a:r>
            <a:endParaRPr sz="1800"/>
          </a:p>
          <a:p>
            <a:pPr marL="457200" lvl="0" indent="-342900" algn="l" rtl="0">
              <a:lnSpc>
                <a:spcPct val="115000"/>
              </a:lnSpc>
              <a:spcBef>
                <a:spcPts val="0"/>
              </a:spcBef>
              <a:spcAft>
                <a:spcPts val="0"/>
              </a:spcAft>
              <a:buClr>
                <a:schemeClr val="dk2"/>
              </a:buClr>
              <a:buSzPts val="1800"/>
              <a:buFont typeface="Century Gothic"/>
              <a:buAutoNum type="arabicPeriod"/>
            </a:pPr>
            <a:r>
              <a:rPr lang="en-US" sz="1800">
                <a:solidFill>
                  <a:schemeClr val="dk2"/>
                </a:solidFill>
                <a:latin typeface="Century Gothic"/>
                <a:ea typeface="Century Gothic"/>
                <a:cs typeface="Century Gothic"/>
                <a:sym typeface="Century Gothic"/>
              </a:rPr>
              <a:t>What flaws do you notice in the revised graph? Is there any data that is left out or inconsistent in the revised graph?</a:t>
            </a:r>
            <a:r>
              <a:rPr lang="en-US" sz="1800"/>
              <a:t> </a:t>
            </a:r>
            <a:endParaRPr/>
          </a:p>
          <a:p>
            <a:pPr marL="457200" lvl="0" indent="-342900" algn="l" rtl="0">
              <a:lnSpc>
                <a:spcPct val="115000"/>
              </a:lnSpc>
              <a:spcBef>
                <a:spcPts val="0"/>
              </a:spcBef>
              <a:spcAft>
                <a:spcPts val="0"/>
              </a:spcAft>
              <a:buClr>
                <a:schemeClr val="dk2"/>
              </a:buClr>
              <a:buSzPts val="1800"/>
              <a:buFont typeface="Century Gothic"/>
              <a:buAutoNum type="arabicPeriod"/>
            </a:pPr>
            <a:r>
              <a:rPr lang="en-US" sz="1800">
                <a:solidFill>
                  <a:schemeClr val="dk2"/>
                </a:solidFill>
                <a:latin typeface="Century Gothic"/>
                <a:ea typeface="Century Gothic"/>
                <a:cs typeface="Century Gothic"/>
                <a:sym typeface="Century Gothic"/>
              </a:rPr>
              <a:t>Are there any elements that you can add or eliminate to improve the revised graph?</a:t>
            </a:r>
            <a:endParaRPr/>
          </a:p>
          <a:p>
            <a:pPr marL="457200" lvl="0" indent="-342900" algn="l" rtl="0">
              <a:lnSpc>
                <a:spcPct val="115000"/>
              </a:lnSpc>
              <a:spcBef>
                <a:spcPts val="0"/>
              </a:spcBef>
              <a:spcAft>
                <a:spcPts val="0"/>
              </a:spcAft>
              <a:buClr>
                <a:schemeClr val="dk2"/>
              </a:buClr>
              <a:buSzPts val="1800"/>
              <a:buFont typeface="Century Gothic"/>
              <a:buAutoNum type="arabicPeriod"/>
            </a:pPr>
            <a:r>
              <a:rPr lang="en-US" sz="1800">
                <a:solidFill>
                  <a:schemeClr val="dk2"/>
                </a:solidFill>
                <a:latin typeface="Century Gothic"/>
                <a:ea typeface="Century Gothic"/>
                <a:cs typeface="Century Gothic"/>
                <a:sym typeface="Century Gothic"/>
              </a:rPr>
              <a:t>Is there another favorable way to visualize or present this data? </a:t>
            </a:r>
            <a:endParaRPr sz="1800">
              <a:solidFill>
                <a:schemeClr val="dk2"/>
              </a:solidFill>
              <a:highlight>
                <a:srgbClr val="FFFF00"/>
              </a:highlight>
              <a:latin typeface="Century Gothic"/>
              <a:ea typeface="Century Gothic"/>
              <a:cs typeface="Century Gothic"/>
              <a:sym typeface="Century Gothic"/>
            </a:endParaRPr>
          </a:p>
          <a:p>
            <a:pPr marL="457200" lvl="0" indent="-228600" algn="l" rtl="0">
              <a:lnSpc>
                <a:spcPct val="115000"/>
              </a:lnSpc>
              <a:spcBef>
                <a:spcPts val="0"/>
              </a:spcBef>
              <a:spcAft>
                <a:spcPts val="0"/>
              </a:spcAft>
              <a:buClr>
                <a:schemeClr val="dk2"/>
              </a:buClr>
              <a:buSzPts val="1800"/>
              <a:buFont typeface="Century Gothic"/>
              <a:buNone/>
            </a:pPr>
            <a:endParaRPr sz="1800">
              <a:solidFill>
                <a:schemeClr val="dk2"/>
              </a:solidFill>
              <a:latin typeface="Century Gothic"/>
              <a:ea typeface="Century Gothic"/>
              <a:cs typeface="Century Gothic"/>
              <a:sym typeface="Century Gothic"/>
            </a:endParaRPr>
          </a:p>
          <a:p>
            <a:pPr marL="0" lvl="0" indent="0" algn="l" rtl="0">
              <a:lnSpc>
                <a:spcPct val="115000"/>
              </a:lnSpc>
              <a:spcBef>
                <a:spcPts val="0"/>
              </a:spcBef>
              <a:spcAft>
                <a:spcPts val="0"/>
              </a:spcAft>
              <a:buSzPts val="2000"/>
              <a:buNone/>
            </a:pPr>
            <a:endParaRPr sz="1800">
              <a:solidFill>
                <a:schemeClr val="dk2"/>
              </a:solidFill>
              <a:highlight>
                <a:srgbClr val="FFFF00"/>
              </a:highlight>
              <a:latin typeface="Century Gothic"/>
              <a:ea typeface="Century Gothic"/>
              <a:cs typeface="Century Gothic"/>
              <a:sym typeface="Century Gothic"/>
            </a:endParaRPr>
          </a:p>
        </p:txBody>
      </p:sp>
      <p:sp>
        <p:nvSpPr>
          <p:cNvPr id="1708" name="Google Shape;1708;p98"/>
          <p:cNvSpPr txBox="1">
            <a:spLocks noGrp="1"/>
          </p:cNvSpPr>
          <p:nvPr>
            <p:ph type="title"/>
          </p:nvPr>
        </p:nvSpPr>
        <p:spPr>
          <a:xfrm>
            <a:off x="415600" y="452236"/>
            <a:ext cx="11360700" cy="76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sz="3500"/>
              <a:t>In the chat, answer the following questions</a:t>
            </a:r>
            <a:endParaRPr sz="35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101"/>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377" name="Google Shape;1377;p101"/>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115000"/>
              </a:lnSpc>
              <a:spcBef>
                <a:spcPts val="0"/>
              </a:spcBef>
              <a:spcAft>
                <a:spcPts val="0"/>
              </a:spcAft>
              <a:buSzPts val="2400"/>
              <a:buChar char="●"/>
            </a:pPr>
            <a:r>
              <a:rPr lang="en-US" sz="2200"/>
              <a:t>Our eyes “load” information while the brain “processes” it.</a:t>
            </a:r>
            <a:endParaRPr sz="2200"/>
          </a:p>
          <a:p>
            <a:pPr marL="495300" lvl="0" indent="-190500" algn="l" rtl="0">
              <a:lnSpc>
                <a:spcPct val="115000"/>
              </a:lnSpc>
              <a:spcBef>
                <a:spcPts val="480"/>
              </a:spcBef>
              <a:spcAft>
                <a:spcPts val="0"/>
              </a:spcAft>
              <a:buSzPts val="2400"/>
              <a:buNone/>
            </a:pPr>
            <a:endParaRPr sz="2200"/>
          </a:p>
          <a:p>
            <a:pPr marL="342900" lvl="0" indent="-342900" algn="l" rtl="0">
              <a:lnSpc>
                <a:spcPct val="115000"/>
              </a:lnSpc>
              <a:spcBef>
                <a:spcPts val="480"/>
              </a:spcBef>
              <a:spcAft>
                <a:spcPts val="0"/>
              </a:spcAft>
              <a:buSzPts val="2400"/>
              <a:buChar char="●"/>
            </a:pPr>
            <a:r>
              <a:rPr lang="en-US" sz="2200"/>
              <a:t>We give the most attention to what looks good and struggle when our working memory is overwhelmed.</a:t>
            </a:r>
            <a:endParaRPr sz="2200"/>
          </a:p>
          <a:p>
            <a:pPr marL="495300" lvl="0" indent="-190500" algn="l" rtl="0">
              <a:lnSpc>
                <a:spcPct val="115000"/>
              </a:lnSpc>
              <a:spcBef>
                <a:spcPts val="480"/>
              </a:spcBef>
              <a:spcAft>
                <a:spcPts val="0"/>
              </a:spcAft>
              <a:buSzPts val="2400"/>
              <a:buNone/>
            </a:pPr>
            <a:endParaRPr sz="2200"/>
          </a:p>
          <a:p>
            <a:pPr marL="342900" lvl="0" indent="-342900" algn="l" rtl="0">
              <a:lnSpc>
                <a:spcPct val="115000"/>
              </a:lnSpc>
              <a:spcBef>
                <a:spcPts val="480"/>
              </a:spcBef>
              <a:spcAft>
                <a:spcPts val="0"/>
              </a:spcAft>
              <a:buSzPts val="2400"/>
              <a:buChar char="●"/>
            </a:pPr>
            <a:r>
              <a:rPr lang="en-US" sz="2200"/>
              <a:t>For information to be effective, it should not provide more data than what the human brain can process.</a:t>
            </a:r>
            <a:endParaRPr sz="2200"/>
          </a:p>
        </p:txBody>
      </p:sp>
      <p:sp>
        <p:nvSpPr>
          <p:cNvPr id="1378" name="Google Shape;1378;p101"/>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Visual design theory</a:t>
            </a:r>
            <a:endParaRPr/>
          </a:p>
        </p:txBody>
      </p:sp>
      <p:pic>
        <p:nvPicPr>
          <p:cNvPr id="1379" name="Google Shape;1379;p101" descr="Brain in head with solid fill"/>
          <p:cNvPicPr preferRelativeResize="0"/>
          <p:nvPr/>
        </p:nvPicPr>
        <p:blipFill rotWithShape="1">
          <a:blip r:embed="rId3">
            <a:alphaModFix/>
          </a:blip>
          <a:srcRect/>
          <a:stretch/>
        </p:blipFill>
        <p:spPr>
          <a:xfrm flipH="1">
            <a:off x="6890084" y="1225738"/>
            <a:ext cx="4406524" cy="44065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sp>
        <p:nvSpPr>
          <p:cNvPr id="1714" name="Google Shape;1714;p99"/>
          <p:cNvSpPr txBox="1">
            <a:spLocks noGrp="1"/>
          </p:cNvSpPr>
          <p:nvPr>
            <p:ph type="sldNum" idx="12"/>
          </p:nvPr>
        </p:nvSpPr>
        <p:spPr>
          <a:xfrm>
            <a:off x="11296608" y="6298473"/>
            <a:ext cx="731700" cy="3879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FF350F"/>
              </a:buClr>
              <a:buSzPts val="1200"/>
              <a:buFont typeface="Century Gothic"/>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FF350F"/>
                </a:buClr>
                <a:buSzPts val="1200"/>
                <a:buFont typeface="Century Gothic"/>
                <a:buNone/>
                <a:tabLst/>
                <a:defRPr/>
              </a:pPr>
              <a:t>30</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715" name="Google Shape;1715;p99"/>
          <p:cNvSpPr txBox="1">
            <a:spLocks noGrp="1"/>
          </p:cNvSpPr>
          <p:nvPr>
            <p:ph type="body" idx="1"/>
          </p:nvPr>
        </p:nvSpPr>
        <p:spPr>
          <a:xfrm>
            <a:off x="415600" y="1575779"/>
            <a:ext cx="8613300" cy="48771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2000"/>
              <a:buNone/>
            </a:pPr>
            <a:r>
              <a:rPr lang="en-US" sz="1800"/>
              <a:t>3. </a:t>
            </a:r>
            <a:r>
              <a:rPr lang="en-US" sz="1800">
                <a:solidFill>
                  <a:schemeClr val="dk2"/>
                </a:solidFill>
                <a:latin typeface="Century Gothic"/>
                <a:ea typeface="Century Gothic"/>
                <a:cs typeface="Century Gothic"/>
                <a:sym typeface="Century Gothic"/>
              </a:rPr>
              <a:t>Are there any elements that you can add or eliminate to improve the revised graph?</a:t>
            </a:r>
            <a:endParaRPr sz="1800">
              <a:solidFill>
                <a:schemeClr val="dk2"/>
              </a:solidFill>
              <a:latin typeface="Century Gothic"/>
              <a:ea typeface="Century Gothic"/>
              <a:cs typeface="Century Gothic"/>
              <a:sym typeface="Century Gothic"/>
            </a:endParaRPr>
          </a:p>
          <a:p>
            <a:pPr marL="342900" lvl="0" indent="-215900" algn="l" rtl="0">
              <a:lnSpc>
                <a:spcPct val="115000"/>
              </a:lnSpc>
              <a:spcBef>
                <a:spcPts val="0"/>
              </a:spcBef>
              <a:spcAft>
                <a:spcPts val="0"/>
              </a:spcAft>
              <a:buSzPts val="2000"/>
              <a:buFont typeface="Arial"/>
              <a:buNone/>
            </a:pPr>
            <a:endParaRPr sz="1800"/>
          </a:p>
          <a:p>
            <a:pPr marL="342900" lvl="0" indent="-215900" algn="l" rtl="0">
              <a:lnSpc>
                <a:spcPct val="115000"/>
              </a:lnSpc>
              <a:spcBef>
                <a:spcPts val="0"/>
              </a:spcBef>
              <a:spcAft>
                <a:spcPts val="0"/>
              </a:spcAft>
              <a:buSzPts val="2000"/>
              <a:buFont typeface="Arial"/>
              <a:buNone/>
            </a:pPr>
            <a:endParaRPr sz="1800"/>
          </a:p>
          <a:p>
            <a:pPr marL="342900" lvl="0" indent="-215900" algn="l" rtl="0">
              <a:lnSpc>
                <a:spcPct val="115000"/>
              </a:lnSpc>
              <a:spcBef>
                <a:spcPts val="0"/>
              </a:spcBef>
              <a:spcAft>
                <a:spcPts val="0"/>
              </a:spcAft>
              <a:buSzPts val="2000"/>
              <a:buFont typeface="Arial"/>
              <a:buNone/>
            </a:pPr>
            <a:endParaRPr sz="1800"/>
          </a:p>
          <a:p>
            <a:pPr marL="342900" lvl="0" indent="-215900" algn="l" rtl="0">
              <a:lnSpc>
                <a:spcPct val="115000"/>
              </a:lnSpc>
              <a:spcBef>
                <a:spcPts val="0"/>
              </a:spcBef>
              <a:spcAft>
                <a:spcPts val="0"/>
              </a:spcAft>
              <a:buSzPts val="2000"/>
              <a:buFont typeface="Arial"/>
              <a:buNone/>
            </a:pPr>
            <a:endParaRPr sz="1800"/>
          </a:p>
          <a:p>
            <a:pPr marL="342900" lvl="0" indent="-215900" algn="l" rtl="0">
              <a:lnSpc>
                <a:spcPct val="115000"/>
              </a:lnSpc>
              <a:spcBef>
                <a:spcPts val="0"/>
              </a:spcBef>
              <a:spcAft>
                <a:spcPts val="0"/>
              </a:spcAft>
              <a:buSzPts val="2000"/>
              <a:buFont typeface="Arial"/>
              <a:buNone/>
            </a:pPr>
            <a:endParaRPr sz="1800"/>
          </a:p>
          <a:p>
            <a:pPr marL="0" lvl="0" indent="0" algn="l" rtl="0">
              <a:lnSpc>
                <a:spcPct val="115000"/>
              </a:lnSpc>
              <a:spcBef>
                <a:spcPts val="0"/>
              </a:spcBef>
              <a:spcAft>
                <a:spcPts val="0"/>
              </a:spcAft>
              <a:buSzPts val="2000"/>
              <a:buNone/>
            </a:pPr>
            <a:r>
              <a:rPr lang="en-US" sz="1800"/>
              <a:t>4. </a:t>
            </a:r>
            <a:r>
              <a:rPr lang="en-US" sz="1800">
                <a:solidFill>
                  <a:schemeClr val="dk2"/>
                </a:solidFill>
                <a:latin typeface="Century Gothic"/>
                <a:ea typeface="Century Gothic"/>
                <a:cs typeface="Century Gothic"/>
                <a:sym typeface="Century Gothic"/>
              </a:rPr>
              <a:t>Is there another favorable way to visualize or present this data? </a:t>
            </a:r>
            <a:endParaRPr sz="1800">
              <a:solidFill>
                <a:schemeClr val="dk2"/>
              </a:solidFill>
              <a:highlight>
                <a:srgbClr val="FFFF00"/>
              </a:highlight>
              <a:latin typeface="Century Gothic"/>
              <a:ea typeface="Century Gothic"/>
              <a:cs typeface="Century Gothic"/>
              <a:sym typeface="Century Gothic"/>
            </a:endParaRPr>
          </a:p>
        </p:txBody>
      </p:sp>
      <p:sp>
        <p:nvSpPr>
          <p:cNvPr id="1716" name="Google Shape;1716;p99"/>
          <p:cNvSpPr txBox="1">
            <a:spLocks noGrp="1"/>
          </p:cNvSpPr>
          <p:nvPr>
            <p:ph type="title"/>
          </p:nvPr>
        </p:nvSpPr>
        <p:spPr>
          <a:xfrm>
            <a:off x="415600" y="452236"/>
            <a:ext cx="11360700" cy="76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sz="3500"/>
              <a:t>Questions</a:t>
            </a:r>
            <a:endParaRPr sz="35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1721" name="Google Shape;1721;p312"/>
          <p:cNvSpPr txBox="1">
            <a:spLocks noGrp="1"/>
          </p:cNvSpPr>
          <p:nvPr>
            <p:ph type="title"/>
          </p:nvPr>
        </p:nvSpPr>
        <p:spPr>
          <a:xfrm>
            <a:off x="415600" y="3047220"/>
            <a:ext cx="11360800" cy="76356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62221"/>
              <a:buNone/>
            </a:pPr>
            <a:r>
              <a:rPr lang="en-US"/>
              <a:t>Break</a:t>
            </a:r>
            <a:endParaRPr/>
          </a:p>
        </p:txBody>
      </p:sp>
      <p:sp>
        <p:nvSpPr>
          <p:cNvPr id="1722" name="Google Shape;1722;p312"/>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31</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27"/>
        <p:cNvGrpSpPr/>
        <p:nvPr/>
      </p:nvGrpSpPr>
      <p:grpSpPr>
        <a:xfrm>
          <a:off x="0" y="0"/>
          <a:ext cx="0" cy="0"/>
          <a:chOff x="0" y="0"/>
          <a:chExt cx="0" cy="0"/>
        </a:xfrm>
      </p:grpSpPr>
      <p:sp>
        <p:nvSpPr>
          <p:cNvPr id="1728" name="Google Shape;1728;p313"/>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32</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729" name="Google Shape;1729;p313"/>
          <p:cNvSpPr txBox="1">
            <a:spLocks noGrp="1"/>
          </p:cNvSpPr>
          <p:nvPr>
            <p:ph type="body" idx="2"/>
          </p:nvPr>
        </p:nvSpPr>
        <p:spPr>
          <a:xfrm>
            <a:off x="415599" y="1491917"/>
            <a:ext cx="5361745" cy="2615388"/>
          </a:xfrm>
          <a:prstGeom prst="rect">
            <a:avLst/>
          </a:prstGeom>
          <a:solidFill>
            <a:schemeClr val="lt1"/>
          </a:solidFill>
          <a:ln>
            <a:noFill/>
          </a:ln>
        </p:spPr>
        <p:txBody>
          <a:bodyPr spcFirstLastPara="1" wrap="square" lIns="91425" tIns="45700" rIns="91425" bIns="45700" anchor="t" anchorCtr="0">
            <a:normAutofit/>
          </a:bodyPr>
          <a:lstStyle/>
          <a:p>
            <a:pPr marL="457200" lvl="0" indent="-342900" algn="l" rtl="0">
              <a:lnSpc>
                <a:spcPct val="115000"/>
              </a:lnSpc>
              <a:spcBef>
                <a:spcPts val="0"/>
              </a:spcBef>
              <a:spcAft>
                <a:spcPts val="0"/>
              </a:spcAft>
              <a:buClr>
                <a:schemeClr val="dk2"/>
              </a:buClr>
              <a:buSzPts val="2600"/>
              <a:buChar char="●"/>
            </a:pPr>
            <a:r>
              <a:rPr lang="en-US" sz="2600">
                <a:solidFill>
                  <a:schemeClr val="dk2"/>
                </a:solidFill>
              </a:rPr>
              <a:t>Visual design theory</a:t>
            </a:r>
            <a:endParaRPr/>
          </a:p>
          <a:p>
            <a:pPr marL="457200" lvl="0" indent="-342900" algn="l" rtl="0">
              <a:lnSpc>
                <a:spcPct val="115000"/>
              </a:lnSpc>
              <a:spcBef>
                <a:spcPts val="0"/>
              </a:spcBef>
              <a:spcAft>
                <a:spcPts val="0"/>
              </a:spcAft>
              <a:buClr>
                <a:schemeClr val="accent1"/>
              </a:buClr>
              <a:buSzPts val="2600"/>
              <a:buChar char="●"/>
            </a:pPr>
            <a:r>
              <a:rPr lang="en-US" sz="2600">
                <a:solidFill>
                  <a:schemeClr val="accent1"/>
                </a:solidFill>
              </a:rPr>
              <a:t>Common mistakes</a:t>
            </a:r>
            <a:endParaRPr/>
          </a:p>
          <a:p>
            <a:pPr marL="457200" lvl="0" indent="-342900" algn="l" rtl="0">
              <a:lnSpc>
                <a:spcPct val="115000"/>
              </a:lnSpc>
              <a:spcBef>
                <a:spcPts val="0"/>
              </a:spcBef>
              <a:spcAft>
                <a:spcPts val="0"/>
              </a:spcAft>
              <a:buClr>
                <a:schemeClr val="dk2"/>
              </a:buClr>
              <a:buSzPts val="2600"/>
              <a:buChar char="●"/>
            </a:pPr>
            <a:r>
              <a:rPr lang="en-US" sz="2600">
                <a:solidFill>
                  <a:schemeClr val="dk2"/>
                </a:solidFill>
              </a:rPr>
              <a:t>Misleading statistics and visual distortions</a:t>
            </a:r>
            <a:endParaRPr/>
          </a:p>
        </p:txBody>
      </p:sp>
      <p:sp>
        <p:nvSpPr>
          <p:cNvPr id="1730" name="Google Shape;1730;p313"/>
          <p:cNvSpPr/>
          <p:nvPr/>
        </p:nvSpPr>
        <p:spPr>
          <a:xfrm>
            <a:off x="415599" y="4663149"/>
            <a:ext cx="11335783" cy="1080044"/>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ctr" defTabSz="914400" rtl="0" eaLnBrk="1" fontAlgn="auto" latinLnBrk="0" hangingPunct="1">
              <a:lnSpc>
                <a:spcPct val="100000"/>
              </a:lnSpc>
              <a:spcBef>
                <a:spcPts val="0"/>
              </a:spcBef>
              <a:spcAft>
                <a:spcPts val="0"/>
              </a:spcAft>
              <a:buClr>
                <a:srgbClr val="FFFFFF"/>
              </a:buClr>
              <a:buSzPts val="2880"/>
              <a:buFont typeface="Arial"/>
              <a:buChar char="•"/>
              <a:tabLst/>
              <a:defRPr/>
            </a:pPr>
            <a:r>
              <a:rPr kumimoji="0" lang="en-US" sz="2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What problems make charts and graphs difficult to interpret?</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137"/>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33</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737" name="Google Shape;1737;p137"/>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Common mistakes</a:t>
            </a:r>
            <a:endParaRPr/>
          </a:p>
        </p:txBody>
      </p:sp>
      <p:sp>
        <p:nvSpPr>
          <p:cNvPr id="1738" name="Google Shape;1738;p137"/>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t>Poor data visualizations confuse the viewer or, worse, mislead them and cause more harm than good.</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Poor visuals can cause a loss of time and effort and might delay the decision-making process in deadline-driven projects.</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Let’s talk about a few common mistakes.</a:t>
            </a:r>
            <a:endParaRPr sz="2400"/>
          </a:p>
        </p:txBody>
      </p:sp>
      <p:pic>
        <p:nvPicPr>
          <p:cNvPr id="1739" name="Google Shape;1739;p137" descr="Clipboard Mixed with solid fill"/>
          <p:cNvPicPr preferRelativeResize="0"/>
          <p:nvPr/>
        </p:nvPicPr>
        <p:blipFill rotWithShape="1">
          <a:blip r:embed="rId3">
            <a:alphaModFix/>
          </a:blip>
          <a:srcRect/>
          <a:stretch/>
        </p:blipFill>
        <p:spPr>
          <a:xfrm>
            <a:off x="8160376" y="3356122"/>
            <a:ext cx="3136232" cy="313623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sp>
        <p:nvSpPr>
          <p:cNvPr id="1745" name="Google Shape;1745;p138"/>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34</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746" name="Google Shape;1746;p138"/>
          <p:cNvSpPr txBox="1">
            <a:spLocks noGrp="1"/>
          </p:cNvSpPr>
          <p:nvPr>
            <p:ph type="body" idx="1"/>
          </p:nvPr>
        </p:nvSpPr>
        <p:spPr>
          <a:xfrm>
            <a:off x="415600" y="1536634"/>
            <a:ext cx="3004678"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t>Visualizations are only as good as the data they represent.</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Garbage in, garbage out!</a:t>
            </a:r>
            <a:endParaRPr sz="2400"/>
          </a:p>
        </p:txBody>
      </p:sp>
      <p:sp>
        <p:nvSpPr>
          <p:cNvPr id="1747" name="Google Shape;1747;p138"/>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Visualizing bad data</a:t>
            </a:r>
            <a:endParaRPr/>
          </a:p>
        </p:txBody>
      </p:sp>
      <p:sp>
        <p:nvSpPr>
          <p:cNvPr id="1748" name="Google Shape;1748;p138"/>
          <p:cNvSpPr txBox="1"/>
          <p:nvPr/>
        </p:nvSpPr>
        <p:spPr>
          <a:xfrm>
            <a:off x="4258529" y="1304271"/>
            <a:ext cx="6435824" cy="46162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261144"/>
                </a:solidFill>
                <a:effectLst/>
                <a:uLnTx/>
                <a:uFillTx/>
                <a:latin typeface="Century Gothic"/>
                <a:ea typeface="Century Gothic"/>
                <a:cs typeface="Century Gothic"/>
                <a:sym typeface="Century Gothic"/>
              </a:rPr>
              <a:t>2019 O’Reilly survey of more than 1,900 leaders and data professionals</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a:p>
            <a:pPr marL="0" marR="0" lvl="0" indent="0" algn="ctr" defTabSz="914400" rtl="0" eaLnBrk="1" fontAlgn="auto" latinLnBrk="0" hangingPunct="1">
              <a:lnSpc>
                <a:spcPct val="100000"/>
              </a:lnSpc>
              <a:spcBef>
                <a:spcPts val="0"/>
              </a:spcBef>
              <a:spcAft>
                <a:spcPts val="0"/>
              </a:spcAft>
              <a:buClr>
                <a:srgbClr val="000000"/>
              </a:buClr>
              <a:buSzPts val="1000"/>
              <a:buFont typeface="Arial"/>
              <a:buNone/>
              <a:tabLst/>
              <a:defRPr/>
            </a:pPr>
            <a:r>
              <a:rPr kumimoji="0" lang="en-US" sz="1000" b="0" i="0" u="none" strike="noStrike" kern="0" cap="none" spc="0" normalizeH="0" baseline="0" noProof="0">
                <a:ln>
                  <a:noFill/>
                </a:ln>
                <a:solidFill>
                  <a:srgbClr val="BFBFBF"/>
                </a:solidFill>
                <a:effectLst/>
                <a:uLnTx/>
                <a:uFillTx/>
                <a:latin typeface="Century Gothic"/>
                <a:ea typeface="Century Gothic"/>
                <a:cs typeface="Century Gothic"/>
                <a:sym typeface="Century Gothic"/>
              </a:rPr>
              <a:t>https://www.oreilly.com/radar/the-state-of-data-quality-in-2020/</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pic>
        <p:nvPicPr>
          <p:cNvPr id="1749" name="Google Shape;1749;p138"/>
          <p:cNvPicPr preferRelativeResize="0"/>
          <p:nvPr/>
        </p:nvPicPr>
        <p:blipFill rotWithShape="1">
          <a:blip r:embed="rId3">
            <a:alphaModFix/>
          </a:blip>
          <a:srcRect/>
          <a:stretch/>
        </p:blipFill>
        <p:spPr>
          <a:xfrm>
            <a:off x="3420278" y="1793315"/>
            <a:ext cx="8112326" cy="4543831"/>
          </a:xfrm>
          <a:prstGeom prst="rect">
            <a:avLst/>
          </a:prstGeom>
          <a:noFill/>
          <a:ln w="9525" cap="flat" cmpd="sng">
            <a:solidFill>
              <a:srgbClr val="BFBFBF"/>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139"/>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35</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756" name="Google Shape;1756;p139"/>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Misusing pie charts</a:t>
            </a:r>
            <a:endParaRPr/>
          </a:p>
        </p:txBody>
      </p:sp>
      <p:sp>
        <p:nvSpPr>
          <p:cNvPr id="1757" name="Google Shape;1757;p139"/>
          <p:cNvSpPr txBox="1">
            <a:spLocks noGrp="1"/>
          </p:cNvSpPr>
          <p:nvPr>
            <p:ph type="body" idx="4294967295"/>
          </p:nvPr>
        </p:nvSpPr>
        <p:spPr>
          <a:xfrm>
            <a:off x="6870700" y="1412875"/>
            <a:ext cx="5321300" cy="4525963"/>
          </a:xfrm>
          <a:prstGeom prst="rect">
            <a:avLst/>
          </a:prstGeom>
          <a:noFill/>
          <a:ln>
            <a:noFill/>
          </a:ln>
        </p:spPr>
        <p:txBody>
          <a:bodyPr spcFirstLastPara="1" wrap="square" lIns="91425" tIns="45700" rIns="91425" bIns="45700" anchor="ctr" anchorCtr="0">
            <a:normAutofit/>
          </a:bodyPr>
          <a:lstStyle/>
          <a:p>
            <a:pPr marL="228600" lvl="1" indent="0" algn="l" rtl="0">
              <a:lnSpc>
                <a:spcPct val="115000"/>
              </a:lnSpc>
              <a:spcBef>
                <a:spcPts val="0"/>
              </a:spcBef>
              <a:spcAft>
                <a:spcPts val="0"/>
              </a:spcAft>
              <a:buSzPts val="2800"/>
              <a:buNone/>
            </a:pPr>
            <a:endParaRPr sz="2800"/>
          </a:p>
          <a:p>
            <a:pPr marL="461963" lvl="1" indent="-100009" algn="l" rtl="0">
              <a:lnSpc>
                <a:spcPct val="115000"/>
              </a:lnSpc>
              <a:spcBef>
                <a:spcPts val="420"/>
              </a:spcBef>
              <a:spcAft>
                <a:spcPts val="0"/>
              </a:spcAft>
              <a:buSzPts val="2100"/>
              <a:buNone/>
            </a:pPr>
            <a:endParaRPr/>
          </a:p>
        </p:txBody>
      </p:sp>
      <p:pic>
        <p:nvPicPr>
          <p:cNvPr id="1758" name="Google Shape;1758;p139"/>
          <p:cNvPicPr preferRelativeResize="0"/>
          <p:nvPr/>
        </p:nvPicPr>
        <p:blipFill rotWithShape="1">
          <a:blip r:embed="rId3">
            <a:alphaModFix/>
          </a:blip>
          <a:srcRect/>
          <a:stretch/>
        </p:blipFill>
        <p:spPr>
          <a:xfrm>
            <a:off x="6669464" y="1339036"/>
            <a:ext cx="4830386" cy="4923692"/>
          </a:xfrm>
          <a:prstGeom prst="rect">
            <a:avLst/>
          </a:prstGeom>
          <a:noFill/>
          <a:ln>
            <a:noFill/>
          </a:ln>
        </p:spPr>
      </p:pic>
      <p:sp>
        <p:nvSpPr>
          <p:cNvPr id="1759" name="Google Shape;1759;p139"/>
          <p:cNvSpPr txBox="1"/>
          <p:nvPr/>
        </p:nvSpPr>
        <p:spPr>
          <a:xfrm>
            <a:off x="6929259" y="6147723"/>
            <a:ext cx="5010834" cy="27695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BFBFBF"/>
                </a:solidFill>
                <a:effectLst/>
                <a:uLnTx/>
                <a:uFillTx/>
                <a:latin typeface="Century Gothic"/>
                <a:ea typeface="Century Gothic"/>
                <a:cs typeface="Century Gothic"/>
                <a:sym typeface="Century Gothic"/>
              </a:rPr>
              <a:t>https://trackmaven.com/blog/4-best-graphs-marketing-data</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pic>
        <p:nvPicPr>
          <p:cNvPr id="1760" name="Google Shape;1760;p139"/>
          <p:cNvPicPr preferRelativeResize="0"/>
          <p:nvPr/>
        </p:nvPicPr>
        <p:blipFill rotWithShape="1">
          <a:blip r:embed="rId4">
            <a:alphaModFix/>
          </a:blip>
          <a:srcRect/>
          <a:stretch/>
        </p:blipFill>
        <p:spPr>
          <a:xfrm>
            <a:off x="694505" y="1354132"/>
            <a:ext cx="5057366" cy="4681224"/>
          </a:xfrm>
          <a:prstGeom prst="rect">
            <a:avLst/>
          </a:prstGeom>
          <a:noFill/>
          <a:ln>
            <a:noFill/>
          </a:ln>
        </p:spPr>
      </p:pic>
      <p:sp>
        <p:nvSpPr>
          <p:cNvPr id="1761" name="Google Shape;1761;p139"/>
          <p:cNvSpPr txBox="1"/>
          <p:nvPr/>
        </p:nvSpPr>
        <p:spPr>
          <a:xfrm>
            <a:off x="692150" y="6147723"/>
            <a:ext cx="5195303" cy="27695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BFBFBF"/>
                </a:solidFill>
                <a:effectLst/>
                <a:uLnTx/>
                <a:uFillTx/>
                <a:latin typeface="Century Gothic"/>
                <a:ea typeface="Century Gothic"/>
                <a:cs typeface="Century Gothic"/>
                <a:sym typeface="Century Gothic"/>
              </a:rPr>
              <a:t>https://howmuch.net/articles/student-debt-and-the-class-2017</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66"/>
        <p:cNvGrpSpPr/>
        <p:nvPr/>
      </p:nvGrpSpPr>
      <p:grpSpPr>
        <a:xfrm>
          <a:off x="0" y="0"/>
          <a:ext cx="0" cy="0"/>
          <a:chOff x="0" y="0"/>
          <a:chExt cx="0" cy="0"/>
        </a:xfrm>
      </p:grpSpPr>
      <p:sp>
        <p:nvSpPr>
          <p:cNvPr id="1767" name="Google Shape;1767;p140"/>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36</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768" name="Google Shape;1768;p140"/>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Interchanging column and bar charts</a:t>
            </a:r>
            <a:endParaRPr/>
          </a:p>
        </p:txBody>
      </p:sp>
      <p:sp>
        <p:nvSpPr>
          <p:cNvPr id="1769" name="Google Shape;1769;p140"/>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t>We may think it doesn’t matter if we use a column chart or a bar chart, but sometimes it does.</a:t>
            </a:r>
            <a:endParaRPr sz="2400"/>
          </a:p>
          <a:p>
            <a:pPr marL="342900" lvl="0" indent="-342900" algn="l" rtl="0">
              <a:lnSpc>
                <a:spcPct val="115000"/>
              </a:lnSpc>
              <a:spcBef>
                <a:spcPts val="480"/>
              </a:spcBef>
              <a:spcAft>
                <a:spcPts val="0"/>
              </a:spcAft>
              <a:buSzPts val="2400"/>
              <a:buChar char="●"/>
            </a:pPr>
            <a:r>
              <a:rPr lang="en-US" sz="2400"/>
              <a:t>Bar charts are better when your data labels are long, to reduce clutter.</a:t>
            </a:r>
            <a:endParaRPr sz="2400"/>
          </a:p>
          <a:p>
            <a:pPr marL="342900" lvl="0" indent="-342900" algn="l" rtl="0">
              <a:lnSpc>
                <a:spcPct val="115000"/>
              </a:lnSpc>
              <a:spcBef>
                <a:spcPts val="480"/>
              </a:spcBef>
              <a:spcAft>
                <a:spcPts val="0"/>
              </a:spcAft>
              <a:buSzPts val="2400"/>
              <a:buChar char="●"/>
            </a:pPr>
            <a:r>
              <a:rPr lang="en-US" sz="2400"/>
              <a:t>Column charts are better with negative values in your dataset.</a:t>
            </a:r>
            <a:endParaRPr sz="2400"/>
          </a:p>
        </p:txBody>
      </p:sp>
      <p:pic>
        <p:nvPicPr>
          <p:cNvPr id="1770" name="Google Shape;1770;p140"/>
          <p:cNvPicPr preferRelativeResize="0"/>
          <p:nvPr/>
        </p:nvPicPr>
        <p:blipFill rotWithShape="1">
          <a:blip r:embed="rId3">
            <a:alphaModFix/>
          </a:blip>
          <a:srcRect/>
          <a:stretch/>
        </p:blipFill>
        <p:spPr>
          <a:xfrm>
            <a:off x="1247995" y="3576752"/>
            <a:ext cx="3276600" cy="2743200"/>
          </a:xfrm>
          <a:prstGeom prst="rect">
            <a:avLst/>
          </a:prstGeom>
          <a:noFill/>
          <a:ln>
            <a:noFill/>
          </a:ln>
        </p:spPr>
      </p:pic>
      <p:pic>
        <p:nvPicPr>
          <p:cNvPr id="1771" name="Google Shape;1771;p140"/>
          <p:cNvPicPr preferRelativeResize="0"/>
          <p:nvPr/>
        </p:nvPicPr>
        <p:blipFill rotWithShape="1">
          <a:blip r:embed="rId4">
            <a:alphaModFix/>
          </a:blip>
          <a:srcRect/>
          <a:stretch/>
        </p:blipFill>
        <p:spPr>
          <a:xfrm>
            <a:off x="7667406" y="3576752"/>
            <a:ext cx="3327400" cy="2743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1776" name="Google Shape;1776;p141"/>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37</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777" name="Google Shape;1777;p141"/>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Using the wrong bin size in histograms</a:t>
            </a:r>
            <a:endParaRPr/>
          </a:p>
        </p:txBody>
      </p:sp>
      <p:sp>
        <p:nvSpPr>
          <p:cNvPr id="1778" name="Google Shape;1778;p141"/>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t>There is no right or wrong answer as to how wide a bin should be, but you need to make sure that the bins are neither too small nor too large to show patterns.</a:t>
            </a:r>
            <a:endParaRPr sz="2400"/>
          </a:p>
        </p:txBody>
      </p:sp>
      <p:pic>
        <p:nvPicPr>
          <p:cNvPr id="1779" name="Google Shape;1779;p141"/>
          <p:cNvPicPr preferRelativeResize="0"/>
          <p:nvPr/>
        </p:nvPicPr>
        <p:blipFill rotWithShape="1">
          <a:blip r:embed="rId3">
            <a:alphaModFix/>
          </a:blip>
          <a:srcRect/>
          <a:stretch/>
        </p:blipFill>
        <p:spPr>
          <a:xfrm>
            <a:off x="695401" y="2974738"/>
            <a:ext cx="2670187" cy="2743200"/>
          </a:xfrm>
          <a:prstGeom prst="rect">
            <a:avLst/>
          </a:prstGeom>
          <a:noFill/>
          <a:ln>
            <a:noFill/>
          </a:ln>
        </p:spPr>
      </p:pic>
      <p:pic>
        <p:nvPicPr>
          <p:cNvPr id="1780" name="Google Shape;1780;p141"/>
          <p:cNvPicPr preferRelativeResize="0"/>
          <p:nvPr/>
        </p:nvPicPr>
        <p:blipFill rotWithShape="1">
          <a:blip r:embed="rId4">
            <a:alphaModFix/>
          </a:blip>
          <a:srcRect/>
          <a:stretch/>
        </p:blipFill>
        <p:spPr>
          <a:xfrm>
            <a:off x="4709831" y="2974738"/>
            <a:ext cx="2680617" cy="2743200"/>
          </a:xfrm>
          <a:prstGeom prst="rect">
            <a:avLst/>
          </a:prstGeom>
          <a:noFill/>
          <a:ln>
            <a:noFill/>
          </a:ln>
        </p:spPr>
      </p:pic>
      <p:pic>
        <p:nvPicPr>
          <p:cNvPr id="1781" name="Google Shape;1781;p141"/>
          <p:cNvPicPr preferRelativeResize="0"/>
          <p:nvPr/>
        </p:nvPicPr>
        <p:blipFill rotWithShape="1">
          <a:blip r:embed="rId5">
            <a:alphaModFix/>
          </a:blip>
          <a:srcRect/>
          <a:stretch/>
        </p:blipFill>
        <p:spPr>
          <a:xfrm>
            <a:off x="8675558" y="2974738"/>
            <a:ext cx="2691048" cy="2743200"/>
          </a:xfrm>
          <a:prstGeom prst="rect">
            <a:avLst/>
          </a:prstGeom>
          <a:noFill/>
          <a:ln>
            <a:noFill/>
          </a:ln>
        </p:spPr>
      </p:pic>
      <p:sp>
        <p:nvSpPr>
          <p:cNvPr id="1782" name="Google Shape;1782;p141"/>
          <p:cNvSpPr txBox="1"/>
          <p:nvPr/>
        </p:nvSpPr>
        <p:spPr>
          <a:xfrm>
            <a:off x="695400" y="5717938"/>
            <a:ext cx="2506345"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261144"/>
                </a:solidFill>
                <a:effectLst/>
                <a:uLnTx/>
                <a:uFillTx/>
                <a:latin typeface="Century Gothic"/>
                <a:ea typeface="Century Gothic"/>
                <a:cs typeface="Century Gothic"/>
                <a:sym typeface="Century Gothic"/>
              </a:rPr>
              <a:t>bin size = 0.25 years</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1783" name="Google Shape;1783;p141"/>
          <p:cNvSpPr txBox="1"/>
          <p:nvPr/>
        </p:nvSpPr>
        <p:spPr>
          <a:xfrm>
            <a:off x="4709831" y="5750094"/>
            <a:ext cx="2481993"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261144"/>
                </a:solidFill>
                <a:effectLst/>
                <a:uLnTx/>
                <a:uFillTx/>
                <a:latin typeface="Century Gothic"/>
                <a:ea typeface="Century Gothic"/>
                <a:cs typeface="Century Gothic"/>
                <a:sym typeface="Century Gothic"/>
              </a:rPr>
              <a:t>bin size = 20 years</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1784" name="Google Shape;1784;p141"/>
          <p:cNvSpPr txBox="1"/>
          <p:nvPr/>
        </p:nvSpPr>
        <p:spPr>
          <a:xfrm>
            <a:off x="8675558" y="5751946"/>
            <a:ext cx="2506345"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261144"/>
                </a:solidFill>
                <a:effectLst/>
                <a:uLnTx/>
                <a:uFillTx/>
                <a:latin typeface="Century Gothic"/>
                <a:ea typeface="Century Gothic"/>
                <a:cs typeface="Century Gothic"/>
                <a:sym typeface="Century Gothic"/>
              </a:rPr>
              <a:t>bin size = 5 years</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790" name="Google Shape;1790;p142"/>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38</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791" name="Google Shape;1791;p142"/>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Making difficult comparisons</a:t>
            </a:r>
            <a:endParaRPr/>
          </a:p>
        </p:txBody>
      </p:sp>
      <p:sp>
        <p:nvSpPr>
          <p:cNvPr id="1792" name="Google Shape;1792;p142"/>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300"/>
              <a:t>Sometimes we like using bright and colorful, graphic visuals to brighten up a mundane report. However, aesthetics should never supersede substance. </a:t>
            </a:r>
            <a:endParaRPr sz="2300"/>
          </a:p>
          <a:p>
            <a:pPr marL="342900" lvl="0" indent="-342900" algn="l" rtl="0">
              <a:lnSpc>
                <a:spcPct val="115000"/>
              </a:lnSpc>
              <a:spcBef>
                <a:spcPts val="480"/>
              </a:spcBef>
              <a:spcAft>
                <a:spcPts val="0"/>
              </a:spcAft>
              <a:buSzPts val="2400"/>
              <a:buChar char="●"/>
            </a:pPr>
            <a:r>
              <a:rPr lang="en-US" sz="2300"/>
              <a:t>A plain, less creative column chart would be better to represent the information below.</a:t>
            </a:r>
            <a:endParaRPr sz="2300"/>
          </a:p>
        </p:txBody>
      </p:sp>
      <p:pic>
        <p:nvPicPr>
          <p:cNvPr id="1793" name="Google Shape;1793;p142" descr="A close up of a logo&#10;&#10;Description automatically generated"/>
          <p:cNvPicPr preferRelativeResize="0"/>
          <p:nvPr/>
        </p:nvPicPr>
        <p:blipFill rotWithShape="1">
          <a:blip r:embed="rId3">
            <a:alphaModFix/>
          </a:blip>
          <a:srcRect/>
          <a:stretch/>
        </p:blipFill>
        <p:spPr>
          <a:xfrm>
            <a:off x="1850211" y="3429000"/>
            <a:ext cx="8491578" cy="2595179"/>
          </a:xfrm>
          <a:prstGeom prst="rect">
            <a:avLst/>
          </a:prstGeom>
          <a:noFill/>
          <a:ln>
            <a:noFill/>
          </a:ln>
        </p:spPr>
      </p:pic>
      <p:sp>
        <p:nvSpPr>
          <p:cNvPr id="1794" name="Google Shape;1794;p142"/>
          <p:cNvSpPr txBox="1"/>
          <p:nvPr/>
        </p:nvSpPr>
        <p:spPr>
          <a:xfrm>
            <a:off x="2186151" y="3908737"/>
            <a:ext cx="672662" cy="23083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US" sz="900" b="0" i="0" u="none" strike="noStrike" kern="0" cap="none" spc="0" normalizeH="0" baseline="0" noProof="0">
                <a:ln>
                  <a:noFill/>
                </a:ln>
                <a:solidFill>
                  <a:srgbClr val="261144"/>
                </a:solidFill>
                <a:effectLst/>
                <a:uLnTx/>
                <a:uFillTx/>
                <a:latin typeface="Century Gothic"/>
                <a:ea typeface="Century Gothic"/>
                <a:cs typeface="Century Gothic"/>
                <a:sym typeface="Century Gothic"/>
              </a:rPr>
              <a:t>Dept A</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1795" name="Google Shape;1795;p142"/>
          <p:cNvSpPr txBox="1"/>
          <p:nvPr/>
        </p:nvSpPr>
        <p:spPr>
          <a:xfrm>
            <a:off x="5037991" y="3908737"/>
            <a:ext cx="672662" cy="23083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US" sz="900" b="0" i="0" u="none" strike="noStrike" kern="0" cap="none" spc="0" normalizeH="0" baseline="0" noProof="0">
                <a:ln>
                  <a:noFill/>
                </a:ln>
                <a:solidFill>
                  <a:srgbClr val="261144"/>
                </a:solidFill>
                <a:effectLst/>
                <a:uLnTx/>
                <a:uFillTx/>
                <a:latin typeface="Century Gothic"/>
                <a:ea typeface="Century Gothic"/>
                <a:cs typeface="Century Gothic"/>
                <a:sym typeface="Century Gothic"/>
              </a:rPr>
              <a:t>Dept C</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1796" name="Google Shape;1796;p142"/>
          <p:cNvSpPr txBox="1"/>
          <p:nvPr/>
        </p:nvSpPr>
        <p:spPr>
          <a:xfrm>
            <a:off x="3546849" y="3908737"/>
            <a:ext cx="672662" cy="23083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US" sz="900" b="0" i="0" u="none" strike="noStrike" kern="0" cap="none" spc="0" normalizeH="0" baseline="0" noProof="0">
                <a:ln>
                  <a:noFill/>
                </a:ln>
                <a:solidFill>
                  <a:srgbClr val="261144"/>
                </a:solidFill>
                <a:effectLst/>
                <a:uLnTx/>
                <a:uFillTx/>
                <a:latin typeface="Century Gothic"/>
                <a:ea typeface="Century Gothic"/>
                <a:cs typeface="Century Gothic"/>
                <a:sym typeface="Century Gothic"/>
              </a:rPr>
              <a:t>Dept B</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1797" name="Google Shape;1797;p142"/>
          <p:cNvSpPr txBox="1"/>
          <p:nvPr/>
        </p:nvSpPr>
        <p:spPr>
          <a:xfrm>
            <a:off x="9312262" y="3908737"/>
            <a:ext cx="672662" cy="23083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US" sz="900" b="0" i="0" u="none" strike="noStrike" kern="0" cap="none" spc="0" normalizeH="0" baseline="0" noProof="0">
                <a:ln>
                  <a:noFill/>
                </a:ln>
                <a:solidFill>
                  <a:srgbClr val="261144"/>
                </a:solidFill>
                <a:effectLst/>
                <a:uLnTx/>
                <a:uFillTx/>
                <a:latin typeface="Century Gothic"/>
                <a:ea typeface="Century Gothic"/>
                <a:cs typeface="Century Gothic"/>
                <a:sym typeface="Century Gothic"/>
              </a:rPr>
              <a:t>Dept F</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1798" name="Google Shape;1798;p142"/>
          <p:cNvSpPr txBox="1"/>
          <p:nvPr/>
        </p:nvSpPr>
        <p:spPr>
          <a:xfrm>
            <a:off x="6481349" y="3908737"/>
            <a:ext cx="672662" cy="23083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US" sz="900" b="0" i="0" u="none" strike="noStrike" kern="0" cap="none" spc="0" normalizeH="0" baseline="0" noProof="0">
                <a:ln>
                  <a:noFill/>
                </a:ln>
                <a:solidFill>
                  <a:srgbClr val="261144"/>
                </a:solidFill>
                <a:effectLst/>
                <a:uLnTx/>
                <a:uFillTx/>
                <a:latin typeface="Century Gothic"/>
                <a:ea typeface="Century Gothic"/>
                <a:cs typeface="Century Gothic"/>
                <a:sym typeface="Century Gothic"/>
              </a:rPr>
              <a:t>Dept D</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1799" name="Google Shape;1799;p142"/>
          <p:cNvSpPr txBox="1"/>
          <p:nvPr/>
        </p:nvSpPr>
        <p:spPr>
          <a:xfrm>
            <a:off x="7821120" y="3908737"/>
            <a:ext cx="672662" cy="23083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US" sz="900" b="0" i="0" u="none" strike="noStrike" kern="0" cap="none" spc="0" normalizeH="0" baseline="0" noProof="0">
                <a:ln>
                  <a:noFill/>
                </a:ln>
                <a:solidFill>
                  <a:srgbClr val="261144"/>
                </a:solidFill>
                <a:effectLst/>
                <a:uLnTx/>
                <a:uFillTx/>
                <a:latin typeface="Century Gothic"/>
                <a:ea typeface="Century Gothic"/>
                <a:cs typeface="Century Gothic"/>
                <a:sym typeface="Century Gothic"/>
              </a:rPr>
              <a:t>Dept E</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1800" name="Google Shape;1800;p142"/>
          <p:cNvSpPr/>
          <p:nvPr/>
        </p:nvSpPr>
        <p:spPr>
          <a:xfrm>
            <a:off x="1776248" y="3429000"/>
            <a:ext cx="8565541" cy="405769"/>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Employee count by department</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05"/>
        <p:cNvGrpSpPr/>
        <p:nvPr/>
      </p:nvGrpSpPr>
      <p:grpSpPr>
        <a:xfrm>
          <a:off x="0" y="0"/>
          <a:ext cx="0" cy="0"/>
          <a:chOff x="0" y="0"/>
          <a:chExt cx="0" cy="0"/>
        </a:xfrm>
      </p:grpSpPr>
      <p:sp>
        <p:nvSpPr>
          <p:cNvPr id="1806" name="Google Shape;1806;p143"/>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39</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807" name="Google Shape;1807;p143"/>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Plotting too much data</a:t>
            </a:r>
            <a:endParaRPr/>
          </a:p>
        </p:txBody>
      </p:sp>
      <p:sp>
        <p:nvSpPr>
          <p:cNvPr id="1808" name="Google Shape;1808;p143"/>
          <p:cNvSpPr txBox="1">
            <a:spLocks noGrp="1"/>
          </p:cNvSpPr>
          <p:nvPr>
            <p:ph type="body" idx="1"/>
          </p:nvPr>
        </p:nvSpPr>
        <p:spPr>
          <a:xfrm>
            <a:off x="415599" y="1441176"/>
            <a:ext cx="1136079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a:t>When there are many data points, visualizing data for the sake of visualization is counterproductive and unhelpful to the viewer.</a:t>
            </a:r>
            <a:endParaRPr/>
          </a:p>
          <a:p>
            <a:pPr marL="342900" lvl="0" indent="-342900" algn="l" rtl="0">
              <a:lnSpc>
                <a:spcPct val="115000"/>
              </a:lnSpc>
              <a:spcBef>
                <a:spcPts val="480"/>
              </a:spcBef>
              <a:spcAft>
                <a:spcPts val="0"/>
              </a:spcAft>
              <a:buSzPts val="2400"/>
              <a:buChar char="●"/>
            </a:pPr>
            <a:r>
              <a:rPr lang="en-US"/>
              <a:t>The visualization below fails to properly compare employee count by location, and in cramming in too much information, is simply overwhelming.</a:t>
            </a:r>
            <a:endParaRPr/>
          </a:p>
        </p:txBody>
      </p:sp>
      <p:pic>
        <p:nvPicPr>
          <p:cNvPr id="1809" name="Google Shape;1809;p143" descr="Tall buildings in the background&#10;&#10;Description automatically generated"/>
          <p:cNvPicPr preferRelativeResize="0"/>
          <p:nvPr/>
        </p:nvPicPr>
        <p:blipFill rotWithShape="1">
          <a:blip r:embed="rId3">
            <a:alphaModFix/>
          </a:blip>
          <a:srcRect/>
          <a:stretch/>
        </p:blipFill>
        <p:spPr>
          <a:xfrm>
            <a:off x="1408879" y="3085292"/>
            <a:ext cx="9374242" cy="3335743"/>
          </a:xfrm>
          <a:prstGeom prst="rect">
            <a:avLst/>
          </a:prstGeom>
          <a:noFill/>
          <a:ln>
            <a:noFill/>
          </a:ln>
        </p:spPr>
      </p:pic>
      <p:sp>
        <p:nvSpPr>
          <p:cNvPr id="1810" name="Google Shape;1810;p143"/>
          <p:cNvSpPr txBox="1"/>
          <p:nvPr/>
        </p:nvSpPr>
        <p:spPr>
          <a:xfrm>
            <a:off x="1591294" y="6139543"/>
            <a:ext cx="9254370" cy="246221"/>
          </a:xfrm>
          <a:prstGeom prst="rect">
            <a:avLst/>
          </a:prstGeom>
          <a:solidFill>
            <a:schemeClr val="lt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500"/>
              <a:buFont typeface="Arial"/>
              <a:buNone/>
              <a:tabLst/>
              <a:defRPr/>
            </a:pPr>
            <a:r>
              <a:rPr kumimoji="0" lang="en-US" sz="500" b="0" i="0" u="none" strike="noStrike" kern="0" cap="none" spc="0" normalizeH="0" baseline="0" noProof="0">
                <a:ln>
                  <a:noFill/>
                </a:ln>
                <a:solidFill>
                  <a:srgbClr val="261144"/>
                </a:solidFill>
                <a:effectLst/>
                <a:uLnTx/>
                <a:uFillTx/>
                <a:latin typeface="Lato"/>
                <a:ea typeface="Lato"/>
                <a:cs typeface="Lato"/>
                <a:sym typeface="Lato"/>
              </a:rPr>
              <a:t>A      B.      C.     D.     E.       F.      G.      H.     I.        J.        K     L.       M.    N.      O.    P.      Q.     R.      S.       T.      U.      V.      W.    X.    Y.       Z.      A1.  B1.    C1.   D1.  E1.   F1.   G1.   H1.   I1.    J1.    K1.   L1.    M1.  N1   O1.  P1.   Q1.   R1.   S1.   T1.   U1.  V1.   W1.  X1.  Y1.   Z1.   A2.  B2.    C2.    D2.  E2.   F2.   G2.   H2.   I2.    J2.    K2.   L2.    M2.  N2.  O2.   P2.   Q2.  R2.  S2</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500"/>
              <a:buFont typeface="Arial"/>
              <a:buNone/>
              <a:tabLst/>
              <a:defRPr/>
            </a:pPr>
            <a:endParaRPr kumimoji="0" sz="500" b="0" i="0" u="none" strike="noStrike" kern="0" cap="none" spc="0" normalizeH="0" baseline="0" noProof="0">
              <a:ln>
                <a:noFill/>
              </a:ln>
              <a:solidFill>
                <a:srgbClr val="261144"/>
              </a:solidFill>
              <a:effectLst/>
              <a:uLnTx/>
              <a:uFillTx/>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102"/>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386" name="Google Shape;1386;p102"/>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Example: buying oranges</a:t>
            </a:r>
            <a:endParaRPr/>
          </a:p>
        </p:txBody>
      </p:sp>
      <p:sp>
        <p:nvSpPr>
          <p:cNvPr id="1387" name="Google Shape;1387;p102"/>
          <p:cNvSpPr txBox="1">
            <a:spLocks noGrp="1"/>
          </p:cNvSpPr>
          <p:nvPr>
            <p:ph type="body" idx="1"/>
          </p:nvPr>
        </p:nvSpPr>
        <p:spPr>
          <a:xfrm>
            <a:off x="415599" y="1520641"/>
            <a:ext cx="1136079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a:t>You want to buy oranges at a new supermarket.</a:t>
            </a:r>
            <a:endParaRPr/>
          </a:p>
          <a:p>
            <a:pPr marL="342900" lvl="0" indent="-342900" algn="l" rtl="0">
              <a:lnSpc>
                <a:spcPct val="115000"/>
              </a:lnSpc>
              <a:spcBef>
                <a:spcPts val="480"/>
              </a:spcBef>
              <a:spcAft>
                <a:spcPts val="0"/>
              </a:spcAft>
              <a:buSzPts val="2400"/>
              <a:buChar char="●"/>
            </a:pPr>
            <a:r>
              <a:rPr lang="en-US"/>
              <a:t>Our eyes scan the layout of the supermarket, while the brain processes the various sections.</a:t>
            </a:r>
            <a:endParaRPr/>
          </a:p>
          <a:p>
            <a:pPr marL="342900" lvl="0" indent="-342900" algn="l" rtl="0">
              <a:lnSpc>
                <a:spcPct val="115000"/>
              </a:lnSpc>
              <a:spcBef>
                <a:spcPts val="480"/>
              </a:spcBef>
              <a:spcAft>
                <a:spcPts val="0"/>
              </a:spcAft>
              <a:buSzPts val="2400"/>
              <a:buChar char="●"/>
            </a:pPr>
            <a:r>
              <a:rPr lang="en-US"/>
              <a:t>The brain then instructs the eyes to zone in on the fruit section by sending signals about how fruits look from memory.</a:t>
            </a:r>
            <a:endParaRPr/>
          </a:p>
          <a:p>
            <a:pPr marL="342900" lvl="0" indent="-342900" algn="l" rtl="0">
              <a:lnSpc>
                <a:spcPct val="115000"/>
              </a:lnSpc>
              <a:spcBef>
                <a:spcPts val="480"/>
              </a:spcBef>
              <a:spcAft>
                <a:spcPts val="0"/>
              </a:spcAft>
              <a:buSzPts val="2400"/>
              <a:buChar char="●"/>
            </a:pPr>
            <a:r>
              <a:rPr lang="en-US"/>
              <a:t>The eyes then break the entire scanned area into parts and scan each part to spot the fruit section.</a:t>
            </a:r>
            <a:endParaRPr/>
          </a:p>
          <a:p>
            <a:pPr marL="342900" lvl="0" indent="-342900" algn="l" rtl="0">
              <a:lnSpc>
                <a:spcPct val="115000"/>
              </a:lnSpc>
              <a:spcBef>
                <a:spcPts val="480"/>
              </a:spcBef>
              <a:spcAft>
                <a:spcPts val="0"/>
              </a:spcAft>
              <a:buSzPts val="2400"/>
              <a:buChar char="●"/>
            </a:pPr>
            <a:r>
              <a:rPr lang="en-US"/>
              <a:t>The process is repeated until oranges are located.</a:t>
            </a:r>
            <a:endParaRPr/>
          </a:p>
        </p:txBody>
      </p:sp>
      <p:pic>
        <p:nvPicPr>
          <p:cNvPr id="1388" name="Google Shape;1388;p102" descr="A picture containing indoor, computer, table, laptop&#10;&#10;Description automatically generated"/>
          <p:cNvPicPr preferRelativeResize="0"/>
          <p:nvPr/>
        </p:nvPicPr>
        <p:blipFill rotWithShape="1">
          <a:blip r:embed="rId3">
            <a:alphaModFix/>
          </a:blip>
          <a:srcRect/>
          <a:stretch/>
        </p:blipFill>
        <p:spPr>
          <a:xfrm>
            <a:off x="2115186" y="4793517"/>
            <a:ext cx="7961628" cy="146820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Google Shape;1816;p144"/>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40</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817" name="Google Shape;1817;p144"/>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t>Deviating from convention (such as green is positive and red is negative) can create confusion and misinterpretation of the facts.</a:t>
            </a:r>
            <a:endParaRPr sz="2400"/>
          </a:p>
          <a:p>
            <a:pPr marL="0" lvl="0" indent="0" algn="l" rtl="0">
              <a:lnSpc>
                <a:spcPct val="115000"/>
              </a:lnSpc>
              <a:spcBef>
                <a:spcPts val="480"/>
              </a:spcBef>
              <a:spcAft>
                <a:spcPts val="0"/>
              </a:spcAft>
              <a:buSzPts val="2400"/>
              <a:buNone/>
            </a:pPr>
            <a:endParaRPr sz="2400" i="1">
              <a:solidFill>
                <a:srgbClr val="FF6600"/>
              </a:solidFill>
            </a:endParaRPr>
          </a:p>
          <a:p>
            <a:pPr marL="0" lvl="0" indent="0" algn="ctr" rtl="0">
              <a:lnSpc>
                <a:spcPct val="115000"/>
              </a:lnSpc>
              <a:spcBef>
                <a:spcPts val="480"/>
              </a:spcBef>
              <a:spcAft>
                <a:spcPts val="0"/>
              </a:spcAft>
              <a:buSzPts val="2400"/>
              <a:buNone/>
            </a:pPr>
            <a:r>
              <a:rPr lang="en-US" sz="2400" i="1">
                <a:solidFill>
                  <a:schemeClr val="accent1"/>
                </a:solidFill>
              </a:rPr>
              <a:t>What convention does this chart fail to follow? </a:t>
            </a:r>
            <a:endParaRPr sz="2400">
              <a:solidFill>
                <a:schemeClr val="accent1"/>
              </a:solidFill>
            </a:endParaRPr>
          </a:p>
        </p:txBody>
      </p:sp>
      <p:sp>
        <p:nvSpPr>
          <p:cNvPr id="1818" name="Google Shape;1818;p144"/>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Not following conventions</a:t>
            </a:r>
            <a:endParaRPr/>
          </a:p>
        </p:txBody>
      </p:sp>
      <p:pic>
        <p:nvPicPr>
          <p:cNvPr id="1819" name="Google Shape;1819;p144" descr="A screenshot of a cell phone&#10;&#10;Description automatically generated"/>
          <p:cNvPicPr preferRelativeResize="0"/>
          <p:nvPr/>
        </p:nvPicPr>
        <p:blipFill rotWithShape="1">
          <a:blip r:embed="rId3">
            <a:alphaModFix/>
          </a:blip>
          <a:srcRect/>
          <a:stretch/>
        </p:blipFill>
        <p:spPr>
          <a:xfrm>
            <a:off x="5761111" y="2036629"/>
            <a:ext cx="5771493" cy="3902110"/>
          </a:xfrm>
          <a:prstGeom prst="rect">
            <a:avLst/>
          </a:prstGeom>
          <a:noFill/>
          <a:ln>
            <a:noFill/>
          </a:ln>
        </p:spPr>
      </p:pic>
      <p:sp>
        <p:nvSpPr>
          <p:cNvPr id="1820" name="Google Shape;1820;p144"/>
          <p:cNvSpPr/>
          <p:nvPr/>
        </p:nvSpPr>
        <p:spPr>
          <a:xfrm>
            <a:off x="5687539" y="1997136"/>
            <a:ext cx="5845065" cy="462455"/>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Staffing trends - 2019</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25"/>
        <p:cNvGrpSpPr/>
        <p:nvPr/>
      </p:nvGrpSpPr>
      <p:grpSpPr>
        <a:xfrm>
          <a:off x="0" y="0"/>
          <a:ext cx="0" cy="0"/>
          <a:chOff x="0" y="0"/>
          <a:chExt cx="0" cy="0"/>
        </a:xfrm>
      </p:grpSpPr>
      <p:sp>
        <p:nvSpPr>
          <p:cNvPr id="1826" name="Google Shape;1826;p145"/>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1E1D1A"/>
              </a:buClr>
              <a:buSzPts val="1400"/>
              <a:buFont typeface="Lato"/>
              <a:buNone/>
              <a:tabLst/>
              <a:defRPr/>
            </a:pPr>
            <a:fld id="{00000000-1234-1234-1234-123412341234}" type="slidenum">
              <a:rPr kumimoji="0" lang="en-US" sz="14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1E1D1A"/>
                </a:buClr>
                <a:buSzPts val="1400"/>
                <a:buFont typeface="Lato"/>
                <a:buNone/>
                <a:tabLst/>
                <a:defRPr/>
              </a:pPr>
              <a:t>41</a:t>
            </a:fld>
            <a:endParaRPr kumimoji="0" sz="1400" b="0" i="0" u="none" strike="noStrike" kern="0" cap="none" spc="0" normalizeH="0" baseline="0" noProof="0">
              <a:ln>
                <a:noFill/>
              </a:ln>
              <a:solidFill>
                <a:srgbClr val="FF350F"/>
              </a:solidFill>
              <a:effectLst/>
              <a:uLnTx/>
              <a:uFillTx/>
              <a:latin typeface="Century Gothic"/>
              <a:sym typeface="Century Gothic"/>
            </a:endParaRPr>
          </a:p>
        </p:txBody>
      </p:sp>
      <p:sp>
        <p:nvSpPr>
          <p:cNvPr id="1827" name="Google Shape;1827;p145"/>
          <p:cNvSpPr txBox="1">
            <a:spLocks noGrp="1"/>
          </p:cNvSpPr>
          <p:nvPr>
            <p:ph type="body" idx="1"/>
          </p:nvPr>
        </p:nvSpPr>
        <p:spPr>
          <a:xfrm>
            <a:off x="416389" y="1537176"/>
            <a:ext cx="8613312" cy="4554538"/>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200">
                <a:solidFill>
                  <a:schemeClr val="dk1"/>
                </a:solidFill>
              </a:rPr>
              <a:t>Turn to page 18 of your participant guide to find the </a:t>
            </a:r>
            <a:r>
              <a:rPr lang="en-US" sz="2200" b="1">
                <a:solidFill>
                  <a:schemeClr val="dk1"/>
                </a:solidFill>
              </a:rPr>
              <a:t>class survey – part III </a:t>
            </a:r>
            <a:r>
              <a:rPr lang="en-US" sz="2200">
                <a:solidFill>
                  <a:schemeClr val="dk1"/>
                </a:solidFill>
              </a:rPr>
              <a:t>activity. </a:t>
            </a:r>
            <a:endParaRPr sz="2200"/>
          </a:p>
          <a:p>
            <a:pPr marL="342900" lvl="0" indent="-190500" algn="l" rtl="0">
              <a:lnSpc>
                <a:spcPct val="115000"/>
              </a:lnSpc>
              <a:spcBef>
                <a:spcPts val="480"/>
              </a:spcBef>
              <a:spcAft>
                <a:spcPts val="0"/>
              </a:spcAft>
              <a:buSzPts val="2400"/>
              <a:buNone/>
            </a:pPr>
            <a:endParaRPr sz="2200">
              <a:solidFill>
                <a:schemeClr val="dk1"/>
              </a:solidFill>
            </a:endParaRPr>
          </a:p>
          <a:p>
            <a:pPr marL="342900" lvl="0" indent="-342900" algn="l" rtl="0">
              <a:lnSpc>
                <a:spcPct val="115000"/>
              </a:lnSpc>
              <a:spcBef>
                <a:spcPts val="480"/>
              </a:spcBef>
              <a:spcAft>
                <a:spcPts val="0"/>
              </a:spcAft>
              <a:buSzPts val="2400"/>
              <a:buChar char="●"/>
            </a:pPr>
            <a:r>
              <a:rPr lang="en-US" sz="2200">
                <a:solidFill>
                  <a:schemeClr val="dk1"/>
                </a:solidFill>
              </a:rPr>
              <a:t>Review the results of the class survey that you all took earlier at: </a:t>
            </a:r>
            <a:r>
              <a:rPr lang="en-US" sz="2200" b="1" u="sng">
                <a:solidFill>
                  <a:schemeClr val="dk1"/>
                </a:solidFill>
              </a:rPr>
              <a:t>https://www.surveymonkey.com/stories/SM-WY5Y5RS2/ </a:t>
            </a:r>
            <a:endParaRPr/>
          </a:p>
          <a:p>
            <a:pPr marL="342900" lvl="0" indent="-190500" algn="l" rtl="0">
              <a:lnSpc>
                <a:spcPct val="115000"/>
              </a:lnSpc>
              <a:spcBef>
                <a:spcPts val="480"/>
              </a:spcBef>
              <a:spcAft>
                <a:spcPts val="0"/>
              </a:spcAft>
              <a:buSzPts val="2400"/>
              <a:buNone/>
            </a:pPr>
            <a:endParaRPr sz="2200" b="1">
              <a:solidFill>
                <a:schemeClr val="dk1"/>
              </a:solidFill>
            </a:endParaRPr>
          </a:p>
          <a:p>
            <a:pPr marL="495300" lvl="0" indent="-190500" algn="l" rtl="0">
              <a:lnSpc>
                <a:spcPct val="115000"/>
              </a:lnSpc>
              <a:spcBef>
                <a:spcPts val="480"/>
              </a:spcBef>
              <a:spcAft>
                <a:spcPts val="0"/>
              </a:spcAft>
              <a:buSzPts val="2400"/>
              <a:buNone/>
            </a:pPr>
            <a:endParaRPr sz="2200">
              <a:solidFill>
                <a:schemeClr val="dk1"/>
              </a:solidFill>
            </a:endParaRPr>
          </a:p>
          <a:p>
            <a:pPr marL="342900" lvl="0" indent="-342900" algn="l" rtl="0">
              <a:lnSpc>
                <a:spcPct val="115000"/>
              </a:lnSpc>
              <a:spcBef>
                <a:spcPts val="480"/>
              </a:spcBef>
              <a:spcAft>
                <a:spcPts val="0"/>
              </a:spcAft>
              <a:buSzPts val="2400"/>
              <a:buChar char="●"/>
            </a:pPr>
            <a:r>
              <a:rPr lang="en-US" sz="2200">
                <a:solidFill>
                  <a:schemeClr val="dk1"/>
                </a:solidFill>
              </a:rPr>
              <a:t>Note down any changes you might make to improve each visualization.</a:t>
            </a:r>
            <a:endParaRPr sz="2200"/>
          </a:p>
          <a:p>
            <a:pPr marL="495300" lvl="0" indent="-190500" algn="l" rtl="0">
              <a:lnSpc>
                <a:spcPct val="115000"/>
              </a:lnSpc>
              <a:spcBef>
                <a:spcPts val="480"/>
              </a:spcBef>
              <a:spcAft>
                <a:spcPts val="0"/>
              </a:spcAft>
              <a:buSzPts val="2400"/>
              <a:buNone/>
            </a:pPr>
            <a:endParaRPr sz="2200">
              <a:solidFill>
                <a:schemeClr val="dk1"/>
              </a:solidFill>
            </a:endParaRPr>
          </a:p>
          <a:p>
            <a:pPr marL="342900" lvl="0" indent="-190500" algn="l" rtl="0">
              <a:lnSpc>
                <a:spcPct val="115000"/>
              </a:lnSpc>
              <a:spcBef>
                <a:spcPts val="480"/>
              </a:spcBef>
              <a:spcAft>
                <a:spcPts val="0"/>
              </a:spcAft>
              <a:buSzPts val="2400"/>
              <a:buNone/>
            </a:pPr>
            <a:endParaRPr sz="2200">
              <a:solidFill>
                <a:schemeClr val="dk1"/>
              </a:solidFill>
            </a:endParaRPr>
          </a:p>
          <a:p>
            <a:pPr marL="342900" lvl="0" indent="-190500" algn="l" rtl="0">
              <a:lnSpc>
                <a:spcPct val="115000"/>
              </a:lnSpc>
              <a:spcBef>
                <a:spcPts val="480"/>
              </a:spcBef>
              <a:spcAft>
                <a:spcPts val="0"/>
              </a:spcAft>
              <a:buSzPts val="2400"/>
              <a:buNone/>
            </a:pPr>
            <a:endParaRPr sz="2200">
              <a:highlight>
                <a:srgbClr val="FFFF00"/>
              </a:highlight>
            </a:endParaRPr>
          </a:p>
          <a:p>
            <a:pPr marL="495300" lvl="0" indent="-190500" algn="l" rtl="0">
              <a:lnSpc>
                <a:spcPct val="115000"/>
              </a:lnSpc>
              <a:spcBef>
                <a:spcPts val="480"/>
              </a:spcBef>
              <a:spcAft>
                <a:spcPts val="0"/>
              </a:spcAft>
              <a:buSzPts val="2400"/>
              <a:buNone/>
            </a:pPr>
            <a:endParaRPr sz="2200">
              <a:highlight>
                <a:srgbClr val="FFFF00"/>
              </a:highlight>
            </a:endParaRPr>
          </a:p>
        </p:txBody>
      </p:sp>
      <p:sp>
        <p:nvSpPr>
          <p:cNvPr id="1828" name="Google Shape;1828;p145"/>
          <p:cNvSpPr txBox="1">
            <a:spLocks noGrp="1"/>
          </p:cNvSpPr>
          <p:nvPr>
            <p:ph type="title"/>
          </p:nvPr>
        </p:nvSpPr>
        <p:spPr>
          <a:xfrm>
            <a:off x="415600" y="528436"/>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Activity: class survey</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graphicFrame>
        <p:nvGraphicFramePr>
          <p:cNvPr id="1834" name="Google Shape;1834;p146"/>
          <p:cNvGraphicFramePr/>
          <p:nvPr/>
        </p:nvGraphicFramePr>
        <p:xfrm>
          <a:off x="677069" y="3691741"/>
          <a:ext cx="3000000" cy="3000000"/>
        </p:xfrm>
        <a:graphic>
          <a:graphicData uri="http://schemas.openxmlformats.org/drawingml/2006/table">
            <a:tbl>
              <a:tblPr firstRow="1" bandRow="1">
                <a:noFill/>
              </a:tblPr>
              <a:tblGrid>
                <a:gridCol w="2487250">
                  <a:extLst>
                    <a:ext uri="{9D8B030D-6E8A-4147-A177-3AD203B41FA5}">
                      <a16:colId xmlns:a16="http://schemas.microsoft.com/office/drawing/2014/main" val="20000"/>
                    </a:ext>
                  </a:extLst>
                </a:gridCol>
                <a:gridCol w="8350600">
                  <a:extLst>
                    <a:ext uri="{9D8B030D-6E8A-4147-A177-3AD203B41FA5}">
                      <a16:colId xmlns:a16="http://schemas.microsoft.com/office/drawing/2014/main" val="20001"/>
                    </a:ext>
                  </a:extLst>
                </a:gridCol>
              </a:tblGrid>
              <a:tr h="370850">
                <a:tc gridSpan="2">
                  <a:txBody>
                    <a:bodyPr/>
                    <a:lstStyle/>
                    <a:p>
                      <a:pPr marL="0" marR="0" lvl="0" indent="0" algn="ctr"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How many years have you worked for your current employer?</a:t>
                      </a:r>
                      <a:endParaRPr sz="2100" u="none" strike="noStrike" cap="none">
                        <a:latin typeface="Century Gothic"/>
                        <a:ea typeface="Century Gothic"/>
                        <a:cs typeface="Century Gothic"/>
                        <a:sym typeface="Century Gothic"/>
                      </a:endParaRPr>
                    </a:p>
                  </a:txBody>
                  <a:tcPr marL="91450" marR="91450" marT="45725" marB="45725" anchor="ct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Chart type</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solidFill>
                      <a:srgbClr val="CDBCDA"/>
                    </a:solidFill>
                  </a:tcPr>
                </a:tc>
                <a:tc>
                  <a:txBody>
                    <a:bodyPr/>
                    <a:lstStyle/>
                    <a:p>
                      <a:pPr marL="342900" marR="0" lvl="0" indent="-342900" algn="l" rtl="0">
                        <a:lnSpc>
                          <a:spcPct val="100000"/>
                        </a:lnSpc>
                        <a:spcBef>
                          <a:spcPts val="0"/>
                        </a:spcBef>
                        <a:spcAft>
                          <a:spcPts val="0"/>
                        </a:spcAft>
                        <a:buClr>
                          <a:schemeClr val="dk1"/>
                        </a:buClr>
                        <a:buSzPts val="2400"/>
                        <a:buFont typeface="Arial"/>
                        <a:buChar char="•"/>
                      </a:pPr>
                      <a:r>
                        <a:rPr lang="en-US" sz="2100" u="none" strike="noStrike" cap="none">
                          <a:latin typeface="Century Gothic"/>
                          <a:ea typeface="Century Gothic"/>
                          <a:cs typeface="Century Gothic"/>
                          <a:sym typeface="Century Gothic"/>
                        </a:rPr>
                        <a:t>Pie charts generally shouldn’t have more than 3 segments; consider a different chart type (if applicable)</a:t>
                      </a: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solidFill>
                      <a:srgbClr val="CDBCDA"/>
                    </a:solidFill>
                  </a:tcPr>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Visual design</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tcPr>
                </a:tc>
                <a:tc>
                  <a:txBody>
                    <a:bodyPr/>
                    <a:lstStyle/>
                    <a:p>
                      <a:pPr marL="342900" marR="0" lvl="0" indent="-342900" algn="l" rtl="0">
                        <a:lnSpc>
                          <a:spcPct val="100000"/>
                        </a:lnSpc>
                        <a:spcBef>
                          <a:spcPts val="0"/>
                        </a:spcBef>
                        <a:spcAft>
                          <a:spcPts val="0"/>
                        </a:spcAft>
                        <a:buClr>
                          <a:schemeClr val="dk1"/>
                        </a:buClr>
                        <a:buSzPts val="2400"/>
                        <a:buFont typeface="Arial"/>
                        <a:buChar char="•"/>
                      </a:pPr>
                      <a:r>
                        <a:rPr lang="en-US" sz="2100" u="none" strike="noStrike" cap="none">
                          <a:latin typeface="Century Gothic"/>
                          <a:ea typeface="Century Gothic"/>
                          <a:cs typeface="Century Gothic"/>
                          <a:sym typeface="Century Gothic"/>
                        </a:rPr>
                        <a:t>Colors are distracting; pick greyscale or branded colors</a:t>
                      </a: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tcPr>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Clutter</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solidFill>
                      <a:srgbClr val="CDBCDA"/>
                    </a:solidFill>
                  </a:tcPr>
                </a:tc>
                <a:tc>
                  <a:txBody>
                    <a:bodyPr/>
                    <a:lstStyle/>
                    <a:p>
                      <a:pPr marL="342900" marR="0" lvl="0" indent="-342900" algn="l" rtl="0">
                        <a:lnSpc>
                          <a:spcPct val="100000"/>
                        </a:lnSpc>
                        <a:spcBef>
                          <a:spcPts val="0"/>
                        </a:spcBef>
                        <a:spcAft>
                          <a:spcPts val="0"/>
                        </a:spcAft>
                        <a:buClr>
                          <a:schemeClr val="dk1"/>
                        </a:buClr>
                        <a:buSzPts val="2400"/>
                        <a:buFont typeface="Arial"/>
                        <a:buChar char="•"/>
                      </a:pPr>
                      <a:r>
                        <a:rPr lang="en-US" sz="2100" u="none" strike="noStrike" cap="none">
                          <a:latin typeface="Century Gothic"/>
                          <a:ea typeface="Century Gothic"/>
                          <a:cs typeface="Century Gothic"/>
                          <a:sym typeface="Century Gothic"/>
                        </a:rPr>
                        <a:t>Consider direct labeling the categories</a:t>
                      </a: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solidFill>
                      <a:srgbClr val="CDBCDA"/>
                    </a:solidFill>
                  </a:tcPr>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Other</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tcPr>
                </a:tc>
                <a:extLst>
                  <a:ext uri="{0D108BD9-81ED-4DB2-BD59-A6C34878D82A}">
                    <a16:rowId xmlns:a16="http://schemas.microsoft.com/office/drawing/2014/main" val="10004"/>
                  </a:ext>
                </a:extLst>
              </a:tr>
            </a:tbl>
          </a:graphicData>
        </a:graphic>
      </p:graphicFrame>
      <p:sp>
        <p:nvSpPr>
          <p:cNvPr id="1835" name="Google Shape;1835;p146"/>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42</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836" name="Google Shape;1836;p146"/>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Visual 1</a:t>
            </a:r>
            <a:endParaRPr/>
          </a:p>
        </p:txBody>
      </p:sp>
      <p:pic>
        <p:nvPicPr>
          <p:cNvPr id="1837" name="Google Shape;1837;p146" descr="A close up of a logo&#10;&#10;Description automatically generated"/>
          <p:cNvPicPr preferRelativeResize="0"/>
          <p:nvPr/>
        </p:nvPicPr>
        <p:blipFill rotWithShape="1">
          <a:blip r:embed="rId3">
            <a:alphaModFix/>
          </a:blip>
          <a:srcRect/>
          <a:stretch/>
        </p:blipFill>
        <p:spPr>
          <a:xfrm>
            <a:off x="4609274" y="1219608"/>
            <a:ext cx="3006205" cy="234126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42"/>
        <p:cNvGrpSpPr/>
        <p:nvPr/>
      </p:nvGrpSpPr>
      <p:grpSpPr>
        <a:xfrm>
          <a:off x="0" y="0"/>
          <a:ext cx="0" cy="0"/>
          <a:chOff x="0" y="0"/>
          <a:chExt cx="0" cy="0"/>
        </a:xfrm>
      </p:grpSpPr>
      <p:sp>
        <p:nvSpPr>
          <p:cNvPr id="1843" name="Google Shape;1843;p147"/>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43</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844" name="Google Shape;1844;p147"/>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Visual 2</a:t>
            </a:r>
            <a:endParaRPr/>
          </a:p>
        </p:txBody>
      </p:sp>
      <p:graphicFrame>
        <p:nvGraphicFramePr>
          <p:cNvPr id="1845" name="Google Shape;1845;p147"/>
          <p:cNvGraphicFramePr/>
          <p:nvPr/>
        </p:nvGraphicFramePr>
        <p:xfrm>
          <a:off x="677069" y="3334228"/>
          <a:ext cx="3000000" cy="3000000"/>
        </p:xfrm>
        <a:graphic>
          <a:graphicData uri="http://schemas.openxmlformats.org/drawingml/2006/table">
            <a:tbl>
              <a:tblPr firstRow="1" bandRow="1">
                <a:noFill/>
              </a:tblPr>
              <a:tblGrid>
                <a:gridCol w="2487250">
                  <a:extLst>
                    <a:ext uri="{9D8B030D-6E8A-4147-A177-3AD203B41FA5}">
                      <a16:colId xmlns:a16="http://schemas.microsoft.com/office/drawing/2014/main" val="20000"/>
                    </a:ext>
                  </a:extLst>
                </a:gridCol>
                <a:gridCol w="8350600">
                  <a:extLst>
                    <a:ext uri="{9D8B030D-6E8A-4147-A177-3AD203B41FA5}">
                      <a16:colId xmlns:a16="http://schemas.microsoft.com/office/drawing/2014/main" val="20001"/>
                    </a:ext>
                  </a:extLst>
                </a:gridCol>
              </a:tblGrid>
              <a:tr h="370850">
                <a:tc gridSpan="2">
                  <a:txBody>
                    <a:bodyPr/>
                    <a:lstStyle/>
                    <a:p>
                      <a:pPr marL="0" marR="0" lvl="0" indent="0" algn="ctr"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How confident are you in your ability to describe the difference between a histogram and a boxplot?</a:t>
                      </a:r>
                      <a:endParaRPr sz="2100" u="none" strike="noStrike" cap="none">
                        <a:latin typeface="Century Gothic"/>
                        <a:ea typeface="Century Gothic"/>
                        <a:cs typeface="Century Gothic"/>
                        <a:sym typeface="Century Gothic"/>
                      </a:endParaRPr>
                    </a:p>
                  </a:txBody>
                  <a:tcPr marL="91450" marR="91450" marT="45725" marB="45725" anchor="ct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Chart type</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solidFill>
                      <a:srgbClr val="CDBCDA"/>
                    </a:solidFill>
                  </a:tcPr>
                </a:tc>
                <a:tc>
                  <a:txBody>
                    <a:bodyPr/>
                    <a:lstStyle/>
                    <a:p>
                      <a:pPr marL="342900" marR="0" lvl="0" indent="-342900" algn="l" rtl="0">
                        <a:lnSpc>
                          <a:spcPct val="100000"/>
                        </a:lnSpc>
                        <a:spcBef>
                          <a:spcPts val="0"/>
                        </a:spcBef>
                        <a:spcAft>
                          <a:spcPts val="0"/>
                        </a:spcAft>
                        <a:buClr>
                          <a:schemeClr val="dk1"/>
                        </a:buClr>
                        <a:buSzPts val="2400"/>
                        <a:buFont typeface="Arial"/>
                        <a:buChar char="•"/>
                      </a:pPr>
                      <a:r>
                        <a:rPr lang="en-US" sz="2100" u="none" strike="noStrike" cap="none">
                          <a:latin typeface="Century Gothic"/>
                          <a:ea typeface="Century Gothic"/>
                          <a:cs typeface="Century Gothic"/>
                          <a:sym typeface="Century Gothic"/>
                        </a:rPr>
                        <a:t>Line charts are better for continuous data; it doesn’t make sense to use a line chart with categorical data</a:t>
                      </a: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solidFill>
                      <a:srgbClr val="CDBCDA"/>
                    </a:solidFill>
                  </a:tcPr>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Visual design</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tcPr>
                </a:tc>
                <a:tc>
                  <a:txBody>
                    <a:bodyPr/>
                    <a:lstStyle/>
                    <a:p>
                      <a:pPr marL="342900" marR="0" lvl="0" indent="-342900" algn="l" rtl="0">
                        <a:lnSpc>
                          <a:spcPct val="100000"/>
                        </a:lnSpc>
                        <a:spcBef>
                          <a:spcPts val="0"/>
                        </a:spcBef>
                        <a:spcAft>
                          <a:spcPts val="0"/>
                        </a:spcAft>
                        <a:buClr>
                          <a:schemeClr val="dk1"/>
                        </a:buClr>
                        <a:buSzPts val="2400"/>
                        <a:buFont typeface="Arial"/>
                        <a:buChar char="•"/>
                      </a:pPr>
                      <a:r>
                        <a:rPr lang="en-US" sz="2100" u="none" strike="noStrike" cap="none">
                          <a:latin typeface="Century Gothic"/>
                          <a:ea typeface="Century Gothic"/>
                          <a:cs typeface="Century Gothic"/>
                          <a:sym typeface="Century Gothic"/>
                        </a:rPr>
                        <a:t>Consider using data markers to reduce cognitive load</a:t>
                      </a: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tcPr>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Clutter</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solidFill>
                      <a:srgbClr val="CDBCDA"/>
                    </a:solidFill>
                  </a:tcPr>
                </a:tc>
                <a:tc>
                  <a:txBody>
                    <a:bodyPr/>
                    <a:lstStyle/>
                    <a:p>
                      <a:pPr marL="342900" marR="0" lvl="0" indent="-342900" algn="l" rtl="0">
                        <a:lnSpc>
                          <a:spcPct val="100000"/>
                        </a:lnSpc>
                        <a:spcBef>
                          <a:spcPts val="0"/>
                        </a:spcBef>
                        <a:spcAft>
                          <a:spcPts val="0"/>
                        </a:spcAft>
                        <a:buClr>
                          <a:schemeClr val="dk1"/>
                        </a:buClr>
                        <a:buSzPts val="2400"/>
                        <a:buFont typeface="Arial"/>
                        <a:buChar char="•"/>
                      </a:pPr>
                      <a:r>
                        <a:rPr lang="en-US" sz="2100" u="none" strike="noStrike" cap="none">
                          <a:latin typeface="Century Gothic"/>
                          <a:ea typeface="Century Gothic"/>
                          <a:cs typeface="Century Gothic"/>
                          <a:sym typeface="Century Gothic"/>
                        </a:rPr>
                        <a:t>Consider if the gridlines are necessary</a:t>
                      </a: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solidFill>
                      <a:srgbClr val="CDBCDA"/>
                    </a:solidFill>
                  </a:tcPr>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Other</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tcPr>
                </a:tc>
                <a:extLst>
                  <a:ext uri="{0D108BD9-81ED-4DB2-BD59-A6C34878D82A}">
                    <a16:rowId xmlns:a16="http://schemas.microsoft.com/office/drawing/2014/main" val="10004"/>
                  </a:ext>
                </a:extLst>
              </a:tr>
            </a:tbl>
          </a:graphicData>
        </a:graphic>
      </p:graphicFrame>
      <p:pic>
        <p:nvPicPr>
          <p:cNvPr id="1846" name="Google Shape;1846;p147" descr="A screenshot of a cell phone&#10;&#10;Description automatically generated"/>
          <p:cNvPicPr preferRelativeResize="0"/>
          <p:nvPr/>
        </p:nvPicPr>
        <p:blipFill rotWithShape="1">
          <a:blip r:embed="rId3">
            <a:alphaModFix/>
          </a:blip>
          <a:srcRect/>
          <a:stretch/>
        </p:blipFill>
        <p:spPr>
          <a:xfrm>
            <a:off x="2970414" y="1268169"/>
            <a:ext cx="6251171" cy="198790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p148"/>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44</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853" name="Google Shape;1853;p148"/>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Visual 3</a:t>
            </a:r>
            <a:endParaRPr/>
          </a:p>
        </p:txBody>
      </p:sp>
      <p:graphicFrame>
        <p:nvGraphicFramePr>
          <p:cNvPr id="1854" name="Google Shape;1854;p148"/>
          <p:cNvGraphicFramePr/>
          <p:nvPr/>
        </p:nvGraphicFramePr>
        <p:xfrm>
          <a:off x="677069" y="3109789"/>
          <a:ext cx="3000000" cy="3000000"/>
        </p:xfrm>
        <a:graphic>
          <a:graphicData uri="http://schemas.openxmlformats.org/drawingml/2006/table">
            <a:tbl>
              <a:tblPr firstRow="1" bandRow="1">
                <a:noFill/>
              </a:tblPr>
              <a:tblGrid>
                <a:gridCol w="2487250">
                  <a:extLst>
                    <a:ext uri="{9D8B030D-6E8A-4147-A177-3AD203B41FA5}">
                      <a16:colId xmlns:a16="http://schemas.microsoft.com/office/drawing/2014/main" val="20000"/>
                    </a:ext>
                  </a:extLst>
                </a:gridCol>
                <a:gridCol w="8350600">
                  <a:extLst>
                    <a:ext uri="{9D8B030D-6E8A-4147-A177-3AD203B41FA5}">
                      <a16:colId xmlns:a16="http://schemas.microsoft.com/office/drawing/2014/main" val="20001"/>
                    </a:ext>
                  </a:extLst>
                </a:gridCol>
              </a:tblGrid>
              <a:tr h="370850">
                <a:tc gridSpan="2">
                  <a:txBody>
                    <a:bodyPr/>
                    <a:lstStyle/>
                    <a:p>
                      <a:pPr marL="0" marR="0" lvl="0" indent="0" algn="ctr"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Roughly what percentage of your time at work is spent collecting, analyzing, or visualizing data? </a:t>
                      </a:r>
                      <a:endParaRPr sz="2100" u="none" strike="noStrike" cap="none">
                        <a:latin typeface="Century Gothic"/>
                        <a:ea typeface="Century Gothic"/>
                        <a:cs typeface="Century Gothic"/>
                        <a:sym typeface="Century Gothic"/>
                      </a:endParaRPr>
                    </a:p>
                  </a:txBody>
                  <a:tcPr marL="91450" marR="91450" marT="45725" marB="45725" anchor="ct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Chart type</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solidFill>
                      <a:srgbClr val="CDBCDA"/>
                    </a:solidFill>
                  </a:tcPr>
                </a:tc>
                <a:tc>
                  <a:txBody>
                    <a:bodyPr/>
                    <a:lstStyle/>
                    <a:p>
                      <a:pPr marL="342900" marR="0" lvl="0" indent="-342900" algn="l" rtl="0">
                        <a:lnSpc>
                          <a:spcPct val="100000"/>
                        </a:lnSpc>
                        <a:spcBef>
                          <a:spcPts val="0"/>
                        </a:spcBef>
                        <a:spcAft>
                          <a:spcPts val="0"/>
                        </a:spcAft>
                        <a:buClr>
                          <a:schemeClr val="dk1"/>
                        </a:buClr>
                        <a:buSzPts val="2400"/>
                        <a:buFont typeface="Arial"/>
                        <a:buChar char="•"/>
                      </a:pPr>
                      <a:r>
                        <a:rPr lang="en-US" sz="2100" u="none" strike="noStrike" cap="none">
                          <a:latin typeface="Century Gothic"/>
                          <a:ea typeface="Century Gothic"/>
                          <a:cs typeface="Century Gothic"/>
                          <a:sym typeface="Century Gothic"/>
                        </a:rPr>
                        <a:t>A table doesn’t help you understand the data; should be visualized.</a:t>
                      </a: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solidFill>
                      <a:srgbClr val="CDBCDA"/>
                    </a:solidFill>
                  </a:tcPr>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Visual design</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tcPr>
                </a:tc>
                <a:tc>
                  <a:txBody>
                    <a:bodyPr/>
                    <a:lstStyle/>
                    <a:p>
                      <a:pPr marL="342900" marR="0" lvl="0" indent="-190500" algn="l" rtl="0">
                        <a:lnSpc>
                          <a:spcPct val="100000"/>
                        </a:lnSpc>
                        <a:spcBef>
                          <a:spcPts val="0"/>
                        </a:spcBef>
                        <a:spcAft>
                          <a:spcPts val="0"/>
                        </a:spcAft>
                        <a:buClr>
                          <a:schemeClr val="dk1"/>
                        </a:buClr>
                        <a:buSzPts val="2400"/>
                        <a:buFont typeface="Arial"/>
                        <a:buNone/>
                      </a:pP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tcPr>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Clutter</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solidFill>
                      <a:srgbClr val="CDBCDA"/>
                    </a:solidFill>
                  </a:tcPr>
                </a:tc>
                <a:tc>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solidFill>
                      <a:srgbClr val="CDBCDA"/>
                    </a:solidFill>
                  </a:tcPr>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Other</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tcPr>
                </a:tc>
                <a:tc>
                  <a:txBody>
                    <a:bodyPr/>
                    <a:lstStyle/>
                    <a:p>
                      <a:pPr marL="342900" marR="0" lvl="0" indent="-342900" algn="l" rtl="0">
                        <a:lnSpc>
                          <a:spcPct val="100000"/>
                        </a:lnSpc>
                        <a:spcBef>
                          <a:spcPts val="0"/>
                        </a:spcBef>
                        <a:spcAft>
                          <a:spcPts val="0"/>
                        </a:spcAft>
                        <a:buClr>
                          <a:schemeClr val="dk1"/>
                        </a:buClr>
                        <a:buSzPts val="2400"/>
                        <a:buFont typeface="Arial"/>
                        <a:buChar char="•"/>
                      </a:pPr>
                      <a:r>
                        <a:rPr lang="en-US" sz="2100" u="none" strike="noStrike" cap="none">
                          <a:latin typeface="Century Gothic"/>
                          <a:ea typeface="Century Gothic"/>
                          <a:cs typeface="Century Gothic"/>
                          <a:sym typeface="Century Gothic"/>
                        </a:rPr>
                        <a:t>Data collection method may make visualization difficult</a:t>
                      </a: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tcPr>
                </a:tc>
                <a:extLst>
                  <a:ext uri="{0D108BD9-81ED-4DB2-BD59-A6C34878D82A}">
                    <a16:rowId xmlns:a16="http://schemas.microsoft.com/office/drawing/2014/main" val="10004"/>
                  </a:ext>
                </a:extLst>
              </a:tr>
            </a:tbl>
          </a:graphicData>
        </a:graphic>
      </p:graphicFrame>
      <p:pic>
        <p:nvPicPr>
          <p:cNvPr id="1855" name="Google Shape;1855;p148"/>
          <p:cNvPicPr preferRelativeResize="0"/>
          <p:nvPr/>
        </p:nvPicPr>
        <p:blipFill rotWithShape="1">
          <a:blip r:embed="rId3">
            <a:alphaModFix/>
          </a:blip>
          <a:srcRect/>
          <a:stretch/>
        </p:blipFill>
        <p:spPr>
          <a:xfrm>
            <a:off x="1532064" y="1518321"/>
            <a:ext cx="9160625" cy="112863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149"/>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45</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862" name="Google Shape;1862;p149"/>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Visual 4</a:t>
            </a:r>
            <a:endParaRPr/>
          </a:p>
        </p:txBody>
      </p:sp>
      <p:graphicFrame>
        <p:nvGraphicFramePr>
          <p:cNvPr id="1863" name="Google Shape;1863;p149"/>
          <p:cNvGraphicFramePr/>
          <p:nvPr/>
        </p:nvGraphicFramePr>
        <p:xfrm>
          <a:off x="677069" y="3724930"/>
          <a:ext cx="3000000" cy="3000000"/>
        </p:xfrm>
        <a:graphic>
          <a:graphicData uri="http://schemas.openxmlformats.org/drawingml/2006/table">
            <a:tbl>
              <a:tblPr firstRow="1" bandRow="1">
                <a:noFill/>
              </a:tblPr>
              <a:tblGrid>
                <a:gridCol w="2487250">
                  <a:extLst>
                    <a:ext uri="{9D8B030D-6E8A-4147-A177-3AD203B41FA5}">
                      <a16:colId xmlns:a16="http://schemas.microsoft.com/office/drawing/2014/main" val="20000"/>
                    </a:ext>
                  </a:extLst>
                </a:gridCol>
                <a:gridCol w="8350600">
                  <a:extLst>
                    <a:ext uri="{9D8B030D-6E8A-4147-A177-3AD203B41FA5}">
                      <a16:colId xmlns:a16="http://schemas.microsoft.com/office/drawing/2014/main" val="20001"/>
                    </a:ext>
                  </a:extLst>
                </a:gridCol>
              </a:tblGrid>
              <a:tr h="370850">
                <a:tc gridSpan="2">
                  <a:txBody>
                    <a:bodyPr/>
                    <a:lstStyle/>
                    <a:p>
                      <a:pPr marL="0" marR="0" lvl="0" indent="0" algn="ctr"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When was the last time you created a chart or graph to present data? </a:t>
                      </a:r>
                      <a:endParaRPr sz="2100" u="none" strike="noStrike" cap="none">
                        <a:latin typeface="Century Gothic"/>
                        <a:ea typeface="Century Gothic"/>
                        <a:cs typeface="Century Gothic"/>
                        <a:sym typeface="Century Gothic"/>
                      </a:endParaRPr>
                    </a:p>
                  </a:txBody>
                  <a:tcPr marL="91450" marR="91450" marT="45725" marB="45725" anchor="ct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Chart type</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solidFill>
                      <a:srgbClr val="CDBCDA"/>
                    </a:solidFill>
                  </a:tcPr>
                </a:tc>
                <a:tc>
                  <a:txBody>
                    <a:bodyPr/>
                    <a:lstStyle/>
                    <a:p>
                      <a:pPr marL="342900" marR="0" lvl="0" indent="-342900" algn="l" rtl="0">
                        <a:lnSpc>
                          <a:spcPct val="100000"/>
                        </a:lnSpc>
                        <a:spcBef>
                          <a:spcPts val="0"/>
                        </a:spcBef>
                        <a:spcAft>
                          <a:spcPts val="0"/>
                        </a:spcAft>
                        <a:buClr>
                          <a:schemeClr val="dk1"/>
                        </a:buClr>
                        <a:buSzPts val="2400"/>
                        <a:buFont typeface="Arial"/>
                        <a:buChar char="•"/>
                      </a:pPr>
                      <a:r>
                        <a:rPr lang="en-US" sz="2100" u="none" strike="noStrike" cap="none">
                          <a:latin typeface="Century Gothic"/>
                          <a:ea typeface="Century Gothic"/>
                          <a:cs typeface="Century Gothic"/>
                          <a:sym typeface="Century Gothic"/>
                        </a:rPr>
                        <a:t>An area chart doesn’t make sense for this type of data</a:t>
                      </a: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solidFill>
                      <a:srgbClr val="CDBCDA"/>
                    </a:solidFill>
                  </a:tcPr>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Visual design</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tcPr>
                </a:tc>
                <a:tc>
                  <a:txBody>
                    <a:bodyPr/>
                    <a:lstStyle/>
                    <a:p>
                      <a:pPr marL="342900" marR="0" lvl="0" indent="-342900" algn="l" rtl="0">
                        <a:lnSpc>
                          <a:spcPct val="100000"/>
                        </a:lnSpc>
                        <a:spcBef>
                          <a:spcPts val="0"/>
                        </a:spcBef>
                        <a:spcAft>
                          <a:spcPts val="0"/>
                        </a:spcAft>
                        <a:buClr>
                          <a:schemeClr val="dk1"/>
                        </a:buClr>
                        <a:buSzPts val="2400"/>
                        <a:buFont typeface="Arial"/>
                        <a:buChar char="•"/>
                      </a:pPr>
                      <a:r>
                        <a:rPr lang="en-US" sz="2100" u="none" strike="noStrike" cap="none">
                          <a:latin typeface="Century Gothic"/>
                          <a:ea typeface="Century Gothic"/>
                          <a:cs typeface="Century Gothic"/>
                          <a:sym typeface="Century Gothic"/>
                        </a:rPr>
                        <a:t>Consider using data markers to reduce cognitive load</a:t>
                      </a: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tcPr>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Clutter</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solidFill>
                      <a:srgbClr val="CDBCDA"/>
                    </a:solidFill>
                  </a:tcPr>
                </a:tc>
                <a:tc>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solidFill>
                      <a:srgbClr val="CDBCDA"/>
                    </a:solidFill>
                  </a:tcPr>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Other</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tcPr>
                </a:tc>
                <a:extLst>
                  <a:ext uri="{0D108BD9-81ED-4DB2-BD59-A6C34878D82A}">
                    <a16:rowId xmlns:a16="http://schemas.microsoft.com/office/drawing/2014/main" val="10004"/>
                  </a:ext>
                </a:extLst>
              </a:tr>
            </a:tbl>
          </a:graphicData>
        </a:graphic>
      </p:graphicFrame>
      <p:pic>
        <p:nvPicPr>
          <p:cNvPr id="1864" name="Google Shape;1864;p149" descr="A picture containing drawing, umbrella&#10;&#10;Description automatically generated"/>
          <p:cNvPicPr preferRelativeResize="0"/>
          <p:nvPr/>
        </p:nvPicPr>
        <p:blipFill rotWithShape="1">
          <a:blip r:embed="rId3">
            <a:alphaModFix/>
          </a:blip>
          <a:srcRect/>
          <a:stretch/>
        </p:blipFill>
        <p:spPr>
          <a:xfrm>
            <a:off x="2571403" y="1258790"/>
            <a:ext cx="7049193" cy="223671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p150"/>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46</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871" name="Google Shape;1871;p150"/>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Visual 5</a:t>
            </a:r>
            <a:endParaRPr/>
          </a:p>
        </p:txBody>
      </p:sp>
      <p:graphicFrame>
        <p:nvGraphicFramePr>
          <p:cNvPr id="1872" name="Google Shape;1872;p150"/>
          <p:cNvGraphicFramePr/>
          <p:nvPr/>
        </p:nvGraphicFramePr>
        <p:xfrm>
          <a:off x="677069" y="3209540"/>
          <a:ext cx="3000000" cy="3000000"/>
        </p:xfrm>
        <a:graphic>
          <a:graphicData uri="http://schemas.openxmlformats.org/drawingml/2006/table">
            <a:tbl>
              <a:tblPr firstRow="1" bandRow="1">
                <a:noFill/>
              </a:tblPr>
              <a:tblGrid>
                <a:gridCol w="2487250">
                  <a:extLst>
                    <a:ext uri="{9D8B030D-6E8A-4147-A177-3AD203B41FA5}">
                      <a16:colId xmlns:a16="http://schemas.microsoft.com/office/drawing/2014/main" val="20000"/>
                    </a:ext>
                  </a:extLst>
                </a:gridCol>
                <a:gridCol w="8350600">
                  <a:extLst>
                    <a:ext uri="{9D8B030D-6E8A-4147-A177-3AD203B41FA5}">
                      <a16:colId xmlns:a16="http://schemas.microsoft.com/office/drawing/2014/main" val="20001"/>
                    </a:ext>
                  </a:extLst>
                </a:gridCol>
              </a:tblGrid>
              <a:tr h="370850">
                <a:tc gridSpan="2">
                  <a:txBody>
                    <a:bodyPr/>
                    <a:lstStyle/>
                    <a:p>
                      <a:pPr marL="0" marR="0" lvl="0" indent="0" algn="ctr"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Are you interested in learning the Python programming language?</a:t>
                      </a:r>
                      <a:endParaRPr sz="2100" u="none" strike="noStrike" cap="none">
                        <a:latin typeface="Century Gothic"/>
                        <a:ea typeface="Century Gothic"/>
                        <a:cs typeface="Century Gothic"/>
                        <a:sym typeface="Century Gothic"/>
                      </a:endParaRPr>
                    </a:p>
                  </a:txBody>
                  <a:tcPr marL="91450" marR="91450" marT="45725" marB="45725" anchor="ct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Chart type</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solidFill>
                      <a:srgbClr val="CDBCDA"/>
                    </a:solidFill>
                  </a:tcPr>
                </a:tc>
                <a:tc>
                  <a:txBody>
                    <a:bodyPr/>
                    <a:lstStyle/>
                    <a:p>
                      <a:pPr marL="342900" marR="0" lvl="0" indent="-190500" algn="l" rtl="0">
                        <a:lnSpc>
                          <a:spcPct val="100000"/>
                        </a:lnSpc>
                        <a:spcBef>
                          <a:spcPts val="0"/>
                        </a:spcBef>
                        <a:spcAft>
                          <a:spcPts val="0"/>
                        </a:spcAft>
                        <a:buClr>
                          <a:schemeClr val="dk1"/>
                        </a:buClr>
                        <a:buSzPts val="2400"/>
                        <a:buFont typeface="Arial"/>
                        <a:buNone/>
                      </a:pP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solidFill>
                      <a:srgbClr val="CDBCDA"/>
                    </a:solidFill>
                  </a:tcPr>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Visual design</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tcPr>
                </a:tc>
                <a:tc>
                  <a:txBody>
                    <a:bodyPr/>
                    <a:lstStyle/>
                    <a:p>
                      <a:pPr marL="342900" marR="0" lvl="0" indent="-342900" algn="l" rtl="0">
                        <a:lnSpc>
                          <a:spcPct val="100000"/>
                        </a:lnSpc>
                        <a:spcBef>
                          <a:spcPts val="0"/>
                        </a:spcBef>
                        <a:spcAft>
                          <a:spcPts val="0"/>
                        </a:spcAft>
                        <a:buClr>
                          <a:schemeClr val="dk1"/>
                        </a:buClr>
                        <a:buSzPts val="2400"/>
                        <a:buFont typeface="Arial"/>
                        <a:buChar char="•"/>
                      </a:pPr>
                      <a:r>
                        <a:rPr lang="en-US" sz="2100" u="none" strike="noStrike" cap="none">
                          <a:latin typeface="Century Gothic"/>
                          <a:ea typeface="Century Gothic"/>
                          <a:cs typeface="Century Gothic"/>
                          <a:sym typeface="Century Gothic"/>
                        </a:rPr>
                        <a:t>The axis shouldn’t go below 0 since that’s not a possible result</a:t>
                      </a: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tcPr>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Clutter</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solidFill>
                      <a:srgbClr val="CDBCDA"/>
                    </a:solidFill>
                  </a:tcPr>
                </a:tc>
                <a:tc>
                  <a:txBody>
                    <a:bodyPr/>
                    <a:lstStyle/>
                    <a:p>
                      <a:pPr marL="342900" marR="0" lvl="0" indent="-342900" algn="l" rtl="0">
                        <a:lnSpc>
                          <a:spcPct val="100000"/>
                        </a:lnSpc>
                        <a:spcBef>
                          <a:spcPts val="0"/>
                        </a:spcBef>
                        <a:spcAft>
                          <a:spcPts val="0"/>
                        </a:spcAft>
                        <a:buClr>
                          <a:schemeClr val="dk1"/>
                        </a:buClr>
                        <a:buSzPts val="2400"/>
                        <a:buFont typeface="Arial"/>
                        <a:buChar char="•"/>
                      </a:pPr>
                      <a:r>
                        <a:rPr lang="en-US" sz="2100" u="none" strike="noStrike" cap="none">
                          <a:latin typeface="Century Gothic"/>
                          <a:ea typeface="Century Gothic"/>
                          <a:cs typeface="Century Gothic"/>
                          <a:sym typeface="Century Gothic"/>
                        </a:rPr>
                        <a:t>Consider removing the ”Y” axis labels since it’s direct labeled</a:t>
                      </a: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solidFill>
                      <a:srgbClr val="CDBCDA"/>
                    </a:solidFill>
                  </a:tcPr>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Other</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tcPr>
                </a:tc>
                <a:extLst>
                  <a:ext uri="{0D108BD9-81ED-4DB2-BD59-A6C34878D82A}">
                    <a16:rowId xmlns:a16="http://schemas.microsoft.com/office/drawing/2014/main" val="10004"/>
                  </a:ext>
                </a:extLst>
              </a:tr>
            </a:tbl>
          </a:graphicData>
        </a:graphic>
      </p:graphicFrame>
      <p:pic>
        <p:nvPicPr>
          <p:cNvPr id="1873" name="Google Shape;1873;p150" descr="A screenshot of a cell phone&#10;&#10;Description automatically generated"/>
          <p:cNvPicPr preferRelativeResize="0"/>
          <p:nvPr/>
        </p:nvPicPr>
        <p:blipFill rotWithShape="1">
          <a:blip r:embed="rId3">
            <a:alphaModFix/>
          </a:blip>
          <a:srcRect/>
          <a:stretch/>
        </p:blipFill>
        <p:spPr>
          <a:xfrm>
            <a:off x="3377489" y="1373146"/>
            <a:ext cx="5469775" cy="16746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151"/>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47</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880" name="Google Shape;1880;p151"/>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Visual 6</a:t>
            </a:r>
            <a:endParaRPr/>
          </a:p>
        </p:txBody>
      </p:sp>
      <p:graphicFrame>
        <p:nvGraphicFramePr>
          <p:cNvPr id="1881" name="Google Shape;1881;p151"/>
          <p:cNvGraphicFramePr/>
          <p:nvPr/>
        </p:nvGraphicFramePr>
        <p:xfrm>
          <a:off x="677069" y="3359171"/>
          <a:ext cx="3000000" cy="3000000"/>
        </p:xfrm>
        <a:graphic>
          <a:graphicData uri="http://schemas.openxmlformats.org/drawingml/2006/table">
            <a:tbl>
              <a:tblPr firstRow="1" bandRow="1">
                <a:noFill/>
              </a:tblPr>
              <a:tblGrid>
                <a:gridCol w="2487250">
                  <a:extLst>
                    <a:ext uri="{9D8B030D-6E8A-4147-A177-3AD203B41FA5}">
                      <a16:colId xmlns:a16="http://schemas.microsoft.com/office/drawing/2014/main" val="20000"/>
                    </a:ext>
                  </a:extLst>
                </a:gridCol>
                <a:gridCol w="8350600">
                  <a:extLst>
                    <a:ext uri="{9D8B030D-6E8A-4147-A177-3AD203B41FA5}">
                      <a16:colId xmlns:a16="http://schemas.microsoft.com/office/drawing/2014/main" val="20001"/>
                    </a:ext>
                  </a:extLst>
                </a:gridCol>
              </a:tblGrid>
              <a:tr h="370850">
                <a:tc gridSpan="2">
                  <a:txBody>
                    <a:bodyPr/>
                    <a:lstStyle/>
                    <a:p>
                      <a:pPr marL="0" marR="0" lvl="0" indent="0" algn="ctr"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What time did you get out of bed today?</a:t>
                      </a:r>
                      <a:endParaRPr sz="2100" u="none" strike="noStrike" cap="none">
                        <a:latin typeface="Century Gothic"/>
                        <a:ea typeface="Century Gothic"/>
                        <a:cs typeface="Century Gothic"/>
                        <a:sym typeface="Century Gothic"/>
                      </a:endParaRPr>
                    </a:p>
                  </a:txBody>
                  <a:tcPr marL="91450" marR="91450" marT="45725" marB="45725" anchor="ct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Chart type</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solidFill>
                      <a:srgbClr val="CDBCDA"/>
                    </a:solidFill>
                  </a:tcPr>
                </a:tc>
                <a:tc>
                  <a:txBody>
                    <a:bodyPr/>
                    <a:lstStyle/>
                    <a:p>
                      <a:pPr marL="342900" marR="0" lvl="0" indent="-342900" algn="l" rtl="0">
                        <a:lnSpc>
                          <a:spcPct val="100000"/>
                        </a:lnSpc>
                        <a:spcBef>
                          <a:spcPts val="0"/>
                        </a:spcBef>
                        <a:spcAft>
                          <a:spcPts val="0"/>
                        </a:spcAft>
                        <a:buClr>
                          <a:schemeClr val="dk1"/>
                        </a:buClr>
                        <a:buSzPts val="2400"/>
                        <a:buFont typeface="Arial"/>
                        <a:buChar char="•"/>
                      </a:pPr>
                      <a:r>
                        <a:rPr lang="en-US" sz="2100" u="none" strike="noStrike" cap="none">
                          <a:latin typeface="Century Gothic"/>
                          <a:ea typeface="Century Gothic"/>
                          <a:cs typeface="Century Gothic"/>
                          <a:sym typeface="Century Gothic"/>
                        </a:rPr>
                        <a:t>A table doesn’t help you understand the data; should be visualized</a:t>
                      </a: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solidFill>
                      <a:srgbClr val="CDBCDA"/>
                    </a:solidFill>
                  </a:tcPr>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Visual design</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tcPr>
                </a:tc>
                <a:tc>
                  <a:txBody>
                    <a:bodyPr/>
                    <a:lstStyle/>
                    <a:p>
                      <a:pPr marL="342900" marR="0" lvl="0" indent="-190500" algn="l" rtl="0">
                        <a:lnSpc>
                          <a:spcPct val="100000"/>
                        </a:lnSpc>
                        <a:spcBef>
                          <a:spcPts val="0"/>
                        </a:spcBef>
                        <a:spcAft>
                          <a:spcPts val="0"/>
                        </a:spcAft>
                        <a:buClr>
                          <a:schemeClr val="dk1"/>
                        </a:buClr>
                        <a:buSzPts val="2400"/>
                        <a:buFont typeface="Arial"/>
                        <a:buNone/>
                      </a:pP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tcPr>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Clutter</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solidFill>
                      <a:srgbClr val="CDBCDA"/>
                    </a:solidFill>
                  </a:tcPr>
                </a:tc>
                <a:tc>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solidFill>
                      <a:srgbClr val="CDBCDA"/>
                    </a:solidFill>
                  </a:tcPr>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Other</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tcPr>
                </a:tc>
                <a:tc>
                  <a:txBody>
                    <a:bodyPr/>
                    <a:lstStyle/>
                    <a:p>
                      <a:pPr marL="342900" marR="0" lvl="0" indent="-342900" algn="l" rtl="0">
                        <a:lnSpc>
                          <a:spcPct val="100000"/>
                        </a:lnSpc>
                        <a:spcBef>
                          <a:spcPts val="0"/>
                        </a:spcBef>
                        <a:spcAft>
                          <a:spcPts val="0"/>
                        </a:spcAft>
                        <a:buClr>
                          <a:schemeClr val="dk1"/>
                        </a:buClr>
                        <a:buSzPts val="2400"/>
                        <a:buFont typeface="Arial"/>
                        <a:buChar char="•"/>
                      </a:pPr>
                      <a:r>
                        <a:rPr lang="en-US" sz="2100" u="none" strike="noStrike" cap="none">
                          <a:latin typeface="Century Gothic"/>
                          <a:ea typeface="Century Gothic"/>
                          <a:cs typeface="Century Gothic"/>
                          <a:sym typeface="Century Gothic"/>
                        </a:rPr>
                        <a:t>Data collection method may make visualization difficult</a:t>
                      </a: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tcPr>
                </a:tc>
                <a:extLst>
                  <a:ext uri="{0D108BD9-81ED-4DB2-BD59-A6C34878D82A}">
                    <a16:rowId xmlns:a16="http://schemas.microsoft.com/office/drawing/2014/main" val="10004"/>
                  </a:ext>
                </a:extLst>
              </a:tr>
            </a:tbl>
          </a:graphicData>
        </a:graphic>
      </p:graphicFrame>
      <p:pic>
        <p:nvPicPr>
          <p:cNvPr id="1882" name="Google Shape;1882;p151"/>
          <p:cNvPicPr preferRelativeResize="0"/>
          <p:nvPr/>
        </p:nvPicPr>
        <p:blipFill rotWithShape="1">
          <a:blip r:embed="rId3">
            <a:alphaModFix/>
          </a:blip>
          <a:srcRect/>
          <a:stretch/>
        </p:blipFill>
        <p:spPr>
          <a:xfrm>
            <a:off x="1249431" y="1610960"/>
            <a:ext cx="9725891" cy="104310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p152"/>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48</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889" name="Google Shape;1889;p152"/>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Visual 7</a:t>
            </a:r>
            <a:endParaRPr/>
          </a:p>
        </p:txBody>
      </p:sp>
      <p:graphicFrame>
        <p:nvGraphicFramePr>
          <p:cNvPr id="1890" name="Google Shape;1890;p152"/>
          <p:cNvGraphicFramePr/>
          <p:nvPr/>
        </p:nvGraphicFramePr>
        <p:xfrm>
          <a:off x="677069" y="3691676"/>
          <a:ext cx="3000000" cy="3000000"/>
        </p:xfrm>
        <a:graphic>
          <a:graphicData uri="http://schemas.openxmlformats.org/drawingml/2006/table">
            <a:tbl>
              <a:tblPr firstRow="1" bandRow="1">
                <a:noFill/>
              </a:tblPr>
              <a:tblGrid>
                <a:gridCol w="2487250">
                  <a:extLst>
                    <a:ext uri="{9D8B030D-6E8A-4147-A177-3AD203B41FA5}">
                      <a16:colId xmlns:a16="http://schemas.microsoft.com/office/drawing/2014/main" val="20000"/>
                    </a:ext>
                  </a:extLst>
                </a:gridCol>
                <a:gridCol w="8350600">
                  <a:extLst>
                    <a:ext uri="{9D8B030D-6E8A-4147-A177-3AD203B41FA5}">
                      <a16:colId xmlns:a16="http://schemas.microsoft.com/office/drawing/2014/main" val="20001"/>
                    </a:ext>
                  </a:extLst>
                </a:gridCol>
              </a:tblGrid>
              <a:tr h="370850">
                <a:tc gridSpan="2">
                  <a:txBody>
                    <a:bodyPr/>
                    <a:lstStyle/>
                    <a:p>
                      <a:pPr marL="0" marR="0" lvl="0" indent="0" algn="ctr"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What types of pets do you own?</a:t>
                      </a:r>
                      <a:endParaRPr sz="2100" u="none" strike="noStrike" cap="none">
                        <a:latin typeface="Century Gothic"/>
                        <a:ea typeface="Century Gothic"/>
                        <a:cs typeface="Century Gothic"/>
                        <a:sym typeface="Century Gothic"/>
                      </a:endParaRPr>
                    </a:p>
                  </a:txBody>
                  <a:tcPr marL="91450" marR="91450" marT="45725" marB="45725" anchor="ct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Chart type</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solidFill>
                      <a:srgbClr val="CDBCDA"/>
                    </a:solidFill>
                  </a:tcPr>
                </a:tc>
                <a:tc>
                  <a:txBody>
                    <a:bodyPr/>
                    <a:lstStyle/>
                    <a:p>
                      <a:pPr marL="342900" marR="0" lvl="0" indent="-342900" algn="l" rtl="0">
                        <a:lnSpc>
                          <a:spcPct val="100000"/>
                        </a:lnSpc>
                        <a:spcBef>
                          <a:spcPts val="0"/>
                        </a:spcBef>
                        <a:spcAft>
                          <a:spcPts val="0"/>
                        </a:spcAft>
                        <a:buClr>
                          <a:schemeClr val="dk1"/>
                        </a:buClr>
                        <a:buSzPts val="2400"/>
                        <a:buFont typeface="Arial"/>
                        <a:buChar char="•"/>
                      </a:pPr>
                      <a:r>
                        <a:rPr lang="en-US" sz="2100" u="none" strike="noStrike" cap="none">
                          <a:latin typeface="Century Gothic"/>
                          <a:ea typeface="Century Gothic"/>
                          <a:cs typeface="Century Gothic"/>
                          <a:sym typeface="Century Gothic"/>
                        </a:rPr>
                        <a:t>This is not the best chart type for comparison</a:t>
                      </a: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solidFill>
                      <a:srgbClr val="CDBCDA"/>
                    </a:solidFill>
                  </a:tcPr>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Visual design</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tcPr>
                </a:tc>
                <a:tc>
                  <a:txBody>
                    <a:bodyPr/>
                    <a:lstStyle/>
                    <a:p>
                      <a:pPr marL="342900" marR="0" lvl="0" indent="-342900" algn="l" rtl="0">
                        <a:lnSpc>
                          <a:spcPct val="100000"/>
                        </a:lnSpc>
                        <a:spcBef>
                          <a:spcPts val="0"/>
                        </a:spcBef>
                        <a:spcAft>
                          <a:spcPts val="0"/>
                        </a:spcAft>
                        <a:buClr>
                          <a:schemeClr val="dk1"/>
                        </a:buClr>
                        <a:buSzPts val="2400"/>
                        <a:buFont typeface="Arial"/>
                        <a:buChar char="•"/>
                      </a:pPr>
                      <a:r>
                        <a:rPr lang="en-US" sz="2100" u="none" strike="noStrike" cap="none">
                          <a:latin typeface="Century Gothic"/>
                          <a:ea typeface="Century Gothic"/>
                          <a:cs typeface="Century Gothic"/>
                          <a:sym typeface="Century Gothic"/>
                        </a:rPr>
                        <a:t>Consider direct labeling instead of a legend</a:t>
                      </a: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tcPr>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Clutter</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solidFill>
                      <a:srgbClr val="CDBCDA"/>
                    </a:solidFill>
                  </a:tcPr>
                </a:tc>
                <a:tc>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solidFill>
                      <a:srgbClr val="CDBCDA"/>
                    </a:solidFill>
                  </a:tcPr>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Other</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tcPr>
                </a:tc>
                <a:tc>
                  <a:txBody>
                    <a:bodyPr/>
                    <a:lstStyle/>
                    <a:p>
                      <a:pPr marL="342900" marR="0" lvl="0" indent="-342900" algn="l" rtl="0">
                        <a:lnSpc>
                          <a:spcPct val="100000"/>
                        </a:lnSpc>
                        <a:spcBef>
                          <a:spcPts val="0"/>
                        </a:spcBef>
                        <a:spcAft>
                          <a:spcPts val="0"/>
                        </a:spcAft>
                        <a:buClr>
                          <a:schemeClr val="dk1"/>
                        </a:buClr>
                        <a:buSzPts val="2400"/>
                        <a:buFont typeface="Arial"/>
                        <a:buChar char="•"/>
                      </a:pPr>
                      <a:r>
                        <a:rPr lang="en-US" sz="2100" u="none" strike="noStrike" cap="none">
                          <a:latin typeface="Century Gothic"/>
                          <a:ea typeface="Century Gothic"/>
                          <a:cs typeface="Century Gothic"/>
                          <a:sym typeface="Century Gothic"/>
                        </a:rPr>
                        <a:t>We can’t see what’s in the “other” category</a:t>
                      </a: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tcPr>
                </a:tc>
                <a:extLst>
                  <a:ext uri="{0D108BD9-81ED-4DB2-BD59-A6C34878D82A}">
                    <a16:rowId xmlns:a16="http://schemas.microsoft.com/office/drawing/2014/main" val="10004"/>
                  </a:ext>
                </a:extLst>
              </a:tr>
            </a:tbl>
          </a:graphicData>
        </a:graphic>
      </p:graphicFrame>
      <p:pic>
        <p:nvPicPr>
          <p:cNvPr id="1891" name="Google Shape;1891;p152"/>
          <p:cNvPicPr preferRelativeResize="0"/>
          <p:nvPr/>
        </p:nvPicPr>
        <p:blipFill rotWithShape="1">
          <a:blip r:embed="rId3">
            <a:alphaModFix/>
          </a:blip>
          <a:srcRect/>
          <a:stretch/>
        </p:blipFill>
        <p:spPr>
          <a:xfrm>
            <a:off x="3169671" y="1418931"/>
            <a:ext cx="5885411" cy="190356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153"/>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49</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898" name="Google Shape;1898;p153"/>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Visual 8</a:t>
            </a:r>
            <a:endParaRPr/>
          </a:p>
        </p:txBody>
      </p:sp>
      <p:graphicFrame>
        <p:nvGraphicFramePr>
          <p:cNvPr id="1899" name="Google Shape;1899;p153"/>
          <p:cNvGraphicFramePr/>
          <p:nvPr/>
        </p:nvGraphicFramePr>
        <p:xfrm>
          <a:off x="677069" y="2627659"/>
          <a:ext cx="3000000" cy="3000000"/>
        </p:xfrm>
        <a:graphic>
          <a:graphicData uri="http://schemas.openxmlformats.org/drawingml/2006/table">
            <a:tbl>
              <a:tblPr firstRow="1" bandRow="1">
                <a:noFill/>
              </a:tblPr>
              <a:tblGrid>
                <a:gridCol w="2487250">
                  <a:extLst>
                    <a:ext uri="{9D8B030D-6E8A-4147-A177-3AD203B41FA5}">
                      <a16:colId xmlns:a16="http://schemas.microsoft.com/office/drawing/2014/main" val="20000"/>
                    </a:ext>
                  </a:extLst>
                </a:gridCol>
                <a:gridCol w="8350600">
                  <a:extLst>
                    <a:ext uri="{9D8B030D-6E8A-4147-A177-3AD203B41FA5}">
                      <a16:colId xmlns:a16="http://schemas.microsoft.com/office/drawing/2014/main" val="20001"/>
                    </a:ext>
                  </a:extLst>
                </a:gridCol>
              </a:tblGrid>
              <a:tr h="370850">
                <a:tc gridSpan="2">
                  <a:txBody>
                    <a:bodyPr/>
                    <a:lstStyle/>
                    <a:p>
                      <a:pPr marL="0" marR="0" lvl="0" indent="0" algn="ctr"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How many dogs do you own?</a:t>
                      </a:r>
                      <a:endParaRPr sz="2100" u="none" strike="noStrike" cap="none">
                        <a:latin typeface="Century Gothic"/>
                        <a:ea typeface="Century Gothic"/>
                        <a:cs typeface="Century Gothic"/>
                        <a:sym typeface="Century Gothic"/>
                      </a:endParaRPr>
                    </a:p>
                  </a:txBody>
                  <a:tcPr marL="91450" marR="91450" marT="45725" marB="45725" anchor="ct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Chart type</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solidFill>
                      <a:srgbClr val="CDBCDA"/>
                    </a:solidFill>
                  </a:tcPr>
                </a:tc>
                <a:tc>
                  <a:txBody>
                    <a:bodyPr/>
                    <a:lstStyle/>
                    <a:p>
                      <a:pPr marL="342900" marR="0" lvl="0" indent="-342900" algn="l" rtl="0">
                        <a:lnSpc>
                          <a:spcPct val="100000"/>
                        </a:lnSpc>
                        <a:spcBef>
                          <a:spcPts val="0"/>
                        </a:spcBef>
                        <a:spcAft>
                          <a:spcPts val="0"/>
                        </a:spcAft>
                        <a:buClr>
                          <a:schemeClr val="dk1"/>
                        </a:buClr>
                        <a:buSzPts val="2400"/>
                        <a:buFont typeface="Arial"/>
                        <a:buChar char="•"/>
                      </a:pPr>
                      <a:r>
                        <a:rPr lang="en-US" sz="2100" u="none" strike="noStrike" cap="none">
                          <a:latin typeface="Century Gothic"/>
                          <a:ea typeface="Century Gothic"/>
                          <a:cs typeface="Century Gothic"/>
                          <a:sym typeface="Century Gothic"/>
                        </a:rPr>
                        <a:t>Pie (and doughnut) charts generally shouldn’t have more than 3 segments; consider a different chart type (if applicable)</a:t>
                      </a: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solidFill>
                      <a:srgbClr val="CDBCDA"/>
                    </a:solidFill>
                  </a:tcPr>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Visual design</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tcPr>
                </a:tc>
                <a:tc>
                  <a:txBody>
                    <a:bodyPr/>
                    <a:lstStyle/>
                    <a:p>
                      <a:pPr marL="342900" marR="0" lvl="0" indent="-342900" algn="l" rtl="0">
                        <a:lnSpc>
                          <a:spcPct val="100000"/>
                        </a:lnSpc>
                        <a:spcBef>
                          <a:spcPts val="0"/>
                        </a:spcBef>
                        <a:spcAft>
                          <a:spcPts val="0"/>
                        </a:spcAft>
                        <a:buClr>
                          <a:schemeClr val="dk1"/>
                        </a:buClr>
                        <a:buSzPts val="2400"/>
                        <a:buFont typeface="Arial"/>
                        <a:buChar char="•"/>
                      </a:pPr>
                      <a:r>
                        <a:rPr lang="en-US" sz="2100" u="none" strike="noStrike" cap="none">
                          <a:latin typeface="Century Gothic"/>
                          <a:ea typeface="Century Gothic"/>
                          <a:cs typeface="Century Gothic"/>
                          <a:sym typeface="Century Gothic"/>
                        </a:rPr>
                        <a:t>Multiple categories use the same color making it difficult to distinguish them</a:t>
                      </a: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tcPr>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Clutter</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solidFill>
                      <a:srgbClr val="CDBCDA"/>
                    </a:solidFill>
                  </a:tcPr>
                </a:tc>
                <a:tc>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solidFill>
                      <a:srgbClr val="CDBCDA"/>
                    </a:solidFill>
                  </a:tcPr>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Other</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tcPr>
                </a:tc>
                <a:tc>
                  <a:txBody>
                    <a:bodyPr/>
                    <a:lstStyle/>
                    <a:p>
                      <a:pPr marL="342900" marR="0" lvl="0" indent="-342900" algn="l" rtl="0">
                        <a:lnSpc>
                          <a:spcPct val="100000"/>
                        </a:lnSpc>
                        <a:spcBef>
                          <a:spcPts val="0"/>
                        </a:spcBef>
                        <a:spcAft>
                          <a:spcPts val="0"/>
                        </a:spcAft>
                        <a:buClr>
                          <a:schemeClr val="dk1"/>
                        </a:buClr>
                        <a:buSzPts val="2400"/>
                        <a:buFont typeface="Arial"/>
                        <a:buChar char="•"/>
                      </a:pPr>
                      <a:r>
                        <a:rPr lang="en-US" sz="2100" u="none" strike="noStrike" cap="none">
                          <a:latin typeface="Century Gothic"/>
                          <a:ea typeface="Century Gothic"/>
                          <a:cs typeface="Century Gothic"/>
                          <a:sym typeface="Century Gothic"/>
                        </a:rPr>
                        <a:t>Doughnut charts make sense when you want to utilize the middle space, which isn’t the case here</a:t>
                      </a: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tcPr>
                </a:tc>
                <a:extLst>
                  <a:ext uri="{0D108BD9-81ED-4DB2-BD59-A6C34878D82A}">
                    <a16:rowId xmlns:a16="http://schemas.microsoft.com/office/drawing/2014/main" val="10004"/>
                  </a:ext>
                </a:extLst>
              </a:tr>
            </a:tbl>
          </a:graphicData>
        </a:graphic>
      </p:graphicFrame>
      <p:pic>
        <p:nvPicPr>
          <p:cNvPr id="1900" name="Google Shape;1900;p153" descr="A close up of a logo&#10;&#10;Description automatically generated"/>
          <p:cNvPicPr preferRelativeResize="0"/>
          <p:nvPr/>
        </p:nvPicPr>
        <p:blipFill rotWithShape="1">
          <a:blip r:embed="rId3">
            <a:alphaModFix/>
          </a:blip>
          <a:srcRect/>
          <a:stretch/>
        </p:blipFill>
        <p:spPr>
          <a:xfrm>
            <a:off x="5224170" y="1233377"/>
            <a:ext cx="1591486" cy="130922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4" name="Google Shape;1394;p103"/>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5</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395" name="Google Shape;1395;p103"/>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Designing compelling visuals</a:t>
            </a:r>
            <a:endParaRPr/>
          </a:p>
        </p:txBody>
      </p:sp>
      <p:sp>
        <p:nvSpPr>
          <p:cNvPr id="1396" name="Google Shape;1396;p103"/>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200"/>
              <a:t>Our eyes and brains work the same way with data visualizations as they did in the oranges example.</a:t>
            </a:r>
            <a:endParaRPr sz="2200"/>
          </a:p>
          <a:p>
            <a:pPr marL="230982" lvl="0" indent="-78582" algn="l" rtl="0">
              <a:lnSpc>
                <a:spcPct val="115000"/>
              </a:lnSpc>
              <a:spcBef>
                <a:spcPts val="480"/>
              </a:spcBef>
              <a:spcAft>
                <a:spcPts val="0"/>
              </a:spcAft>
              <a:buSzPts val="2400"/>
              <a:buNone/>
            </a:pPr>
            <a:endParaRPr sz="2200"/>
          </a:p>
          <a:p>
            <a:pPr marL="461963" lvl="1" indent="-233359" algn="l" rtl="0">
              <a:lnSpc>
                <a:spcPct val="115000"/>
              </a:lnSpc>
              <a:spcBef>
                <a:spcPts val="480"/>
              </a:spcBef>
              <a:spcAft>
                <a:spcPts val="0"/>
              </a:spcAft>
              <a:buSzPts val="2400"/>
              <a:buChar char="–"/>
            </a:pPr>
            <a:r>
              <a:rPr lang="en-US" sz="2200">
                <a:solidFill>
                  <a:schemeClr val="accent1"/>
                </a:solidFill>
              </a:rPr>
              <a:t>Use visual clues </a:t>
            </a:r>
            <a:r>
              <a:rPr lang="en-US" sz="2200">
                <a:solidFill>
                  <a:schemeClr val="dk1"/>
                </a:solidFill>
              </a:rPr>
              <a:t>to </a:t>
            </a:r>
            <a:r>
              <a:rPr lang="en-US" sz="2200"/>
              <a:t>make data visualizations easier for the audience. </a:t>
            </a:r>
            <a:endParaRPr sz="2200"/>
          </a:p>
          <a:p>
            <a:pPr marL="230982" lvl="0" indent="-78582" algn="l" rtl="0">
              <a:lnSpc>
                <a:spcPct val="115000"/>
              </a:lnSpc>
              <a:spcBef>
                <a:spcPts val="480"/>
              </a:spcBef>
              <a:spcAft>
                <a:spcPts val="0"/>
              </a:spcAft>
              <a:buSzPts val="2400"/>
              <a:buNone/>
            </a:pPr>
            <a:endParaRPr sz="2200"/>
          </a:p>
          <a:p>
            <a:pPr marL="342900" lvl="0" indent="-342900" algn="l" rtl="0">
              <a:lnSpc>
                <a:spcPct val="115000"/>
              </a:lnSpc>
              <a:spcBef>
                <a:spcPts val="480"/>
              </a:spcBef>
              <a:spcAft>
                <a:spcPts val="0"/>
              </a:spcAft>
              <a:buSzPts val="2400"/>
              <a:buChar char="●"/>
            </a:pPr>
            <a:r>
              <a:rPr lang="en-US" sz="2200"/>
              <a:t>However, every piece of information in a visualization also creates cognitive load on the viewer, asking them to use their brain power to process it.</a:t>
            </a:r>
            <a:endParaRPr sz="2200"/>
          </a:p>
          <a:p>
            <a:pPr marL="0" lvl="0" indent="0" algn="l" rtl="0">
              <a:lnSpc>
                <a:spcPct val="115000"/>
              </a:lnSpc>
              <a:spcBef>
                <a:spcPts val="480"/>
              </a:spcBef>
              <a:spcAft>
                <a:spcPts val="0"/>
              </a:spcAft>
              <a:buSzPts val="2400"/>
              <a:buNone/>
            </a:pPr>
            <a:endParaRPr sz="2200"/>
          </a:p>
          <a:p>
            <a:pPr marL="461963" lvl="1" indent="-233359" algn="l" rtl="0">
              <a:lnSpc>
                <a:spcPct val="115000"/>
              </a:lnSpc>
              <a:spcBef>
                <a:spcPts val="480"/>
              </a:spcBef>
              <a:spcAft>
                <a:spcPts val="0"/>
              </a:spcAft>
              <a:buSzPts val="2400"/>
              <a:buChar char="–"/>
            </a:pPr>
            <a:r>
              <a:rPr lang="en-US" sz="2200">
                <a:solidFill>
                  <a:schemeClr val="accent1"/>
                </a:solidFill>
              </a:rPr>
              <a:t>Reduce visual clutter </a:t>
            </a:r>
            <a:r>
              <a:rPr lang="en-US" sz="2200"/>
              <a:t>to lower the cognitive load and help transmission of the message.</a:t>
            </a:r>
            <a:endParaRPr sz="22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6" name="Google Shape;1906;p154"/>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50</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907" name="Google Shape;1907;p154"/>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Visual 9</a:t>
            </a:r>
            <a:endParaRPr/>
          </a:p>
        </p:txBody>
      </p:sp>
      <p:graphicFrame>
        <p:nvGraphicFramePr>
          <p:cNvPr id="1908" name="Google Shape;1908;p154"/>
          <p:cNvGraphicFramePr/>
          <p:nvPr/>
        </p:nvGraphicFramePr>
        <p:xfrm>
          <a:off x="677069" y="3508798"/>
          <a:ext cx="3000000" cy="3000000"/>
        </p:xfrm>
        <a:graphic>
          <a:graphicData uri="http://schemas.openxmlformats.org/drawingml/2006/table">
            <a:tbl>
              <a:tblPr firstRow="1" bandRow="1">
                <a:noFill/>
              </a:tblPr>
              <a:tblGrid>
                <a:gridCol w="2487250">
                  <a:extLst>
                    <a:ext uri="{9D8B030D-6E8A-4147-A177-3AD203B41FA5}">
                      <a16:colId xmlns:a16="http://schemas.microsoft.com/office/drawing/2014/main" val="20000"/>
                    </a:ext>
                  </a:extLst>
                </a:gridCol>
                <a:gridCol w="8350600">
                  <a:extLst>
                    <a:ext uri="{9D8B030D-6E8A-4147-A177-3AD203B41FA5}">
                      <a16:colId xmlns:a16="http://schemas.microsoft.com/office/drawing/2014/main" val="20001"/>
                    </a:ext>
                  </a:extLst>
                </a:gridCol>
              </a:tblGrid>
              <a:tr h="370850">
                <a:tc gridSpan="2">
                  <a:txBody>
                    <a:bodyPr/>
                    <a:lstStyle/>
                    <a:p>
                      <a:pPr marL="0" marR="0" lvl="0" indent="0" algn="ctr"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How old are you?</a:t>
                      </a:r>
                      <a:endParaRPr sz="2100" u="none" strike="noStrike" cap="none">
                        <a:latin typeface="Century Gothic"/>
                        <a:ea typeface="Century Gothic"/>
                        <a:cs typeface="Century Gothic"/>
                        <a:sym typeface="Century Gothic"/>
                      </a:endParaRPr>
                    </a:p>
                  </a:txBody>
                  <a:tcPr marL="91450" marR="91450" marT="45725" marB="45725" anchor="ct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Chart type</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solidFill>
                      <a:srgbClr val="CDBCDA"/>
                    </a:solidFill>
                  </a:tcPr>
                </a:tc>
                <a:tc>
                  <a:txBody>
                    <a:bodyPr/>
                    <a:lstStyle/>
                    <a:p>
                      <a:pPr marL="342900" marR="0" lvl="0" indent="-190500" algn="l" rtl="0">
                        <a:lnSpc>
                          <a:spcPct val="100000"/>
                        </a:lnSpc>
                        <a:spcBef>
                          <a:spcPts val="0"/>
                        </a:spcBef>
                        <a:spcAft>
                          <a:spcPts val="0"/>
                        </a:spcAft>
                        <a:buClr>
                          <a:schemeClr val="dk1"/>
                        </a:buClr>
                        <a:buSzPts val="2400"/>
                        <a:buFont typeface="Arial"/>
                        <a:buNone/>
                      </a:pP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solidFill>
                      <a:srgbClr val="CDBCDA"/>
                    </a:solidFill>
                  </a:tcPr>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Visual design</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tcPr>
                </a:tc>
                <a:tc>
                  <a:txBody>
                    <a:bodyPr/>
                    <a:lstStyle/>
                    <a:p>
                      <a:pPr marL="342900" marR="0" lvl="0" indent="-342900" algn="l" rtl="0">
                        <a:lnSpc>
                          <a:spcPct val="100000"/>
                        </a:lnSpc>
                        <a:spcBef>
                          <a:spcPts val="0"/>
                        </a:spcBef>
                        <a:spcAft>
                          <a:spcPts val="0"/>
                        </a:spcAft>
                        <a:buClr>
                          <a:schemeClr val="dk1"/>
                        </a:buClr>
                        <a:buSzPts val="2400"/>
                        <a:buFont typeface="Arial"/>
                        <a:buChar char="•"/>
                      </a:pPr>
                      <a:r>
                        <a:rPr lang="en-US" sz="2100" u="none" strike="noStrike" cap="none">
                          <a:latin typeface="Century Gothic"/>
                          <a:ea typeface="Century Gothic"/>
                          <a:cs typeface="Century Gothic"/>
                          <a:sym typeface="Century Gothic"/>
                        </a:rPr>
                        <a:t>Consider direct labeling instead of a legend</a:t>
                      </a: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tcPr>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Clutter</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solidFill>
                      <a:srgbClr val="CDBCDA"/>
                    </a:solidFill>
                  </a:tcPr>
                </a:tc>
                <a:tc>
                  <a:txBody>
                    <a:bodyPr/>
                    <a:lstStyle/>
                    <a:p>
                      <a:pPr marL="342900" marR="0" lvl="0" indent="-190500" algn="l" rtl="0">
                        <a:lnSpc>
                          <a:spcPct val="100000"/>
                        </a:lnSpc>
                        <a:spcBef>
                          <a:spcPts val="0"/>
                        </a:spcBef>
                        <a:spcAft>
                          <a:spcPts val="0"/>
                        </a:spcAft>
                        <a:buClr>
                          <a:schemeClr val="dk1"/>
                        </a:buClr>
                        <a:buSzPts val="2400"/>
                        <a:buFont typeface="Arial"/>
                        <a:buNone/>
                      </a:pP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solidFill>
                      <a:srgbClr val="CDBCDA"/>
                    </a:solidFill>
                  </a:tcPr>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Other</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tcPr>
                </a:tc>
                <a:tc>
                  <a:txBody>
                    <a:bodyPr/>
                    <a:lstStyle/>
                    <a:p>
                      <a:pPr marL="342900" marR="0" lvl="0" indent="-342900" algn="l" rtl="0">
                        <a:lnSpc>
                          <a:spcPct val="100000"/>
                        </a:lnSpc>
                        <a:spcBef>
                          <a:spcPts val="0"/>
                        </a:spcBef>
                        <a:spcAft>
                          <a:spcPts val="0"/>
                        </a:spcAft>
                        <a:buClr>
                          <a:schemeClr val="dk1"/>
                        </a:buClr>
                        <a:buSzPts val="2400"/>
                        <a:buFont typeface="Arial"/>
                        <a:buChar char="•"/>
                      </a:pPr>
                      <a:r>
                        <a:rPr lang="en-US" sz="2100" u="none" strike="noStrike" cap="none">
                          <a:latin typeface="Century Gothic"/>
                          <a:ea typeface="Century Gothic"/>
                          <a:cs typeface="Century Gothic"/>
                          <a:sym typeface="Century Gothic"/>
                        </a:rPr>
                        <a:t>Consider if, for your purposes, it’s better to present the data as a percentage or as a discrete value</a:t>
                      </a: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tcPr>
                </a:tc>
                <a:extLst>
                  <a:ext uri="{0D108BD9-81ED-4DB2-BD59-A6C34878D82A}">
                    <a16:rowId xmlns:a16="http://schemas.microsoft.com/office/drawing/2014/main" val="10004"/>
                  </a:ext>
                </a:extLst>
              </a:tr>
            </a:tbl>
          </a:graphicData>
        </a:graphic>
      </p:graphicFrame>
      <p:pic>
        <p:nvPicPr>
          <p:cNvPr id="1909" name="Google Shape;1909;p154" descr="A picture containing screenshot, large, bus&#10;&#10;Description automatically generated"/>
          <p:cNvPicPr preferRelativeResize="0"/>
          <p:nvPr/>
        </p:nvPicPr>
        <p:blipFill rotWithShape="1">
          <a:blip r:embed="rId3">
            <a:alphaModFix/>
          </a:blip>
          <a:srcRect/>
          <a:stretch/>
        </p:blipFill>
        <p:spPr>
          <a:xfrm>
            <a:off x="3577243" y="1471277"/>
            <a:ext cx="5037513" cy="165776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1915" name="Google Shape;1915;p155"/>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51</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916" name="Google Shape;1916;p155"/>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Visual 10</a:t>
            </a:r>
            <a:endParaRPr/>
          </a:p>
        </p:txBody>
      </p:sp>
      <p:graphicFrame>
        <p:nvGraphicFramePr>
          <p:cNvPr id="1917" name="Google Shape;1917;p155"/>
          <p:cNvGraphicFramePr/>
          <p:nvPr/>
        </p:nvGraphicFramePr>
        <p:xfrm>
          <a:off x="677069" y="3824683"/>
          <a:ext cx="3000000" cy="3000000"/>
        </p:xfrm>
        <a:graphic>
          <a:graphicData uri="http://schemas.openxmlformats.org/drawingml/2006/table">
            <a:tbl>
              <a:tblPr firstRow="1" bandRow="1">
                <a:noFill/>
              </a:tblPr>
              <a:tblGrid>
                <a:gridCol w="2487250">
                  <a:extLst>
                    <a:ext uri="{9D8B030D-6E8A-4147-A177-3AD203B41FA5}">
                      <a16:colId xmlns:a16="http://schemas.microsoft.com/office/drawing/2014/main" val="20000"/>
                    </a:ext>
                  </a:extLst>
                </a:gridCol>
                <a:gridCol w="8350600">
                  <a:extLst>
                    <a:ext uri="{9D8B030D-6E8A-4147-A177-3AD203B41FA5}">
                      <a16:colId xmlns:a16="http://schemas.microsoft.com/office/drawing/2014/main" val="20001"/>
                    </a:ext>
                  </a:extLst>
                </a:gridCol>
              </a:tblGrid>
              <a:tr h="370850">
                <a:tc gridSpan="2">
                  <a:txBody>
                    <a:bodyPr/>
                    <a:lstStyle/>
                    <a:p>
                      <a:pPr marL="0" marR="0" lvl="0" indent="0" algn="ctr"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Would you ever go sky diving?</a:t>
                      </a:r>
                      <a:endParaRPr sz="2100" u="none" strike="noStrike" cap="none">
                        <a:latin typeface="Century Gothic"/>
                        <a:ea typeface="Century Gothic"/>
                        <a:cs typeface="Century Gothic"/>
                        <a:sym typeface="Century Gothic"/>
                      </a:endParaRPr>
                    </a:p>
                  </a:txBody>
                  <a:tcPr marL="91450" marR="91450" marT="45725" marB="45725" anchor="ct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Chart type</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solidFill>
                      <a:srgbClr val="CDBCDA"/>
                    </a:solidFill>
                  </a:tcPr>
                </a:tc>
                <a:tc>
                  <a:txBody>
                    <a:bodyPr/>
                    <a:lstStyle/>
                    <a:p>
                      <a:pPr marL="342900" marR="0" lvl="0" indent="-342900" algn="l" rtl="0">
                        <a:lnSpc>
                          <a:spcPct val="100000"/>
                        </a:lnSpc>
                        <a:spcBef>
                          <a:spcPts val="0"/>
                        </a:spcBef>
                        <a:spcAft>
                          <a:spcPts val="0"/>
                        </a:spcAft>
                        <a:buClr>
                          <a:schemeClr val="dk1"/>
                        </a:buClr>
                        <a:buSzPts val="2400"/>
                        <a:buFont typeface="Arial"/>
                        <a:buChar char="•"/>
                      </a:pPr>
                      <a:r>
                        <a:rPr lang="en-US" sz="2100" u="none" strike="noStrike" cap="none">
                          <a:latin typeface="Century Gothic"/>
                          <a:ea typeface="Century Gothic"/>
                          <a:cs typeface="Century Gothic"/>
                          <a:sym typeface="Century Gothic"/>
                        </a:rPr>
                        <a:t>It’s hard to “get” this chart within 30 seconds</a:t>
                      </a: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solidFill>
                      <a:srgbClr val="CDBCDA"/>
                    </a:solidFill>
                  </a:tcPr>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Visual design</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tcPr>
                </a:tc>
                <a:tc>
                  <a:txBody>
                    <a:bodyPr/>
                    <a:lstStyle/>
                    <a:p>
                      <a:pPr marL="342900" marR="0" lvl="0" indent="-342900" algn="l" rtl="0">
                        <a:lnSpc>
                          <a:spcPct val="100000"/>
                        </a:lnSpc>
                        <a:spcBef>
                          <a:spcPts val="0"/>
                        </a:spcBef>
                        <a:spcAft>
                          <a:spcPts val="0"/>
                        </a:spcAft>
                        <a:buClr>
                          <a:schemeClr val="dk1"/>
                        </a:buClr>
                        <a:buSzPts val="2400"/>
                        <a:buFont typeface="Arial"/>
                        <a:buChar char="•"/>
                      </a:pPr>
                      <a:r>
                        <a:rPr lang="en-US" sz="2100" u="none" strike="noStrike" cap="none">
                          <a:latin typeface="Century Gothic"/>
                          <a:ea typeface="Century Gothic"/>
                          <a:cs typeface="Century Gothic"/>
                          <a:sym typeface="Century Gothic"/>
                        </a:rPr>
                        <a:t>Consider direct labeling instead of a legend</a:t>
                      </a: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tcPr>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Clutter</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solidFill>
                      <a:srgbClr val="CDBCDA"/>
                    </a:solidFill>
                  </a:tcPr>
                </a:tc>
                <a:tc>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solidFill>
                      <a:srgbClr val="CDBCDA"/>
                    </a:solidFill>
                  </a:tcPr>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latin typeface="Century Gothic"/>
                          <a:ea typeface="Century Gothic"/>
                          <a:cs typeface="Century Gothic"/>
                          <a:sym typeface="Century Gothic"/>
                        </a:rPr>
                        <a:t>Other</a:t>
                      </a:r>
                      <a:endParaRPr sz="2100" u="none" strike="noStrike" cap="none">
                        <a:latin typeface="Century Gothic"/>
                        <a:ea typeface="Century Gothic"/>
                        <a:cs typeface="Century Gothic"/>
                        <a:sym typeface="Century Gothic"/>
                      </a:endParaRPr>
                    </a:p>
                  </a:txBody>
                  <a:tcPr marL="91450" marR="91450" marT="45725" marB="45725" anchor="ctr">
                    <a:lnR w="12700" cap="flat" cmpd="sng">
                      <a:solidFill>
                        <a:schemeClr val="accent5"/>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latin typeface="Century Gothic"/>
                        <a:ea typeface="Century Gothic"/>
                        <a:cs typeface="Century Gothic"/>
                        <a:sym typeface="Century Gothic"/>
                      </a:endParaRPr>
                    </a:p>
                  </a:txBody>
                  <a:tcPr marL="91450" marR="91450" marT="45725" marB="45725" anchor="ctr">
                    <a:lnL w="12700" cap="flat" cmpd="sng">
                      <a:solidFill>
                        <a:schemeClr val="accent5"/>
                      </a:solidFill>
                      <a:prstDash val="solid"/>
                      <a:round/>
                      <a:headEnd type="none" w="sm" len="sm"/>
                      <a:tailEnd type="none" w="sm" len="sm"/>
                    </a:lnL>
                  </a:tcPr>
                </a:tc>
                <a:extLst>
                  <a:ext uri="{0D108BD9-81ED-4DB2-BD59-A6C34878D82A}">
                    <a16:rowId xmlns:a16="http://schemas.microsoft.com/office/drawing/2014/main" val="10004"/>
                  </a:ext>
                </a:extLst>
              </a:tr>
            </a:tbl>
          </a:graphicData>
        </a:graphic>
      </p:graphicFrame>
      <p:pic>
        <p:nvPicPr>
          <p:cNvPr id="1918" name="Google Shape;1918;p155" descr="A screenshot of a cell phone&#10;&#10;Description automatically generated"/>
          <p:cNvPicPr preferRelativeResize="0"/>
          <p:nvPr/>
        </p:nvPicPr>
        <p:blipFill rotWithShape="1">
          <a:blip r:embed="rId3">
            <a:alphaModFix/>
          </a:blip>
          <a:srcRect/>
          <a:stretch/>
        </p:blipFill>
        <p:spPr>
          <a:xfrm>
            <a:off x="3724102" y="1634132"/>
            <a:ext cx="4743796" cy="155878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23"/>
        <p:cNvGrpSpPr/>
        <p:nvPr/>
      </p:nvGrpSpPr>
      <p:grpSpPr>
        <a:xfrm>
          <a:off x="0" y="0"/>
          <a:ext cx="0" cy="0"/>
          <a:chOff x="0" y="0"/>
          <a:chExt cx="0" cy="0"/>
        </a:xfrm>
      </p:grpSpPr>
      <p:sp>
        <p:nvSpPr>
          <p:cNvPr id="1924" name="Google Shape;1924;p156"/>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52</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925" name="Google Shape;1925;p156"/>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t>Data visualization is an art, informed by science.</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solidFill>
                  <a:schemeClr val="accent1"/>
                </a:solidFill>
              </a:rPr>
              <a:t>Use visual clues </a:t>
            </a:r>
            <a:r>
              <a:rPr lang="en-US" sz="2400">
                <a:solidFill>
                  <a:schemeClr val="dk1"/>
                </a:solidFill>
              </a:rPr>
              <a:t>to </a:t>
            </a:r>
            <a:r>
              <a:rPr lang="en-US" sz="2400"/>
              <a:t>make data visualizations easier for the audience. </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solidFill>
                  <a:schemeClr val="accent1"/>
                </a:solidFill>
              </a:rPr>
              <a:t>Reduce visual clutter </a:t>
            </a:r>
            <a:r>
              <a:rPr lang="en-US" sz="2400"/>
              <a:t>to lower the cognitive load and help transmission of the message.</a:t>
            </a:r>
            <a:endParaRPr/>
          </a:p>
          <a:p>
            <a:pPr marL="711201" lvl="1" indent="-203200" algn="l" rtl="0">
              <a:lnSpc>
                <a:spcPct val="115000"/>
              </a:lnSpc>
              <a:spcBef>
                <a:spcPts val="440"/>
              </a:spcBef>
              <a:spcAft>
                <a:spcPts val="0"/>
              </a:spcAft>
              <a:buSzPts val="2200"/>
              <a:buNone/>
            </a:pPr>
            <a:endParaRPr sz="2400"/>
          </a:p>
        </p:txBody>
      </p:sp>
      <p:sp>
        <p:nvSpPr>
          <p:cNvPr id="1926" name="Google Shape;1926;p156"/>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Recap</a:t>
            </a:r>
            <a:endParaRPr/>
          </a:p>
        </p:txBody>
      </p:sp>
      <p:sp>
        <p:nvSpPr>
          <p:cNvPr id="1927" name="Google Shape;1927;p156"/>
          <p:cNvSpPr/>
          <p:nvPr/>
        </p:nvSpPr>
        <p:spPr>
          <a:xfrm>
            <a:off x="7767547" y="1664469"/>
            <a:ext cx="3529061" cy="3529061"/>
          </a:xfrm>
          <a:prstGeom prst="star16">
            <a:avLst>
              <a:gd name="adj" fmla="val 37500"/>
            </a:avLst>
          </a:prstGeom>
          <a:solidFill>
            <a:schemeClr val="accent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See page 33 of the participant guide for a data viz checklist</a:t>
            </a:r>
            <a:endParaRPr kumimoji="0" sz="20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32"/>
        <p:cNvGrpSpPr/>
        <p:nvPr/>
      </p:nvGrpSpPr>
      <p:grpSpPr>
        <a:xfrm>
          <a:off x="0" y="0"/>
          <a:ext cx="0" cy="0"/>
          <a:chOff x="0" y="0"/>
          <a:chExt cx="0" cy="0"/>
        </a:xfrm>
      </p:grpSpPr>
      <p:sp>
        <p:nvSpPr>
          <p:cNvPr id="1933" name="Google Shape;1933;p314"/>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53</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934" name="Google Shape;1934;p314"/>
          <p:cNvSpPr txBox="1">
            <a:spLocks noGrp="1"/>
          </p:cNvSpPr>
          <p:nvPr>
            <p:ph type="body" idx="2"/>
          </p:nvPr>
        </p:nvSpPr>
        <p:spPr>
          <a:xfrm>
            <a:off x="415599" y="1491917"/>
            <a:ext cx="5361745" cy="2615388"/>
          </a:xfrm>
          <a:prstGeom prst="rect">
            <a:avLst/>
          </a:prstGeom>
          <a:solidFill>
            <a:schemeClr val="lt1"/>
          </a:solidFill>
          <a:ln>
            <a:noFill/>
          </a:ln>
        </p:spPr>
        <p:txBody>
          <a:bodyPr spcFirstLastPara="1" wrap="square" lIns="91425" tIns="45700" rIns="91425" bIns="45700" anchor="t" anchorCtr="0">
            <a:normAutofit/>
          </a:bodyPr>
          <a:lstStyle/>
          <a:p>
            <a:pPr marL="457200" lvl="0" indent="-342900" algn="l" rtl="0">
              <a:lnSpc>
                <a:spcPct val="115000"/>
              </a:lnSpc>
              <a:spcBef>
                <a:spcPts val="0"/>
              </a:spcBef>
              <a:spcAft>
                <a:spcPts val="0"/>
              </a:spcAft>
              <a:buClr>
                <a:schemeClr val="dk2"/>
              </a:buClr>
              <a:buSzPts val="2600"/>
              <a:buChar char="●"/>
            </a:pPr>
            <a:r>
              <a:rPr lang="en-US" sz="2600">
                <a:solidFill>
                  <a:schemeClr val="dk2"/>
                </a:solidFill>
              </a:rPr>
              <a:t>Visual design theory</a:t>
            </a:r>
            <a:endParaRPr/>
          </a:p>
          <a:p>
            <a:pPr marL="457200" lvl="0" indent="-342900" algn="l" rtl="0">
              <a:lnSpc>
                <a:spcPct val="115000"/>
              </a:lnSpc>
              <a:spcBef>
                <a:spcPts val="0"/>
              </a:spcBef>
              <a:spcAft>
                <a:spcPts val="0"/>
              </a:spcAft>
              <a:buClr>
                <a:schemeClr val="dk2"/>
              </a:buClr>
              <a:buSzPts val="2600"/>
              <a:buChar char="●"/>
            </a:pPr>
            <a:r>
              <a:rPr lang="en-US" sz="2600">
                <a:solidFill>
                  <a:schemeClr val="dk2"/>
                </a:solidFill>
              </a:rPr>
              <a:t>Common mistakes</a:t>
            </a:r>
            <a:endParaRPr/>
          </a:p>
          <a:p>
            <a:pPr marL="457200" lvl="0" indent="-342900" algn="l" rtl="0">
              <a:lnSpc>
                <a:spcPct val="115000"/>
              </a:lnSpc>
              <a:spcBef>
                <a:spcPts val="0"/>
              </a:spcBef>
              <a:spcAft>
                <a:spcPts val="0"/>
              </a:spcAft>
              <a:buClr>
                <a:schemeClr val="accent1"/>
              </a:buClr>
              <a:buSzPts val="2600"/>
              <a:buChar char="●"/>
            </a:pPr>
            <a:r>
              <a:rPr lang="en-US" sz="2600">
                <a:solidFill>
                  <a:schemeClr val="accent1"/>
                </a:solidFill>
              </a:rPr>
              <a:t>Misleading statistics and visual distortions</a:t>
            </a:r>
            <a:endParaRPr/>
          </a:p>
        </p:txBody>
      </p:sp>
      <p:sp>
        <p:nvSpPr>
          <p:cNvPr id="1935" name="Google Shape;1935;p314"/>
          <p:cNvSpPr/>
          <p:nvPr/>
        </p:nvSpPr>
        <p:spPr>
          <a:xfrm>
            <a:off x="415599" y="4663149"/>
            <a:ext cx="11335783" cy="1080044"/>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ctr" defTabSz="914400" rtl="0" eaLnBrk="1" fontAlgn="auto" latinLnBrk="0" hangingPunct="1">
              <a:lnSpc>
                <a:spcPct val="100000"/>
              </a:lnSpc>
              <a:spcBef>
                <a:spcPts val="0"/>
              </a:spcBef>
              <a:spcAft>
                <a:spcPts val="0"/>
              </a:spcAft>
              <a:buClr>
                <a:srgbClr val="FFFFFF"/>
              </a:buClr>
              <a:buSzPts val="2880"/>
              <a:buFont typeface="Arial"/>
              <a:buChar char="•"/>
              <a:tabLst/>
              <a:defRPr/>
            </a:pPr>
            <a:r>
              <a:rPr kumimoji="0" lang="en-US" sz="2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How can numerical data be used to mislead?</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342900" marR="0" lvl="0" indent="-342900" algn="ctr" defTabSz="914400" rtl="0" eaLnBrk="1" fontAlgn="auto" latinLnBrk="0" hangingPunct="1">
              <a:lnSpc>
                <a:spcPct val="100000"/>
              </a:lnSpc>
              <a:spcBef>
                <a:spcPts val="0"/>
              </a:spcBef>
              <a:spcAft>
                <a:spcPts val="0"/>
              </a:spcAft>
              <a:buClr>
                <a:srgbClr val="FFFFFF"/>
              </a:buClr>
              <a:buSzPts val="2880"/>
              <a:buFont typeface="Arial"/>
              <a:buChar char="•"/>
              <a:tabLst/>
              <a:defRPr/>
            </a:pPr>
            <a:r>
              <a:rPr kumimoji="0" lang="en-US" sz="2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How can data visualizations misrepresent information?</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40"/>
        <p:cNvGrpSpPr/>
        <p:nvPr/>
      </p:nvGrpSpPr>
      <p:grpSpPr>
        <a:xfrm>
          <a:off x="0" y="0"/>
          <a:ext cx="0" cy="0"/>
          <a:chOff x="0" y="0"/>
          <a:chExt cx="0" cy="0"/>
        </a:xfrm>
      </p:grpSpPr>
      <p:sp>
        <p:nvSpPr>
          <p:cNvPr id="1941" name="Google Shape;1941;p160"/>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54</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942" name="Google Shape;1942;p160"/>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t>Sometimes charts and statistics look presentable but could be misleading.</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Unreliable data comparisons erode credibility and eventually dissuade viewers from using the analysis. </a:t>
            </a:r>
            <a:endParaRPr sz="2400"/>
          </a:p>
          <a:p>
            <a:pPr marL="495300" lvl="0" indent="-190500" algn="l" rtl="0">
              <a:lnSpc>
                <a:spcPct val="115000"/>
              </a:lnSpc>
              <a:spcBef>
                <a:spcPts val="480"/>
              </a:spcBef>
              <a:spcAft>
                <a:spcPts val="0"/>
              </a:spcAft>
              <a:buSzPts val="2400"/>
              <a:buNone/>
            </a:pPr>
            <a:endParaRPr sz="2400"/>
          </a:p>
          <a:p>
            <a:pPr marL="495300" lvl="0" indent="-190500" algn="l" rtl="0">
              <a:lnSpc>
                <a:spcPct val="115000"/>
              </a:lnSpc>
              <a:spcBef>
                <a:spcPts val="480"/>
              </a:spcBef>
              <a:spcAft>
                <a:spcPts val="0"/>
              </a:spcAft>
              <a:buSzPts val="2400"/>
              <a:buNone/>
            </a:pPr>
            <a:endParaRPr sz="2400"/>
          </a:p>
        </p:txBody>
      </p:sp>
      <p:sp>
        <p:nvSpPr>
          <p:cNvPr id="1943" name="Google Shape;1943;p160"/>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Misleading stats &amp; visual distortions</a:t>
            </a:r>
            <a:endParaRPr/>
          </a:p>
        </p:txBody>
      </p:sp>
      <p:pic>
        <p:nvPicPr>
          <p:cNvPr id="1944" name="Google Shape;1944;p160" descr="Thumbs Down with solid fill"/>
          <p:cNvPicPr preferRelativeResize="0"/>
          <p:nvPr/>
        </p:nvPicPr>
        <p:blipFill rotWithShape="1">
          <a:blip r:embed="rId3">
            <a:alphaModFix/>
          </a:blip>
          <a:srcRect/>
          <a:stretch/>
        </p:blipFill>
        <p:spPr>
          <a:xfrm>
            <a:off x="7262018" y="1536634"/>
            <a:ext cx="4034590" cy="403459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161"/>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55</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951" name="Google Shape;1951;p161"/>
          <p:cNvSpPr txBox="1">
            <a:spLocks noGrp="1"/>
          </p:cNvSpPr>
          <p:nvPr>
            <p:ph type="body" idx="1"/>
          </p:nvPr>
        </p:nvSpPr>
        <p:spPr>
          <a:xfrm>
            <a:off x="650875" y="2868178"/>
            <a:ext cx="4964113" cy="2345505"/>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en-US"/>
              <a:t>Misleading</a:t>
            </a:r>
            <a:endParaRPr/>
          </a:p>
          <a:p>
            <a:pPr marL="114300" lvl="0" indent="0" algn="l" rtl="0">
              <a:lnSpc>
                <a:spcPct val="115000"/>
              </a:lnSpc>
              <a:spcBef>
                <a:spcPts val="0"/>
              </a:spcBef>
              <a:spcAft>
                <a:spcPts val="0"/>
              </a:spcAft>
              <a:buSzPts val="1800"/>
              <a:buNone/>
            </a:pPr>
            <a:r>
              <a:rPr lang="en-US"/>
              <a:t>statistics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7" name="Google Shape;1957;p162"/>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56</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958" name="Google Shape;1958;p162"/>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Misleading statistics</a:t>
            </a:r>
            <a:endParaRPr/>
          </a:p>
        </p:txBody>
      </p:sp>
      <p:sp>
        <p:nvSpPr>
          <p:cNvPr id="1959" name="Google Shape;1959;p162"/>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solidFill>
                  <a:schemeClr val="dk2"/>
                </a:solidFill>
              </a:rPr>
              <a:t>“Bill Gates walks into a bar and everyone inside becomes a millionaire…on average.”</a:t>
            </a:r>
            <a:endParaRPr sz="2400">
              <a:solidFill>
                <a:schemeClr val="dk2"/>
              </a:solidFill>
            </a:endParaRPr>
          </a:p>
          <a:p>
            <a:pPr marL="495300" lvl="0" indent="-190500" algn="l" rtl="0">
              <a:lnSpc>
                <a:spcPct val="115000"/>
              </a:lnSpc>
              <a:spcBef>
                <a:spcPts val="480"/>
              </a:spcBef>
              <a:spcAft>
                <a:spcPts val="0"/>
              </a:spcAft>
              <a:buSzPts val="2400"/>
              <a:buNone/>
            </a:pPr>
            <a:endParaRPr sz="2400" i="1">
              <a:solidFill>
                <a:schemeClr val="dk2"/>
              </a:solidFill>
            </a:endParaRPr>
          </a:p>
          <a:p>
            <a:pPr marL="342900" lvl="0" indent="-342900" algn="l" rtl="0">
              <a:lnSpc>
                <a:spcPct val="115000"/>
              </a:lnSpc>
              <a:spcBef>
                <a:spcPts val="480"/>
              </a:spcBef>
              <a:spcAft>
                <a:spcPts val="0"/>
              </a:spcAft>
              <a:buSzPts val="2400"/>
              <a:buChar char="●"/>
            </a:pPr>
            <a:r>
              <a:rPr lang="en-US" sz="2400">
                <a:solidFill>
                  <a:schemeClr val="dk2"/>
                </a:solidFill>
              </a:rPr>
              <a:t>In 2011, the average income of the 7,878 households in Steubenville, Ohio, was </a:t>
            </a:r>
            <a:r>
              <a:rPr lang="en-US" sz="2400">
                <a:solidFill>
                  <a:schemeClr val="accent1"/>
                </a:solidFill>
              </a:rPr>
              <a:t>$46,341.</a:t>
            </a:r>
            <a:r>
              <a:rPr lang="en-US" sz="2400">
                <a:solidFill>
                  <a:schemeClr val="dk2"/>
                </a:solidFill>
              </a:rPr>
              <a:t> But if just two people, </a:t>
            </a:r>
            <a:r>
              <a:rPr lang="en-US" sz="2400" b="1">
                <a:solidFill>
                  <a:schemeClr val="dk2"/>
                </a:solidFill>
              </a:rPr>
              <a:t>Warren Buffett </a:t>
            </a:r>
            <a:r>
              <a:rPr lang="en-US" sz="2400">
                <a:solidFill>
                  <a:schemeClr val="dk2"/>
                </a:solidFill>
              </a:rPr>
              <a:t>and </a:t>
            </a:r>
            <a:r>
              <a:rPr lang="en-US" sz="2400" b="1">
                <a:solidFill>
                  <a:schemeClr val="dk2"/>
                </a:solidFill>
              </a:rPr>
              <a:t>Oprah Winfrey</a:t>
            </a:r>
            <a:r>
              <a:rPr lang="en-US" sz="2400">
                <a:solidFill>
                  <a:schemeClr val="dk2"/>
                </a:solidFill>
              </a:rPr>
              <a:t>, relocated to that city, the average household income in Steubenville would rise 62 percent overnight, to </a:t>
            </a:r>
            <a:r>
              <a:rPr lang="en-US" sz="2400">
                <a:solidFill>
                  <a:schemeClr val="accent1"/>
                </a:solidFill>
              </a:rPr>
              <a:t>$75,263 </a:t>
            </a:r>
            <a:r>
              <a:rPr lang="en-US" sz="2400">
                <a:solidFill>
                  <a:schemeClr val="dk2"/>
                </a:solidFill>
              </a:rPr>
              <a:t>per household. </a:t>
            </a:r>
            <a:endParaRPr sz="2400">
              <a:solidFill>
                <a:schemeClr val="dk2"/>
              </a:solidFill>
            </a:endParaRPr>
          </a:p>
          <a:p>
            <a:pPr marL="0" lvl="0" indent="0" algn="l" rtl="0">
              <a:lnSpc>
                <a:spcPct val="115000"/>
              </a:lnSpc>
              <a:spcBef>
                <a:spcPts val="480"/>
              </a:spcBef>
              <a:spcAft>
                <a:spcPts val="0"/>
              </a:spcAft>
              <a:buSzPts val="2400"/>
              <a:buNone/>
            </a:pPr>
            <a:endParaRPr sz="2400" b="1">
              <a:solidFill>
                <a:schemeClr val="accent1"/>
              </a:solidFill>
            </a:endParaRPr>
          </a:p>
          <a:p>
            <a:pPr marL="0" lvl="0" indent="0" algn="l" rtl="0">
              <a:lnSpc>
                <a:spcPct val="115000"/>
              </a:lnSpc>
              <a:spcBef>
                <a:spcPts val="480"/>
              </a:spcBef>
              <a:spcAft>
                <a:spcPts val="0"/>
              </a:spcAft>
              <a:buSzPts val="2400"/>
              <a:buNone/>
            </a:pPr>
            <a:r>
              <a:rPr lang="en-US" sz="2400" b="1" i="1">
                <a:solidFill>
                  <a:schemeClr val="accent1"/>
                </a:solidFill>
              </a:rPr>
              <a:t>What’s misleading about these statements? </a:t>
            </a:r>
            <a:endParaRPr sz="2400" b="1">
              <a:solidFill>
                <a:schemeClr val="accent1"/>
              </a:solidFill>
            </a:endParaRPr>
          </a:p>
          <a:p>
            <a:pPr marL="230982" lvl="0" indent="-78582" algn="l" rtl="0">
              <a:lnSpc>
                <a:spcPct val="115000"/>
              </a:lnSpc>
              <a:spcBef>
                <a:spcPts val="480"/>
              </a:spcBef>
              <a:spcAft>
                <a:spcPts val="0"/>
              </a:spcAft>
              <a:buSzPts val="2400"/>
              <a:buNone/>
            </a:pPr>
            <a:endParaRPr sz="2400">
              <a:solidFill>
                <a:schemeClr val="dk2"/>
              </a:solidFill>
            </a:endParaRPr>
          </a:p>
        </p:txBody>
      </p:sp>
      <p:sp>
        <p:nvSpPr>
          <p:cNvPr id="1960" name="Google Shape;1960;p162"/>
          <p:cNvSpPr txBox="1"/>
          <p:nvPr/>
        </p:nvSpPr>
        <p:spPr>
          <a:xfrm>
            <a:off x="6266916" y="6124275"/>
            <a:ext cx="5908990" cy="27699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BFBFBF"/>
                </a:solidFill>
                <a:effectLst/>
                <a:uLnTx/>
                <a:uFillTx/>
                <a:latin typeface="Lato"/>
                <a:ea typeface="Lato"/>
                <a:cs typeface="Lato"/>
                <a:sym typeface="Lato"/>
              </a:rPr>
              <a:t>https://www.nytimes.com/2013/05/26/opinion/sunday/when-numbers-mislead.html</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65"/>
        <p:cNvGrpSpPr/>
        <p:nvPr/>
      </p:nvGrpSpPr>
      <p:grpSpPr>
        <a:xfrm>
          <a:off x="0" y="0"/>
          <a:ext cx="0" cy="0"/>
          <a:chOff x="0" y="0"/>
          <a:chExt cx="0" cy="0"/>
        </a:xfrm>
      </p:grpSpPr>
      <p:sp>
        <p:nvSpPr>
          <p:cNvPr id="1966" name="Google Shape;1966;p163"/>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57</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967" name="Google Shape;1967;p163"/>
          <p:cNvSpPr txBox="1">
            <a:spLocks noGrp="1"/>
          </p:cNvSpPr>
          <p:nvPr>
            <p:ph type="body" idx="1"/>
          </p:nvPr>
        </p:nvSpPr>
        <p:spPr>
          <a:xfrm>
            <a:off x="415600" y="1536634"/>
            <a:ext cx="4092232"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t>Numbers don’t have to be fabricated to be misleading. </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Misleading statistics are the misusage—purposeful or not—of numerical data. </a:t>
            </a:r>
            <a:endParaRPr sz="2400"/>
          </a:p>
          <a:p>
            <a:pPr marL="495300" lvl="0" indent="-190500" algn="l" rtl="0">
              <a:lnSpc>
                <a:spcPct val="115000"/>
              </a:lnSpc>
              <a:spcBef>
                <a:spcPts val="480"/>
              </a:spcBef>
              <a:spcAft>
                <a:spcPts val="0"/>
              </a:spcAft>
              <a:buSzPts val="2400"/>
              <a:buNone/>
            </a:pPr>
            <a:endParaRPr sz="2400"/>
          </a:p>
          <a:p>
            <a:pPr marL="495300" lvl="0" indent="-190500" algn="l" rtl="0">
              <a:lnSpc>
                <a:spcPct val="115000"/>
              </a:lnSpc>
              <a:spcBef>
                <a:spcPts val="480"/>
              </a:spcBef>
              <a:spcAft>
                <a:spcPts val="0"/>
              </a:spcAft>
              <a:buSzPts val="2400"/>
              <a:buNone/>
            </a:pPr>
            <a:endParaRPr sz="2400"/>
          </a:p>
        </p:txBody>
      </p:sp>
      <p:sp>
        <p:nvSpPr>
          <p:cNvPr id="1968" name="Google Shape;1968;p163"/>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Misleading statistics</a:t>
            </a:r>
            <a:endParaRPr/>
          </a:p>
        </p:txBody>
      </p:sp>
      <p:pic>
        <p:nvPicPr>
          <p:cNvPr id="1969" name="Google Shape;1969;p163"/>
          <p:cNvPicPr preferRelativeResize="0"/>
          <p:nvPr/>
        </p:nvPicPr>
        <p:blipFill rotWithShape="1">
          <a:blip r:embed="rId3">
            <a:alphaModFix/>
          </a:blip>
          <a:srcRect/>
          <a:stretch/>
        </p:blipFill>
        <p:spPr>
          <a:xfrm>
            <a:off x="4643343" y="1412776"/>
            <a:ext cx="6889261" cy="493521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74"/>
        <p:cNvGrpSpPr/>
        <p:nvPr/>
      </p:nvGrpSpPr>
      <p:grpSpPr>
        <a:xfrm>
          <a:off x="0" y="0"/>
          <a:ext cx="0" cy="0"/>
          <a:chOff x="0" y="0"/>
          <a:chExt cx="0" cy="0"/>
        </a:xfrm>
      </p:grpSpPr>
      <p:sp>
        <p:nvSpPr>
          <p:cNvPr id="1975" name="Google Shape;1975;p164"/>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58</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976" name="Google Shape;1976;p164"/>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t>Misleading statistics can be created through issues with:</a:t>
            </a:r>
            <a:endParaRPr/>
          </a:p>
          <a:p>
            <a:pPr marL="230982" lvl="0" indent="-78582" algn="l" rtl="0">
              <a:lnSpc>
                <a:spcPct val="115000"/>
              </a:lnSpc>
              <a:spcBef>
                <a:spcPts val="480"/>
              </a:spcBef>
              <a:spcAft>
                <a:spcPts val="0"/>
              </a:spcAft>
              <a:buSzPts val="2400"/>
              <a:buNone/>
            </a:pPr>
            <a:endParaRPr sz="2400"/>
          </a:p>
          <a:p>
            <a:pPr marL="461963" lvl="1" indent="-233359" algn="l" rtl="0">
              <a:lnSpc>
                <a:spcPct val="115000"/>
              </a:lnSpc>
              <a:spcBef>
                <a:spcPts val="440"/>
              </a:spcBef>
              <a:spcAft>
                <a:spcPts val="0"/>
              </a:spcAft>
              <a:buSzPts val="2200"/>
              <a:buChar char="–"/>
            </a:pPr>
            <a:r>
              <a:rPr lang="en-US" sz="2400"/>
              <a:t>data collection</a:t>
            </a:r>
            <a:endParaRPr/>
          </a:p>
          <a:p>
            <a:pPr marL="461963" lvl="1" indent="-93659" algn="l" rtl="0">
              <a:lnSpc>
                <a:spcPct val="115000"/>
              </a:lnSpc>
              <a:spcBef>
                <a:spcPts val="440"/>
              </a:spcBef>
              <a:spcAft>
                <a:spcPts val="0"/>
              </a:spcAft>
              <a:buSzPts val="2200"/>
              <a:buNone/>
            </a:pPr>
            <a:endParaRPr sz="2400"/>
          </a:p>
          <a:p>
            <a:pPr marL="461963" lvl="1" indent="-233359" algn="l" rtl="0">
              <a:lnSpc>
                <a:spcPct val="115000"/>
              </a:lnSpc>
              <a:spcBef>
                <a:spcPts val="440"/>
              </a:spcBef>
              <a:spcAft>
                <a:spcPts val="0"/>
              </a:spcAft>
              <a:buSzPts val="2200"/>
              <a:buChar char="–"/>
            </a:pPr>
            <a:r>
              <a:rPr lang="en-US" sz="2400"/>
              <a:t>data processing</a:t>
            </a:r>
            <a:endParaRPr/>
          </a:p>
          <a:p>
            <a:pPr marL="461963" lvl="1" indent="-93659" algn="l" rtl="0">
              <a:lnSpc>
                <a:spcPct val="115000"/>
              </a:lnSpc>
              <a:spcBef>
                <a:spcPts val="440"/>
              </a:spcBef>
              <a:spcAft>
                <a:spcPts val="0"/>
              </a:spcAft>
              <a:buSzPts val="2200"/>
              <a:buNone/>
            </a:pPr>
            <a:endParaRPr sz="2400"/>
          </a:p>
          <a:p>
            <a:pPr marL="461963" lvl="1" indent="-233359" algn="l" rtl="0">
              <a:lnSpc>
                <a:spcPct val="115000"/>
              </a:lnSpc>
              <a:spcBef>
                <a:spcPts val="440"/>
              </a:spcBef>
              <a:spcAft>
                <a:spcPts val="0"/>
              </a:spcAft>
              <a:buSzPts val="2200"/>
              <a:buChar char="–"/>
            </a:pPr>
            <a:r>
              <a:rPr lang="en-US" sz="2400"/>
              <a:t>data presentation </a:t>
            </a:r>
            <a:endParaRPr/>
          </a:p>
        </p:txBody>
      </p:sp>
      <p:sp>
        <p:nvSpPr>
          <p:cNvPr id="1977" name="Google Shape;1977;p164"/>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Misleading statistics, ctd.</a:t>
            </a:r>
            <a:endParaRPr/>
          </a:p>
        </p:txBody>
      </p:sp>
      <p:graphicFrame>
        <p:nvGraphicFramePr>
          <p:cNvPr id="1978" name="Google Shape;1978;p164"/>
          <p:cNvGraphicFramePr/>
          <p:nvPr/>
        </p:nvGraphicFramePr>
        <p:xfrm>
          <a:off x="6381750" y="1600200"/>
          <a:ext cx="3000000" cy="3000000"/>
        </p:xfrm>
        <a:graphic>
          <a:graphicData uri="http://schemas.openxmlformats.org/drawingml/2006/table">
            <a:tbl>
              <a:tblPr bandRow="1">
                <a:noFill/>
              </a:tblPr>
              <a:tblGrid>
                <a:gridCol w="1860725">
                  <a:extLst>
                    <a:ext uri="{9D8B030D-6E8A-4147-A177-3AD203B41FA5}">
                      <a16:colId xmlns:a16="http://schemas.microsoft.com/office/drawing/2014/main" val="20000"/>
                    </a:ext>
                  </a:extLst>
                </a:gridCol>
                <a:gridCol w="3092275">
                  <a:extLst>
                    <a:ext uri="{9D8B030D-6E8A-4147-A177-3AD203B41FA5}">
                      <a16:colId xmlns:a16="http://schemas.microsoft.com/office/drawing/2014/main" val="20001"/>
                    </a:ext>
                  </a:extLst>
                </a:gridCol>
              </a:tblGrid>
              <a:tr h="111940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solidFill>
                            <a:schemeClr val="dk1"/>
                          </a:solidFill>
                          <a:latin typeface="Century Gothic"/>
                          <a:ea typeface="Century Gothic"/>
                          <a:cs typeface="Century Gothic"/>
                          <a:sym typeface="Century Gothic"/>
                        </a:rPr>
                        <a:t>Data collection</a:t>
                      </a:r>
                      <a:endParaRPr sz="1679" u="none" strike="noStrike" cap="none">
                        <a:solidFill>
                          <a:schemeClr val="dk1"/>
                        </a:solidFill>
                        <a:latin typeface="Century Gothic"/>
                        <a:ea typeface="Century Gothic"/>
                        <a:cs typeface="Century Gothic"/>
                        <a:sym typeface="Century Gothic"/>
                      </a:endParaRPr>
                    </a:p>
                  </a:txBody>
                  <a:tcPr marL="91450" marR="91450" marT="45725" marB="45725" anchor="ctr">
                    <a:solidFill>
                      <a:srgbClr val="B59BC7">
                        <a:alpha val="20000"/>
                      </a:srgbClr>
                    </a:solidFill>
                  </a:tcPr>
                </a:tc>
                <a:tc>
                  <a:txBody>
                    <a:bodyPr/>
                    <a:lstStyle/>
                    <a:p>
                      <a:pPr marL="342900" marR="0" lvl="0" indent="-342900" algn="l" rtl="0">
                        <a:lnSpc>
                          <a:spcPct val="100000"/>
                        </a:lnSpc>
                        <a:spcBef>
                          <a:spcPts val="0"/>
                        </a:spcBef>
                        <a:spcAft>
                          <a:spcPts val="0"/>
                        </a:spcAft>
                        <a:buClr>
                          <a:schemeClr val="dk1"/>
                        </a:buClr>
                        <a:buSzPts val="1800"/>
                        <a:buFont typeface="Arial"/>
                        <a:buChar char="•"/>
                      </a:pPr>
                      <a:r>
                        <a:rPr lang="en-US" sz="1800" u="none" strike="noStrike" cap="none">
                          <a:solidFill>
                            <a:schemeClr val="dk1"/>
                          </a:solidFill>
                          <a:latin typeface="Century Gothic"/>
                          <a:ea typeface="Century Gothic"/>
                          <a:cs typeface="Century Gothic"/>
                          <a:sym typeface="Century Gothic"/>
                        </a:rPr>
                        <a:t>Small sample sizes</a:t>
                      </a:r>
                      <a:endParaRPr sz="1679" u="none" strike="noStrike" cap="none">
                        <a:solidFill>
                          <a:schemeClr val="dk1"/>
                        </a:solidFill>
                        <a:latin typeface="Century Gothic"/>
                        <a:ea typeface="Century Gothic"/>
                        <a:cs typeface="Century Gothic"/>
                        <a:sym typeface="Century Gothic"/>
                      </a:endParaRPr>
                    </a:p>
                    <a:p>
                      <a:pPr marL="342900" marR="0" lvl="0" indent="-342900" algn="l" rtl="0">
                        <a:lnSpc>
                          <a:spcPct val="100000"/>
                        </a:lnSpc>
                        <a:spcBef>
                          <a:spcPts val="0"/>
                        </a:spcBef>
                        <a:spcAft>
                          <a:spcPts val="0"/>
                        </a:spcAft>
                        <a:buClr>
                          <a:schemeClr val="dk1"/>
                        </a:buClr>
                        <a:buSzPts val="1800"/>
                        <a:buFont typeface="Arial"/>
                        <a:buChar char="•"/>
                      </a:pPr>
                      <a:r>
                        <a:rPr lang="en-US" sz="1800" u="none" strike="noStrike" cap="none">
                          <a:solidFill>
                            <a:schemeClr val="dk1"/>
                          </a:solidFill>
                          <a:latin typeface="Century Gothic"/>
                          <a:ea typeface="Century Gothic"/>
                          <a:cs typeface="Century Gothic"/>
                          <a:sym typeface="Century Gothic"/>
                        </a:rPr>
                        <a:t>Biased sampling</a:t>
                      </a:r>
                      <a:endParaRPr sz="1679" u="none" strike="noStrike" cap="none">
                        <a:solidFill>
                          <a:schemeClr val="dk1"/>
                        </a:solidFill>
                        <a:latin typeface="Century Gothic"/>
                        <a:ea typeface="Century Gothic"/>
                        <a:cs typeface="Century Gothic"/>
                        <a:sym typeface="Century Gothic"/>
                      </a:endParaRPr>
                    </a:p>
                    <a:p>
                      <a:pPr marL="342900" marR="0" lvl="0" indent="-342900" algn="l" rtl="0">
                        <a:lnSpc>
                          <a:spcPct val="100000"/>
                        </a:lnSpc>
                        <a:spcBef>
                          <a:spcPts val="0"/>
                        </a:spcBef>
                        <a:spcAft>
                          <a:spcPts val="0"/>
                        </a:spcAft>
                        <a:buClr>
                          <a:schemeClr val="dk1"/>
                        </a:buClr>
                        <a:buSzPts val="1800"/>
                        <a:buFont typeface="Arial"/>
                        <a:buChar char="•"/>
                      </a:pPr>
                      <a:r>
                        <a:rPr lang="en-US" sz="1800" u="none" strike="noStrike" cap="none">
                          <a:solidFill>
                            <a:schemeClr val="dk1"/>
                          </a:solidFill>
                          <a:latin typeface="Century Gothic"/>
                          <a:ea typeface="Century Gothic"/>
                          <a:cs typeface="Century Gothic"/>
                          <a:sym typeface="Century Gothic"/>
                        </a:rPr>
                        <a:t>Loaded questions</a:t>
                      </a:r>
                      <a:endParaRPr sz="1679" u="none" strike="noStrike" cap="none">
                        <a:solidFill>
                          <a:schemeClr val="dk1"/>
                        </a:solidFill>
                        <a:latin typeface="Century Gothic"/>
                        <a:ea typeface="Century Gothic"/>
                        <a:cs typeface="Century Gothic"/>
                        <a:sym typeface="Century Gothic"/>
                      </a:endParaRPr>
                    </a:p>
                  </a:txBody>
                  <a:tcPr marL="91450" marR="91450" marT="45725" marB="45725" anchor="ctr">
                    <a:solidFill>
                      <a:srgbClr val="B59BC7">
                        <a:alpha val="20000"/>
                      </a:srgbClr>
                    </a:solidFill>
                  </a:tcPr>
                </a:tc>
                <a:extLst>
                  <a:ext uri="{0D108BD9-81ED-4DB2-BD59-A6C34878D82A}">
                    <a16:rowId xmlns:a16="http://schemas.microsoft.com/office/drawing/2014/main" val="10000"/>
                  </a:ext>
                </a:extLst>
              </a:tr>
              <a:tr h="111940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solidFill>
                            <a:schemeClr val="dk1"/>
                          </a:solidFill>
                          <a:latin typeface="Century Gothic"/>
                          <a:ea typeface="Century Gothic"/>
                          <a:cs typeface="Century Gothic"/>
                          <a:sym typeface="Century Gothic"/>
                        </a:rPr>
                        <a:t>Data processing</a:t>
                      </a:r>
                      <a:endParaRPr sz="1679" u="none" strike="noStrike" cap="none">
                        <a:solidFill>
                          <a:schemeClr val="dk1"/>
                        </a:solidFill>
                        <a:latin typeface="Century Gothic"/>
                        <a:ea typeface="Century Gothic"/>
                        <a:cs typeface="Century Gothic"/>
                        <a:sym typeface="Century Gothic"/>
                      </a:endParaRPr>
                    </a:p>
                  </a:txBody>
                  <a:tcPr marL="91450" marR="91450" marT="45725" marB="45725" anchor="ctr"/>
                </a:tc>
                <a:tc>
                  <a:txBody>
                    <a:bodyPr/>
                    <a:lstStyle/>
                    <a:p>
                      <a:pPr marL="342900" marR="0" lvl="0" indent="-342900" algn="l" rtl="0">
                        <a:lnSpc>
                          <a:spcPct val="100000"/>
                        </a:lnSpc>
                        <a:spcBef>
                          <a:spcPts val="0"/>
                        </a:spcBef>
                        <a:spcAft>
                          <a:spcPts val="0"/>
                        </a:spcAft>
                        <a:buClr>
                          <a:schemeClr val="dk1"/>
                        </a:buClr>
                        <a:buSzPts val="1800"/>
                        <a:buFont typeface="Arial"/>
                        <a:buChar char="•"/>
                      </a:pPr>
                      <a:r>
                        <a:rPr lang="en-US" sz="1800" u="none" strike="noStrike" cap="none">
                          <a:solidFill>
                            <a:schemeClr val="dk1"/>
                          </a:solidFill>
                          <a:latin typeface="Century Gothic"/>
                          <a:ea typeface="Century Gothic"/>
                          <a:cs typeface="Century Gothic"/>
                          <a:sym typeface="Century Gothic"/>
                        </a:rPr>
                        <a:t>No/poor data normalization</a:t>
                      </a:r>
                      <a:endParaRPr sz="1679" u="none" strike="noStrike" cap="none">
                        <a:solidFill>
                          <a:schemeClr val="dk1"/>
                        </a:solidFill>
                        <a:latin typeface="Century Gothic"/>
                        <a:ea typeface="Century Gothic"/>
                        <a:cs typeface="Century Gothic"/>
                        <a:sym typeface="Century Gothic"/>
                      </a:endParaRPr>
                    </a:p>
                    <a:p>
                      <a:pPr marL="342900" marR="0" lvl="0" indent="-342900" algn="l" rtl="0">
                        <a:lnSpc>
                          <a:spcPct val="100000"/>
                        </a:lnSpc>
                        <a:spcBef>
                          <a:spcPts val="0"/>
                        </a:spcBef>
                        <a:spcAft>
                          <a:spcPts val="0"/>
                        </a:spcAft>
                        <a:buClr>
                          <a:schemeClr val="dk1"/>
                        </a:buClr>
                        <a:buSzPts val="1800"/>
                        <a:buFont typeface="Arial"/>
                        <a:buChar char="•"/>
                      </a:pPr>
                      <a:r>
                        <a:rPr lang="en-US" sz="1800" u="none" strike="noStrike" cap="none">
                          <a:solidFill>
                            <a:schemeClr val="dk1"/>
                          </a:solidFill>
                          <a:latin typeface="Century Gothic"/>
                          <a:ea typeface="Century Gothic"/>
                          <a:cs typeface="Century Gothic"/>
                          <a:sym typeface="Century Gothic"/>
                        </a:rPr>
                        <a:t>Ignoring important features</a:t>
                      </a:r>
                      <a:endParaRPr sz="1679" u="none" strike="noStrike" cap="none">
                        <a:solidFill>
                          <a:schemeClr val="dk1"/>
                        </a:solidFill>
                        <a:latin typeface="Century Gothic"/>
                        <a:ea typeface="Century Gothic"/>
                        <a:cs typeface="Century Gothic"/>
                        <a:sym typeface="Century Gothic"/>
                      </a:endParaRPr>
                    </a:p>
                  </a:txBody>
                  <a:tcPr marL="91450" marR="91450" marT="45725" marB="45725" anchor="ctr"/>
                </a:tc>
                <a:extLst>
                  <a:ext uri="{0D108BD9-81ED-4DB2-BD59-A6C34878D82A}">
                    <a16:rowId xmlns:a16="http://schemas.microsoft.com/office/drawing/2014/main" val="10001"/>
                  </a:ext>
                </a:extLst>
              </a:tr>
              <a:tr h="111940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solidFill>
                            <a:schemeClr val="dk1"/>
                          </a:solidFill>
                          <a:latin typeface="Century Gothic"/>
                          <a:ea typeface="Century Gothic"/>
                          <a:cs typeface="Century Gothic"/>
                          <a:sym typeface="Century Gothic"/>
                        </a:rPr>
                        <a:t>Data presentation</a:t>
                      </a:r>
                      <a:endParaRPr sz="1679" u="none" strike="noStrike" cap="none">
                        <a:solidFill>
                          <a:schemeClr val="dk1"/>
                        </a:solidFill>
                        <a:latin typeface="Century Gothic"/>
                        <a:ea typeface="Century Gothic"/>
                        <a:cs typeface="Century Gothic"/>
                        <a:sym typeface="Century Gothic"/>
                      </a:endParaRPr>
                    </a:p>
                  </a:txBody>
                  <a:tcPr marL="91450" marR="91450" marT="45725" marB="45725" anchor="ctr">
                    <a:solidFill>
                      <a:srgbClr val="B59BC7">
                        <a:alpha val="20000"/>
                      </a:srgbClr>
                    </a:solidFill>
                  </a:tcPr>
                </a:tc>
                <a:tc>
                  <a:txBody>
                    <a:bodyPr/>
                    <a:lstStyle/>
                    <a:p>
                      <a:pPr marL="342900" marR="0" lvl="0" indent="-342900" algn="l" rtl="0">
                        <a:lnSpc>
                          <a:spcPct val="100000"/>
                        </a:lnSpc>
                        <a:spcBef>
                          <a:spcPts val="0"/>
                        </a:spcBef>
                        <a:spcAft>
                          <a:spcPts val="0"/>
                        </a:spcAft>
                        <a:buClr>
                          <a:schemeClr val="dk1"/>
                        </a:buClr>
                        <a:buSzPts val="1800"/>
                        <a:buFont typeface="Arial"/>
                        <a:buChar char="•"/>
                      </a:pPr>
                      <a:r>
                        <a:rPr lang="en-US" sz="1800" u="none" strike="noStrike" cap="none">
                          <a:solidFill>
                            <a:schemeClr val="dk1"/>
                          </a:solidFill>
                          <a:latin typeface="Century Gothic"/>
                          <a:ea typeface="Century Gothic"/>
                          <a:cs typeface="Century Gothic"/>
                          <a:sym typeface="Century Gothic"/>
                        </a:rPr>
                        <a:t>Hiding context</a:t>
                      </a:r>
                      <a:endParaRPr sz="1679" u="none" strike="noStrike" cap="none">
                        <a:solidFill>
                          <a:schemeClr val="dk1"/>
                        </a:solidFill>
                        <a:latin typeface="Century Gothic"/>
                        <a:ea typeface="Century Gothic"/>
                        <a:cs typeface="Century Gothic"/>
                        <a:sym typeface="Century Gothic"/>
                      </a:endParaRPr>
                    </a:p>
                    <a:p>
                      <a:pPr marL="342900" marR="0" lvl="0" indent="-342900" algn="l" rtl="0">
                        <a:lnSpc>
                          <a:spcPct val="100000"/>
                        </a:lnSpc>
                        <a:spcBef>
                          <a:spcPts val="0"/>
                        </a:spcBef>
                        <a:spcAft>
                          <a:spcPts val="0"/>
                        </a:spcAft>
                        <a:buClr>
                          <a:schemeClr val="dk1"/>
                        </a:buClr>
                        <a:buSzPts val="1800"/>
                        <a:buFont typeface="Arial"/>
                        <a:buChar char="•"/>
                      </a:pPr>
                      <a:r>
                        <a:rPr lang="en-US" sz="1800" u="none" strike="noStrike" cap="none">
                          <a:solidFill>
                            <a:schemeClr val="dk1"/>
                          </a:solidFill>
                          <a:latin typeface="Century Gothic"/>
                          <a:ea typeface="Century Gothic"/>
                          <a:cs typeface="Century Gothic"/>
                          <a:sym typeface="Century Gothic"/>
                        </a:rPr>
                        <a:t>Omitting certain findings</a:t>
                      </a:r>
                      <a:endParaRPr sz="1679" u="none" strike="noStrike" cap="none">
                        <a:solidFill>
                          <a:schemeClr val="dk1"/>
                        </a:solidFill>
                        <a:latin typeface="Century Gothic"/>
                        <a:ea typeface="Century Gothic"/>
                        <a:cs typeface="Century Gothic"/>
                        <a:sym typeface="Century Gothic"/>
                      </a:endParaRPr>
                    </a:p>
                    <a:p>
                      <a:pPr marL="342900" marR="0" lvl="0" indent="-342900" algn="l" rtl="0">
                        <a:lnSpc>
                          <a:spcPct val="100000"/>
                        </a:lnSpc>
                        <a:spcBef>
                          <a:spcPts val="0"/>
                        </a:spcBef>
                        <a:spcAft>
                          <a:spcPts val="0"/>
                        </a:spcAft>
                        <a:buClr>
                          <a:schemeClr val="dk1"/>
                        </a:buClr>
                        <a:buSzPts val="1800"/>
                        <a:buFont typeface="Arial"/>
                        <a:buChar char="•"/>
                      </a:pPr>
                      <a:r>
                        <a:rPr lang="en-US" sz="1800" u="none" strike="noStrike" cap="none">
                          <a:solidFill>
                            <a:schemeClr val="dk1"/>
                          </a:solidFill>
                          <a:latin typeface="Century Gothic"/>
                          <a:ea typeface="Century Gothic"/>
                          <a:cs typeface="Century Gothic"/>
                          <a:sym typeface="Century Gothic"/>
                        </a:rPr>
                        <a:t>Visual distortions</a:t>
                      </a:r>
                      <a:endParaRPr sz="1679" u="none" strike="noStrike" cap="none">
                        <a:solidFill>
                          <a:schemeClr val="dk1"/>
                        </a:solidFill>
                        <a:latin typeface="Century Gothic"/>
                        <a:ea typeface="Century Gothic"/>
                        <a:cs typeface="Century Gothic"/>
                        <a:sym typeface="Century Gothic"/>
                      </a:endParaRPr>
                    </a:p>
                  </a:txBody>
                  <a:tcPr marL="91450" marR="91450" marT="45725" marB="45725" anchor="ctr">
                    <a:solidFill>
                      <a:srgbClr val="B59BC7">
                        <a:alpha val="20000"/>
                      </a:srgbClr>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83"/>
        <p:cNvGrpSpPr/>
        <p:nvPr/>
      </p:nvGrpSpPr>
      <p:grpSpPr>
        <a:xfrm>
          <a:off x="0" y="0"/>
          <a:ext cx="0" cy="0"/>
          <a:chOff x="0" y="0"/>
          <a:chExt cx="0" cy="0"/>
        </a:xfrm>
      </p:grpSpPr>
      <p:sp>
        <p:nvSpPr>
          <p:cNvPr id="1984" name="Google Shape;1984;p315"/>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59</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985" name="Google Shape;1985;p315"/>
          <p:cNvSpPr txBox="1">
            <a:spLocks noGrp="1"/>
          </p:cNvSpPr>
          <p:nvPr>
            <p:ph type="body" idx="1"/>
          </p:nvPr>
        </p:nvSpPr>
        <p:spPr>
          <a:xfrm>
            <a:off x="415599" y="1536634"/>
            <a:ext cx="6675011" cy="4555080"/>
          </a:xfrm>
          <a:prstGeom prst="rect">
            <a:avLst/>
          </a:prstGeom>
          <a:noFill/>
          <a:ln>
            <a:noFill/>
          </a:ln>
        </p:spPr>
        <p:txBody>
          <a:bodyPr spcFirstLastPara="1" wrap="square" lIns="91425" tIns="91425" rIns="91425" bIns="91425" anchor="ctr" anchorCtr="0">
            <a:normAutofit/>
          </a:bodyPr>
          <a:lstStyle/>
          <a:p>
            <a:pPr marL="114300" lvl="0" indent="0" algn="l" rtl="0">
              <a:lnSpc>
                <a:spcPct val="115000"/>
              </a:lnSpc>
              <a:spcBef>
                <a:spcPts val="0"/>
              </a:spcBef>
              <a:spcAft>
                <a:spcPts val="0"/>
              </a:spcAft>
              <a:buSzPts val="2200"/>
              <a:buNone/>
            </a:pPr>
            <a:r>
              <a:rPr lang="en-US" sz="2200" b="1" i="1"/>
              <a:t>“I’m all for rigor, but I prefer other people do it. I see its importance—it’s fun for some people—but I don’t have the patience for it. If you looked at all my past experiments, they were always rhetorical devices. I gathered data to show how my point would be made. I used data as a point of persuasion, and I never really worried about, ‘Will this replicate or will this not?” (Daryl J. Bem, in Engber, 2017)</a:t>
            </a:r>
            <a:endParaRPr sz="2200" b="1"/>
          </a:p>
        </p:txBody>
      </p:sp>
      <p:sp>
        <p:nvSpPr>
          <p:cNvPr id="1986" name="Google Shape;1986;p315"/>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US"/>
              <a:t>Example: Bem’s PSI research</a:t>
            </a:r>
            <a:endParaRPr/>
          </a:p>
        </p:txBody>
      </p:sp>
      <p:sp>
        <p:nvSpPr>
          <p:cNvPr id="1987" name="Google Shape;1987;p315"/>
          <p:cNvSpPr/>
          <p:nvPr/>
        </p:nvSpPr>
        <p:spPr>
          <a:xfrm>
            <a:off x="7316339" y="1660990"/>
            <a:ext cx="4029534" cy="4029534"/>
          </a:xfrm>
          <a:prstGeom prst="star16">
            <a:avLst>
              <a:gd name="adj" fmla="val 37500"/>
            </a:avLst>
          </a:prstGeom>
          <a:solidFill>
            <a:schemeClr val="accent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100"/>
              <a:buFont typeface="Arial"/>
              <a:buNone/>
              <a:tabLst/>
              <a:defRPr/>
            </a:pPr>
            <a:r>
              <a:rPr kumimoji="0" lang="en-US" sz="21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Want to read more? See page 35 of the participant guide for links to related articles.</a:t>
            </a:r>
            <a:endParaRPr kumimoji="0" sz="21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105"/>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6</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403" name="Google Shape;1403;p105"/>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Sources of visual design theory</a:t>
            </a:r>
            <a:endParaRPr/>
          </a:p>
        </p:txBody>
      </p:sp>
      <p:sp>
        <p:nvSpPr>
          <p:cNvPr id="1404" name="Google Shape;1404;p105"/>
          <p:cNvSpPr txBox="1">
            <a:spLocks noGrp="1"/>
          </p:cNvSpPr>
          <p:nvPr>
            <p:ph type="body" idx="1"/>
          </p:nvPr>
        </p:nvSpPr>
        <p:spPr>
          <a:xfrm>
            <a:off x="415599" y="1536634"/>
            <a:ext cx="10300527" cy="3151414"/>
          </a:xfrm>
          <a:prstGeom prst="rect">
            <a:avLst/>
          </a:prstGeom>
          <a:noFill/>
          <a:ln>
            <a:noFill/>
          </a:ln>
        </p:spPr>
        <p:txBody>
          <a:bodyPr spcFirstLastPara="1" wrap="square" lIns="91425" tIns="45700" rIns="91425" bIns="45700" anchor="t" anchorCtr="0">
            <a:noAutofit/>
          </a:bodyPr>
          <a:lstStyle/>
          <a:p>
            <a:pPr marL="342900" lvl="0" indent="-342900" algn="l" rtl="0">
              <a:lnSpc>
                <a:spcPct val="115000"/>
              </a:lnSpc>
              <a:spcBef>
                <a:spcPts val="0"/>
              </a:spcBef>
              <a:spcAft>
                <a:spcPts val="0"/>
              </a:spcAft>
              <a:buSzPts val="2400"/>
              <a:buChar char="●"/>
            </a:pPr>
            <a:r>
              <a:rPr lang="en-US" sz="2200"/>
              <a:t>The visual design tips we’ll review today draw on theory such as:</a:t>
            </a:r>
            <a:endParaRPr sz="2200"/>
          </a:p>
          <a:p>
            <a:pPr marL="230982" lvl="0" indent="-78582" algn="l" rtl="0">
              <a:lnSpc>
                <a:spcPct val="115000"/>
              </a:lnSpc>
              <a:spcBef>
                <a:spcPts val="480"/>
              </a:spcBef>
              <a:spcAft>
                <a:spcPts val="0"/>
              </a:spcAft>
              <a:buSzPts val="2400"/>
              <a:buNone/>
            </a:pPr>
            <a:endParaRPr sz="2200"/>
          </a:p>
          <a:p>
            <a:pPr marL="461963" lvl="1" indent="-233359" algn="l" rtl="0">
              <a:lnSpc>
                <a:spcPct val="115000"/>
              </a:lnSpc>
              <a:spcBef>
                <a:spcPts val="420"/>
              </a:spcBef>
              <a:spcAft>
                <a:spcPts val="0"/>
              </a:spcAft>
              <a:buSzPts val="2100"/>
              <a:buChar char="–"/>
            </a:pPr>
            <a:r>
              <a:rPr lang="en-US" sz="2200"/>
              <a:t>the </a:t>
            </a:r>
            <a:r>
              <a:rPr lang="en-US" sz="2200">
                <a:solidFill>
                  <a:schemeClr val="accent1"/>
                </a:solidFill>
              </a:rPr>
              <a:t>building blocks of visual design </a:t>
            </a:r>
            <a:r>
              <a:rPr lang="en-US" sz="2200"/>
              <a:t>described by the Interaction Design Foundation</a:t>
            </a:r>
            <a:endParaRPr sz="2200"/>
          </a:p>
          <a:p>
            <a:pPr marL="461963" lvl="1" indent="-233359" algn="l" rtl="0">
              <a:lnSpc>
                <a:spcPct val="115000"/>
              </a:lnSpc>
              <a:spcBef>
                <a:spcPts val="420"/>
              </a:spcBef>
              <a:spcAft>
                <a:spcPts val="0"/>
              </a:spcAft>
              <a:buSzPts val="2100"/>
              <a:buChar char="–"/>
            </a:pPr>
            <a:r>
              <a:rPr lang="en-US" sz="2200"/>
              <a:t>the four categories of </a:t>
            </a:r>
            <a:r>
              <a:rPr lang="en-US" sz="2200">
                <a:solidFill>
                  <a:schemeClr val="accent1"/>
                </a:solidFill>
              </a:rPr>
              <a:t>preattentive visual attributes </a:t>
            </a:r>
            <a:r>
              <a:rPr lang="en-US" sz="2200"/>
              <a:t>described in Colin Ware’s book, </a:t>
            </a:r>
            <a:r>
              <a:rPr lang="en-US" sz="2200" i="1"/>
              <a:t>Information Visualization: Perception for Design</a:t>
            </a:r>
            <a:endParaRPr sz="2200"/>
          </a:p>
          <a:p>
            <a:pPr marL="461963" lvl="1" indent="-100009" algn="l" rtl="0">
              <a:lnSpc>
                <a:spcPct val="115000"/>
              </a:lnSpc>
              <a:spcBef>
                <a:spcPts val="420"/>
              </a:spcBef>
              <a:spcAft>
                <a:spcPts val="0"/>
              </a:spcAft>
              <a:buSzPts val="2100"/>
              <a:buNone/>
            </a:pPr>
            <a:endParaRPr sz="2200"/>
          </a:p>
          <a:p>
            <a:pPr marL="461963" lvl="1" indent="-100009" algn="l" rtl="0">
              <a:lnSpc>
                <a:spcPct val="115000"/>
              </a:lnSpc>
              <a:spcBef>
                <a:spcPts val="420"/>
              </a:spcBef>
              <a:spcAft>
                <a:spcPts val="0"/>
              </a:spcAft>
              <a:buSzPts val="2100"/>
              <a:buNone/>
            </a:pPr>
            <a:endParaRPr sz="2200"/>
          </a:p>
          <a:p>
            <a:pPr marL="461963" lvl="1" indent="-100009" algn="l" rtl="0">
              <a:lnSpc>
                <a:spcPct val="115000"/>
              </a:lnSpc>
              <a:spcBef>
                <a:spcPts val="420"/>
              </a:spcBef>
              <a:spcAft>
                <a:spcPts val="0"/>
              </a:spcAft>
              <a:buSzPts val="2100"/>
              <a:buNone/>
            </a:pPr>
            <a:endParaRPr sz="2200"/>
          </a:p>
          <a:p>
            <a:pPr marL="461963" lvl="1" indent="-100009" algn="l" rtl="0">
              <a:lnSpc>
                <a:spcPct val="115000"/>
              </a:lnSpc>
              <a:spcBef>
                <a:spcPts val="420"/>
              </a:spcBef>
              <a:spcAft>
                <a:spcPts val="0"/>
              </a:spcAft>
              <a:buSzPts val="2100"/>
              <a:buNone/>
            </a:pPr>
            <a:endParaRPr sz="2200"/>
          </a:p>
          <a:p>
            <a:pPr marL="461963" lvl="1" indent="-100009" algn="l" rtl="0">
              <a:lnSpc>
                <a:spcPct val="115000"/>
              </a:lnSpc>
              <a:spcBef>
                <a:spcPts val="420"/>
              </a:spcBef>
              <a:spcAft>
                <a:spcPts val="0"/>
              </a:spcAft>
              <a:buSzPts val="2100"/>
              <a:buNone/>
            </a:pPr>
            <a:endParaRPr sz="2200"/>
          </a:p>
          <a:p>
            <a:pPr marL="230982" lvl="0" indent="-78582" algn="l" rtl="0">
              <a:lnSpc>
                <a:spcPct val="115000"/>
              </a:lnSpc>
              <a:spcBef>
                <a:spcPts val="480"/>
              </a:spcBef>
              <a:spcAft>
                <a:spcPts val="0"/>
              </a:spcAft>
              <a:buSzPts val="2400"/>
              <a:buNone/>
            </a:pPr>
            <a:endParaRPr sz="2200"/>
          </a:p>
        </p:txBody>
      </p:sp>
      <p:sp>
        <p:nvSpPr>
          <p:cNvPr id="1405" name="Google Shape;1405;p105"/>
          <p:cNvSpPr txBox="1"/>
          <p:nvPr/>
        </p:nvSpPr>
        <p:spPr>
          <a:xfrm>
            <a:off x="392241" y="4060492"/>
            <a:ext cx="8671710" cy="1732600"/>
          </a:xfrm>
          <a:prstGeom prst="rect">
            <a:avLst/>
          </a:prstGeom>
          <a:noFill/>
          <a:ln>
            <a:noFill/>
          </a:ln>
        </p:spPr>
        <p:txBody>
          <a:bodyPr spcFirstLastPara="1" wrap="square" lIns="91425" tIns="45700" rIns="91425" bIns="45700" anchor="t" anchorCtr="0">
            <a:normAutofit/>
          </a:bodyPr>
          <a:lstStyle/>
          <a:p>
            <a:pPr marL="461963" marR="0" lvl="1" indent="-233359" algn="l" defTabSz="914400" rtl="0" eaLnBrk="1" fontAlgn="auto" latinLnBrk="0" hangingPunct="1">
              <a:lnSpc>
                <a:spcPct val="100000"/>
              </a:lnSpc>
              <a:spcBef>
                <a:spcPts val="420"/>
              </a:spcBef>
              <a:spcAft>
                <a:spcPts val="0"/>
              </a:spcAft>
              <a:buClr>
                <a:srgbClr val="000000"/>
              </a:buClr>
              <a:buSzPts val="2100"/>
              <a:buFont typeface="Arial"/>
              <a:buChar char="–"/>
              <a:tabLst/>
              <a:defRPr/>
            </a:pPr>
            <a:r>
              <a:rPr kumimoji="0" lang="en-US" sz="2200" b="0" i="0" u="none" strike="noStrike" kern="0" cap="none" spc="0" normalizeH="0" baseline="0" noProof="0">
                <a:ln>
                  <a:noFill/>
                </a:ln>
                <a:solidFill>
                  <a:srgbClr val="422B72"/>
                </a:solidFill>
                <a:effectLst/>
                <a:uLnTx/>
                <a:uFillTx/>
                <a:latin typeface="Century Gothic"/>
                <a:ea typeface="Century Gothic"/>
                <a:cs typeface="Century Gothic"/>
                <a:sym typeface="Century Gothic"/>
              </a:rPr>
              <a:t>the </a:t>
            </a:r>
            <a:r>
              <a:rPr kumimoji="0" lang="en-US" sz="2200" b="0" i="0" u="none" strike="noStrike" kern="0" cap="none" spc="0" normalizeH="0" baseline="0" noProof="0">
                <a:ln>
                  <a:noFill/>
                </a:ln>
                <a:solidFill>
                  <a:srgbClr val="FF350F"/>
                </a:solidFill>
                <a:effectLst/>
                <a:uLnTx/>
                <a:uFillTx/>
                <a:latin typeface="Century Gothic"/>
                <a:ea typeface="Century Gothic"/>
                <a:cs typeface="Century Gothic"/>
                <a:sym typeface="Century Gothic"/>
              </a:rPr>
              <a:t>Gestalt Principles of visual perception,</a:t>
            </a:r>
            <a:r>
              <a:rPr kumimoji="0" lang="en-US" sz="2200" b="0" i="0" u="none" strike="noStrike" kern="0" cap="none" spc="0" normalizeH="0" baseline="0" noProof="0">
                <a:ln>
                  <a:noFill/>
                </a:ln>
                <a:solidFill>
                  <a:srgbClr val="422B72"/>
                </a:solidFill>
                <a:effectLst/>
                <a:uLnTx/>
                <a:uFillTx/>
                <a:latin typeface="Century Gothic"/>
                <a:ea typeface="Century Gothic"/>
                <a:cs typeface="Century Gothic"/>
                <a:sym typeface="Century Gothic"/>
              </a:rPr>
              <a:t> which describe how people group similar elements, recognize patterns, and simplify complex images when we perceive objects</a:t>
            </a:r>
            <a:endParaRPr kumimoji="0" sz="2200" b="0" i="1" u="none" strike="noStrike" kern="0" cap="none" spc="0" normalizeH="0" baseline="0" noProof="0">
              <a:ln>
                <a:noFill/>
              </a:ln>
              <a:solidFill>
                <a:srgbClr val="422B72"/>
              </a:solidFill>
              <a:effectLst/>
              <a:uLnTx/>
              <a:uFillTx/>
              <a:latin typeface="Century Gothic"/>
              <a:ea typeface="Century Gothic"/>
              <a:cs typeface="Century Gothic"/>
              <a:sym typeface="Century Gothic"/>
            </a:endParaRPr>
          </a:p>
        </p:txBody>
      </p:sp>
      <p:sp>
        <p:nvSpPr>
          <p:cNvPr id="1406" name="Google Shape;1406;p105"/>
          <p:cNvSpPr/>
          <p:nvPr/>
        </p:nvSpPr>
        <p:spPr>
          <a:xfrm>
            <a:off x="9151275" y="3671225"/>
            <a:ext cx="2511133" cy="2511133"/>
          </a:xfrm>
          <a:prstGeom prst="star16">
            <a:avLst>
              <a:gd name="adj" fmla="val 37500"/>
            </a:avLst>
          </a:prstGeom>
          <a:solidFill>
            <a:schemeClr val="accent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0" i="0" u="none" strike="noStrike" kern="0" cap="none" spc="0" normalizeH="0" baseline="0" noProof="0">
                <a:ln>
                  <a:noFill/>
                </a:ln>
                <a:solidFill>
                  <a:srgbClr val="FFFFFF"/>
                </a:solidFill>
                <a:effectLst/>
                <a:uLnTx/>
                <a:uFillTx/>
                <a:latin typeface="Arial"/>
                <a:ea typeface="Arial"/>
                <a:cs typeface="Arial"/>
                <a:sym typeface="Arial"/>
              </a:rPr>
              <a:t>See page 35 of the participant guide for a list of additional resources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165"/>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60</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994" name="Google Shape;1994;p165"/>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How to avoid being misled?</a:t>
            </a:r>
            <a:endParaRPr/>
          </a:p>
        </p:txBody>
      </p:sp>
      <p:sp>
        <p:nvSpPr>
          <p:cNvPr id="1995" name="Google Shape;1995;p165"/>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480"/>
              </a:spcBef>
              <a:spcAft>
                <a:spcPts val="0"/>
              </a:spcAft>
              <a:buSzPts val="2400"/>
              <a:buChar char="●"/>
            </a:pPr>
            <a:r>
              <a:rPr lang="en-US" sz="2400">
                <a:solidFill>
                  <a:schemeClr val="accent1"/>
                </a:solidFill>
              </a:rPr>
              <a:t>Do some math. </a:t>
            </a:r>
            <a:r>
              <a:rPr lang="en-US" sz="2400"/>
              <a:t>Are there any obvious mistakes? </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solidFill>
                  <a:schemeClr val="accent1"/>
                </a:solidFill>
              </a:rPr>
              <a:t>Check the source. </a:t>
            </a:r>
            <a:r>
              <a:rPr lang="en-US" sz="2400"/>
              <a:t>Is it creditable and current? </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solidFill>
                  <a:schemeClr val="accent1"/>
                </a:solidFill>
              </a:rPr>
              <a:t>Question the methodology. </a:t>
            </a:r>
            <a:r>
              <a:rPr lang="en-US" sz="2400">
                <a:solidFill>
                  <a:schemeClr val="dk1"/>
                </a:solidFill>
              </a:rPr>
              <a:t>Is there bias? Is the result statistically significant?</a:t>
            </a:r>
            <a:endParaRPr sz="2400"/>
          </a:p>
          <a:p>
            <a:pPr marL="495300" lvl="0" indent="-190500" algn="l" rtl="0">
              <a:lnSpc>
                <a:spcPct val="115000"/>
              </a:lnSpc>
              <a:spcBef>
                <a:spcPts val="480"/>
              </a:spcBef>
              <a:spcAft>
                <a:spcPts val="0"/>
              </a:spcAft>
              <a:buSzPts val="2400"/>
              <a:buNone/>
            </a:pPr>
            <a:endParaRPr sz="2400">
              <a:solidFill>
                <a:schemeClr val="dk1"/>
              </a:solidFill>
            </a:endParaRPr>
          </a:p>
          <a:p>
            <a:pPr marL="342900" lvl="0" indent="-342900" algn="l" rtl="0">
              <a:lnSpc>
                <a:spcPct val="115000"/>
              </a:lnSpc>
              <a:spcBef>
                <a:spcPts val="480"/>
              </a:spcBef>
              <a:spcAft>
                <a:spcPts val="0"/>
              </a:spcAft>
              <a:buSzPts val="2400"/>
              <a:buChar char="●"/>
            </a:pPr>
            <a:r>
              <a:rPr lang="en-US" sz="2400">
                <a:solidFill>
                  <a:schemeClr val="accent1"/>
                </a:solidFill>
              </a:rPr>
              <a:t>Conduct research. </a:t>
            </a:r>
            <a:r>
              <a:rPr lang="en-US" sz="2400">
                <a:solidFill>
                  <a:schemeClr val="dk1"/>
                </a:solidFill>
              </a:rPr>
              <a:t>What does Google tell you? </a:t>
            </a:r>
            <a:endParaRPr sz="2400"/>
          </a:p>
          <a:p>
            <a:pPr marL="495300" lvl="0" indent="-190500" algn="l" rtl="0">
              <a:lnSpc>
                <a:spcPct val="115000"/>
              </a:lnSpc>
              <a:spcBef>
                <a:spcPts val="480"/>
              </a:spcBef>
              <a:spcAft>
                <a:spcPts val="0"/>
              </a:spcAft>
              <a:buSzPts val="2400"/>
              <a:buNone/>
            </a:pPr>
            <a:endParaRPr sz="2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000"/>
        <p:cNvGrpSpPr/>
        <p:nvPr/>
      </p:nvGrpSpPr>
      <p:grpSpPr>
        <a:xfrm>
          <a:off x="0" y="0"/>
          <a:ext cx="0" cy="0"/>
          <a:chOff x="0" y="0"/>
          <a:chExt cx="0" cy="0"/>
        </a:xfrm>
      </p:grpSpPr>
      <p:sp>
        <p:nvSpPr>
          <p:cNvPr id="2001" name="Google Shape;2001;p316"/>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61</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002" name="Google Shape;2002;p316"/>
          <p:cNvSpPr txBox="1">
            <a:spLocks noGrp="1"/>
          </p:cNvSpPr>
          <p:nvPr>
            <p:ph type="body" idx="1"/>
          </p:nvPr>
        </p:nvSpPr>
        <p:spPr>
          <a:xfrm>
            <a:off x="650875" y="2868178"/>
            <a:ext cx="4964113" cy="2345505"/>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en-US"/>
              <a:t>Visual distortions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007"/>
        <p:cNvGrpSpPr/>
        <p:nvPr/>
      </p:nvGrpSpPr>
      <p:grpSpPr>
        <a:xfrm>
          <a:off x="0" y="0"/>
          <a:ext cx="0" cy="0"/>
          <a:chOff x="0" y="0"/>
          <a:chExt cx="0" cy="0"/>
        </a:xfrm>
      </p:grpSpPr>
      <p:sp>
        <p:nvSpPr>
          <p:cNvPr id="2008" name="Google Shape;2008;p167"/>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62</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009" name="Google Shape;2009;p167"/>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SzPts val="2400"/>
              <a:buChar char="●"/>
            </a:pPr>
            <a:r>
              <a:rPr lang="en-US" sz="2400"/>
              <a:t>Look at the top graph. </a:t>
            </a:r>
            <a:endParaRPr sz="2400"/>
          </a:p>
          <a:p>
            <a:pPr marL="495300" lvl="0" indent="-190500" algn="l" rtl="0">
              <a:lnSpc>
                <a:spcPct val="90000"/>
              </a:lnSpc>
              <a:spcBef>
                <a:spcPts val="480"/>
              </a:spcBef>
              <a:spcAft>
                <a:spcPts val="0"/>
              </a:spcAft>
              <a:buSzPts val="2400"/>
              <a:buNone/>
            </a:pPr>
            <a:endParaRPr sz="2400"/>
          </a:p>
          <a:p>
            <a:pPr marL="342900" lvl="0" indent="-342900" algn="l" rtl="0">
              <a:lnSpc>
                <a:spcPct val="90000"/>
              </a:lnSpc>
              <a:spcBef>
                <a:spcPts val="480"/>
              </a:spcBef>
              <a:spcAft>
                <a:spcPts val="0"/>
              </a:spcAft>
              <a:buSzPts val="2400"/>
              <a:buChar char="●"/>
            </a:pPr>
            <a:r>
              <a:rPr lang="en-US" sz="2400"/>
              <a:t>At first, Jamaica seems to have half the average workdays per employee that Suriname does. </a:t>
            </a:r>
            <a:endParaRPr sz="2400"/>
          </a:p>
          <a:p>
            <a:pPr marL="495300" lvl="0" indent="-190500" algn="l" rtl="0">
              <a:lnSpc>
                <a:spcPct val="90000"/>
              </a:lnSpc>
              <a:spcBef>
                <a:spcPts val="480"/>
              </a:spcBef>
              <a:spcAft>
                <a:spcPts val="0"/>
              </a:spcAft>
              <a:buSzPts val="2400"/>
              <a:buNone/>
            </a:pPr>
            <a:endParaRPr sz="2400"/>
          </a:p>
          <a:p>
            <a:pPr marL="342900" lvl="0" indent="-342900" algn="l" rtl="0">
              <a:lnSpc>
                <a:spcPct val="90000"/>
              </a:lnSpc>
              <a:spcBef>
                <a:spcPts val="480"/>
              </a:spcBef>
              <a:spcAft>
                <a:spcPts val="0"/>
              </a:spcAft>
              <a:buSzPts val="2400"/>
              <a:buChar char="●"/>
            </a:pPr>
            <a:r>
              <a:rPr lang="en-US" sz="2400"/>
              <a:t>In reality, the difference is much less.</a:t>
            </a:r>
            <a:endParaRPr sz="2400"/>
          </a:p>
          <a:p>
            <a:pPr marL="230982" lvl="0" indent="-78582" algn="l" rtl="0">
              <a:lnSpc>
                <a:spcPct val="90000"/>
              </a:lnSpc>
              <a:spcBef>
                <a:spcPts val="480"/>
              </a:spcBef>
              <a:spcAft>
                <a:spcPts val="0"/>
              </a:spcAft>
              <a:buSzPts val="2400"/>
              <a:buNone/>
            </a:pPr>
            <a:endParaRPr sz="2400"/>
          </a:p>
          <a:p>
            <a:pPr marL="0" lvl="0" indent="0" algn="l" rtl="0">
              <a:lnSpc>
                <a:spcPct val="90000"/>
              </a:lnSpc>
              <a:spcBef>
                <a:spcPts val="480"/>
              </a:spcBef>
              <a:spcAft>
                <a:spcPts val="0"/>
              </a:spcAft>
              <a:buSzPts val="2400"/>
              <a:buNone/>
            </a:pPr>
            <a:r>
              <a:rPr lang="en-US" sz="2400" i="1">
                <a:solidFill>
                  <a:schemeClr val="accent1"/>
                </a:solidFill>
              </a:rPr>
              <a:t>What’s the difference between the two charts? </a:t>
            </a:r>
            <a:endParaRPr sz="2400">
              <a:solidFill>
                <a:schemeClr val="accent1"/>
              </a:solidFill>
            </a:endParaRPr>
          </a:p>
          <a:p>
            <a:pPr marL="230982" lvl="0" indent="-78582" algn="l" rtl="0">
              <a:lnSpc>
                <a:spcPct val="90000"/>
              </a:lnSpc>
              <a:spcBef>
                <a:spcPts val="480"/>
              </a:spcBef>
              <a:spcAft>
                <a:spcPts val="0"/>
              </a:spcAft>
              <a:buSzPts val="2400"/>
              <a:buNone/>
            </a:pPr>
            <a:endParaRPr sz="2400"/>
          </a:p>
        </p:txBody>
      </p:sp>
      <p:sp>
        <p:nvSpPr>
          <p:cNvPr id="2010" name="Google Shape;2010;p167"/>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Visual distortions</a:t>
            </a:r>
            <a:endParaRPr/>
          </a:p>
        </p:txBody>
      </p:sp>
      <p:pic>
        <p:nvPicPr>
          <p:cNvPr id="2011" name="Google Shape;2011;p167" descr="A screenshot of a cell phone&#10;&#10;Description automatically generated"/>
          <p:cNvPicPr preferRelativeResize="0"/>
          <p:nvPr/>
        </p:nvPicPr>
        <p:blipFill rotWithShape="1">
          <a:blip r:embed="rId3">
            <a:alphaModFix/>
          </a:blip>
          <a:srcRect/>
          <a:stretch/>
        </p:blipFill>
        <p:spPr>
          <a:xfrm>
            <a:off x="5881104" y="1256905"/>
            <a:ext cx="5651500" cy="2362200"/>
          </a:xfrm>
          <a:prstGeom prst="rect">
            <a:avLst/>
          </a:prstGeom>
          <a:noFill/>
          <a:ln>
            <a:noFill/>
          </a:ln>
        </p:spPr>
      </p:pic>
      <p:pic>
        <p:nvPicPr>
          <p:cNvPr id="2012" name="Google Shape;2012;p167" descr="A screenshot of a cell phone&#10;&#10;Description automatically generated"/>
          <p:cNvPicPr preferRelativeResize="0"/>
          <p:nvPr/>
        </p:nvPicPr>
        <p:blipFill rotWithShape="1">
          <a:blip r:embed="rId4">
            <a:alphaModFix/>
          </a:blip>
          <a:srcRect/>
          <a:stretch/>
        </p:blipFill>
        <p:spPr>
          <a:xfrm>
            <a:off x="5843004" y="3718472"/>
            <a:ext cx="5689600" cy="2616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017"/>
        <p:cNvGrpSpPr/>
        <p:nvPr/>
      </p:nvGrpSpPr>
      <p:grpSpPr>
        <a:xfrm>
          <a:off x="0" y="0"/>
          <a:ext cx="0" cy="0"/>
          <a:chOff x="0" y="0"/>
          <a:chExt cx="0" cy="0"/>
        </a:xfrm>
      </p:grpSpPr>
      <p:sp>
        <p:nvSpPr>
          <p:cNvPr id="2018" name="Google Shape;2018;p168"/>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63</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019" name="Google Shape;2019;p168"/>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Autofit/>
          </a:bodyPr>
          <a:lstStyle/>
          <a:p>
            <a:pPr marL="342900" lvl="0" indent="-342900" algn="l" rtl="0">
              <a:lnSpc>
                <a:spcPct val="115000"/>
              </a:lnSpc>
              <a:spcBef>
                <a:spcPts val="0"/>
              </a:spcBef>
              <a:spcAft>
                <a:spcPts val="0"/>
              </a:spcAft>
              <a:buSzPts val="2400"/>
              <a:buChar char="●"/>
            </a:pPr>
            <a:r>
              <a:rPr lang="en-US" sz="2300"/>
              <a:t>One of the most common manipulations is omitting baselines or beginning the y-axis of a graph at an arbitrary number instead of 0.</a:t>
            </a:r>
            <a:endParaRPr sz="2300"/>
          </a:p>
          <a:p>
            <a:pPr marL="495300" lvl="0" indent="-190500" algn="l" rtl="0">
              <a:lnSpc>
                <a:spcPct val="115000"/>
              </a:lnSpc>
              <a:spcBef>
                <a:spcPts val="480"/>
              </a:spcBef>
              <a:spcAft>
                <a:spcPts val="0"/>
              </a:spcAft>
              <a:buSzPts val="2400"/>
              <a:buNone/>
            </a:pPr>
            <a:endParaRPr sz="2300"/>
          </a:p>
          <a:p>
            <a:pPr marL="342900" lvl="0" indent="-342900" algn="l" rtl="0">
              <a:lnSpc>
                <a:spcPct val="115000"/>
              </a:lnSpc>
              <a:spcBef>
                <a:spcPts val="480"/>
              </a:spcBef>
              <a:spcAft>
                <a:spcPts val="0"/>
              </a:spcAft>
              <a:buSzPts val="2400"/>
              <a:buChar char="●"/>
            </a:pPr>
            <a:r>
              <a:rPr lang="en-US" sz="2300"/>
              <a:t>This creates the impression that there is a significant difference between data points, when in fact, there is relatively little disparity.</a:t>
            </a:r>
            <a:endParaRPr sz="2300"/>
          </a:p>
        </p:txBody>
      </p:sp>
      <p:sp>
        <p:nvSpPr>
          <p:cNvPr id="2020" name="Google Shape;2020;p168"/>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Truncated graphs</a:t>
            </a:r>
            <a:endParaRPr/>
          </a:p>
        </p:txBody>
      </p:sp>
      <p:pic>
        <p:nvPicPr>
          <p:cNvPr id="2021" name="Google Shape;2021;p168" descr="A screenshot of a cell phone&#10;&#10;Description automatically generated"/>
          <p:cNvPicPr preferRelativeResize="0"/>
          <p:nvPr/>
        </p:nvPicPr>
        <p:blipFill rotWithShape="1">
          <a:blip r:embed="rId3">
            <a:alphaModFix/>
          </a:blip>
          <a:srcRect/>
          <a:stretch/>
        </p:blipFill>
        <p:spPr>
          <a:xfrm>
            <a:off x="5881104" y="1256905"/>
            <a:ext cx="5651500" cy="2362200"/>
          </a:xfrm>
          <a:prstGeom prst="rect">
            <a:avLst/>
          </a:prstGeom>
          <a:noFill/>
          <a:ln>
            <a:noFill/>
          </a:ln>
        </p:spPr>
      </p:pic>
      <p:pic>
        <p:nvPicPr>
          <p:cNvPr id="2022" name="Google Shape;2022;p168" descr="A screenshot of a cell phone&#10;&#10;Description automatically generated"/>
          <p:cNvPicPr preferRelativeResize="0"/>
          <p:nvPr/>
        </p:nvPicPr>
        <p:blipFill rotWithShape="1">
          <a:blip r:embed="rId4">
            <a:alphaModFix/>
          </a:blip>
          <a:srcRect/>
          <a:stretch/>
        </p:blipFill>
        <p:spPr>
          <a:xfrm>
            <a:off x="5843004" y="3718472"/>
            <a:ext cx="5689600" cy="26162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027"/>
        <p:cNvGrpSpPr/>
        <p:nvPr/>
      </p:nvGrpSpPr>
      <p:grpSpPr>
        <a:xfrm>
          <a:off x="0" y="0"/>
          <a:ext cx="0" cy="0"/>
          <a:chOff x="0" y="0"/>
          <a:chExt cx="0" cy="0"/>
        </a:xfrm>
      </p:grpSpPr>
      <p:sp>
        <p:nvSpPr>
          <p:cNvPr id="2028" name="Google Shape;2028;p169"/>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64</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029" name="Google Shape;2029;p169"/>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Visual distortions</a:t>
            </a:r>
            <a:endParaRPr/>
          </a:p>
        </p:txBody>
      </p:sp>
      <p:sp>
        <p:nvSpPr>
          <p:cNvPr id="2030" name="Google Shape;2030;p169"/>
          <p:cNvSpPr txBox="1">
            <a:spLocks noGrp="1"/>
          </p:cNvSpPr>
          <p:nvPr>
            <p:ph type="body" idx="1"/>
          </p:nvPr>
        </p:nvSpPr>
        <p:spPr>
          <a:xfrm>
            <a:off x="207798" y="1520641"/>
            <a:ext cx="11776401" cy="455508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SzPts val="2400"/>
              <a:buNone/>
            </a:pPr>
            <a:r>
              <a:rPr lang="en-US" sz="2300" i="1">
                <a:solidFill>
                  <a:schemeClr val="accent1"/>
                </a:solidFill>
              </a:rPr>
              <a:t>What distortion has been used in these charts to change how the data appears? </a:t>
            </a:r>
            <a:endParaRPr sz="2300">
              <a:solidFill>
                <a:schemeClr val="accent1"/>
              </a:solidFill>
            </a:endParaRPr>
          </a:p>
        </p:txBody>
      </p:sp>
      <p:pic>
        <p:nvPicPr>
          <p:cNvPr id="2031" name="Google Shape;2031;p169"/>
          <p:cNvPicPr preferRelativeResize="0"/>
          <p:nvPr/>
        </p:nvPicPr>
        <p:blipFill rotWithShape="1">
          <a:blip r:embed="rId3">
            <a:alphaModFix/>
          </a:blip>
          <a:srcRect/>
          <a:stretch/>
        </p:blipFill>
        <p:spPr>
          <a:xfrm>
            <a:off x="692150" y="3182839"/>
            <a:ext cx="6667500" cy="2755900"/>
          </a:xfrm>
          <a:prstGeom prst="rect">
            <a:avLst/>
          </a:prstGeom>
          <a:noFill/>
          <a:ln>
            <a:noFill/>
          </a:ln>
        </p:spPr>
      </p:pic>
      <p:pic>
        <p:nvPicPr>
          <p:cNvPr id="2032" name="Google Shape;2032;p169"/>
          <p:cNvPicPr preferRelativeResize="0"/>
          <p:nvPr/>
        </p:nvPicPr>
        <p:blipFill rotWithShape="1">
          <a:blip r:embed="rId4">
            <a:alphaModFix/>
          </a:blip>
          <a:srcRect/>
          <a:stretch/>
        </p:blipFill>
        <p:spPr>
          <a:xfrm>
            <a:off x="8355056" y="2187146"/>
            <a:ext cx="2763578" cy="375159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037"/>
        <p:cNvGrpSpPr/>
        <p:nvPr/>
      </p:nvGrpSpPr>
      <p:grpSpPr>
        <a:xfrm>
          <a:off x="0" y="0"/>
          <a:ext cx="0" cy="0"/>
          <a:chOff x="0" y="0"/>
          <a:chExt cx="0" cy="0"/>
        </a:xfrm>
      </p:grpSpPr>
      <p:sp>
        <p:nvSpPr>
          <p:cNvPr id="2038" name="Google Shape;2038;p170"/>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65</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039" name="Google Shape;2039;p170"/>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Exaggerated scaling</a:t>
            </a:r>
            <a:endParaRPr/>
          </a:p>
        </p:txBody>
      </p:sp>
      <p:sp>
        <p:nvSpPr>
          <p:cNvPr id="2040" name="Google Shape;2040;p170"/>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t>Exaggerating the scale of a line graph can easily minimize or maximize the change shown. </a:t>
            </a:r>
            <a:endParaRPr sz="2400"/>
          </a:p>
        </p:txBody>
      </p:sp>
      <p:pic>
        <p:nvPicPr>
          <p:cNvPr id="2041" name="Google Shape;2041;p170"/>
          <p:cNvPicPr preferRelativeResize="0"/>
          <p:nvPr/>
        </p:nvPicPr>
        <p:blipFill rotWithShape="1">
          <a:blip r:embed="rId3">
            <a:alphaModFix/>
          </a:blip>
          <a:srcRect/>
          <a:stretch/>
        </p:blipFill>
        <p:spPr>
          <a:xfrm>
            <a:off x="692150" y="3182839"/>
            <a:ext cx="6667500" cy="2755900"/>
          </a:xfrm>
          <a:prstGeom prst="rect">
            <a:avLst/>
          </a:prstGeom>
          <a:noFill/>
          <a:ln>
            <a:noFill/>
          </a:ln>
        </p:spPr>
      </p:pic>
      <p:pic>
        <p:nvPicPr>
          <p:cNvPr id="2042" name="Google Shape;2042;p170"/>
          <p:cNvPicPr preferRelativeResize="0"/>
          <p:nvPr/>
        </p:nvPicPr>
        <p:blipFill rotWithShape="1">
          <a:blip r:embed="rId4">
            <a:alphaModFix/>
          </a:blip>
          <a:srcRect/>
          <a:stretch/>
        </p:blipFill>
        <p:spPr>
          <a:xfrm>
            <a:off x="8355056" y="2187146"/>
            <a:ext cx="2763578" cy="375159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047"/>
        <p:cNvGrpSpPr/>
        <p:nvPr/>
      </p:nvGrpSpPr>
      <p:grpSpPr>
        <a:xfrm>
          <a:off x="0" y="0"/>
          <a:ext cx="0" cy="0"/>
          <a:chOff x="0" y="0"/>
          <a:chExt cx="0" cy="0"/>
        </a:xfrm>
      </p:grpSpPr>
      <p:sp>
        <p:nvSpPr>
          <p:cNvPr id="2048" name="Google Shape;2048;p100"/>
          <p:cNvSpPr txBox="1">
            <a:spLocks noGrp="1"/>
          </p:cNvSpPr>
          <p:nvPr>
            <p:ph type="sldNum" idx="12"/>
          </p:nvPr>
        </p:nvSpPr>
        <p:spPr>
          <a:xfrm>
            <a:off x="11296608" y="6298473"/>
            <a:ext cx="731700" cy="3879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FF350F"/>
              </a:buClr>
              <a:buSzPts val="1200"/>
              <a:buFont typeface="Century Gothic"/>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FF350F"/>
                </a:buClr>
                <a:buSzPts val="1200"/>
                <a:buFont typeface="Century Gothic"/>
                <a:buNone/>
                <a:tabLst/>
                <a:defRPr/>
              </a:pPr>
              <a:t>66</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049" name="Google Shape;2049;p100"/>
          <p:cNvSpPr txBox="1">
            <a:spLocks noGrp="1"/>
          </p:cNvSpPr>
          <p:nvPr>
            <p:ph type="body" idx="1"/>
          </p:nvPr>
        </p:nvSpPr>
        <p:spPr>
          <a:xfrm>
            <a:off x="303304" y="2131155"/>
            <a:ext cx="5792700" cy="45552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SzPts val="2400"/>
              <a:buNone/>
            </a:pPr>
            <a:endParaRPr sz="2400" i="1">
              <a:solidFill>
                <a:schemeClr val="accent1"/>
              </a:solidFill>
            </a:endParaRPr>
          </a:p>
          <a:p>
            <a:pPr marL="0" lvl="0" indent="0" algn="l" rtl="0">
              <a:lnSpc>
                <a:spcPct val="115000"/>
              </a:lnSpc>
              <a:spcBef>
                <a:spcPts val="480"/>
              </a:spcBef>
              <a:spcAft>
                <a:spcPts val="0"/>
              </a:spcAft>
              <a:buSzPts val="2400"/>
              <a:buNone/>
            </a:pPr>
            <a:endParaRPr sz="2400" i="1">
              <a:solidFill>
                <a:schemeClr val="accent1"/>
              </a:solidFill>
            </a:endParaRPr>
          </a:p>
          <a:p>
            <a:pPr marL="0" lvl="0" indent="0" algn="l" rtl="0">
              <a:lnSpc>
                <a:spcPct val="115000"/>
              </a:lnSpc>
              <a:spcBef>
                <a:spcPts val="480"/>
              </a:spcBef>
              <a:spcAft>
                <a:spcPts val="0"/>
              </a:spcAft>
              <a:buSzPts val="2400"/>
              <a:buNone/>
            </a:pPr>
            <a:r>
              <a:rPr lang="en-US" sz="2400" i="1">
                <a:solidFill>
                  <a:schemeClr val="accent1"/>
                </a:solidFill>
              </a:rPr>
              <a:t>How might this chart be misleading? </a:t>
            </a:r>
            <a:endParaRPr sz="2400">
              <a:solidFill>
                <a:schemeClr val="accent1"/>
              </a:solidFill>
            </a:endParaRPr>
          </a:p>
        </p:txBody>
      </p:sp>
      <p:sp>
        <p:nvSpPr>
          <p:cNvPr id="2050" name="Google Shape;2050;p100"/>
          <p:cNvSpPr txBox="1">
            <a:spLocks noGrp="1"/>
          </p:cNvSpPr>
          <p:nvPr>
            <p:ph type="title"/>
          </p:nvPr>
        </p:nvSpPr>
        <p:spPr>
          <a:xfrm>
            <a:off x="415599" y="534330"/>
            <a:ext cx="11360700" cy="76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Visual distortion</a:t>
            </a:r>
            <a:endParaRPr/>
          </a:p>
        </p:txBody>
      </p:sp>
      <p:pic>
        <p:nvPicPr>
          <p:cNvPr id="2051" name="Google Shape;2051;p100"/>
          <p:cNvPicPr preferRelativeResize="0"/>
          <p:nvPr/>
        </p:nvPicPr>
        <p:blipFill rotWithShape="1">
          <a:blip r:embed="rId3">
            <a:alphaModFix/>
          </a:blip>
          <a:srcRect/>
          <a:stretch/>
        </p:blipFill>
        <p:spPr>
          <a:xfrm>
            <a:off x="6360158" y="1473200"/>
            <a:ext cx="5302200" cy="3911700"/>
          </a:xfrm>
          <a:prstGeom prst="rect">
            <a:avLst/>
          </a:prstGeom>
          <a:noFill/>
          <a:ln>
            <a:noFill/>
          </a:ln>
        </p:spPr>
      </p:pic>
      <p:sp>
        <p:nvSpPr>
          <p:cNvPr id="2052" name="Google Shape;2052;p100"/>
          <p:cNvSpPr/>
          <p:nvPr/>
        </p:nvSpPr>
        <p:spPr>
          <a:xfrm>
            <a:off x="6297249" y="5843614"/>
            <a:ext cx="4798200" cy="307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BFBFBF"/>
                </a:solidFill>
                <a:effectLst/>
                <a:uLnTx/>
                <a:uFillTx/>
                <a:latin typeface="Arial"/>
                <a:ea typeface="Arial"/>
                <a:cs typeface="Arial"/>
                <a:sym typeface="Arial"/>
              </a:rPr>
              <a:t>https://financesonline.com/number-of-gamers-worldwide/</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057"/>
        <p:cNvGrpSpPr/>
        <p:nvPr/>
      </p:nvGrpSpPr>
      <p:grpSpPr>
        <a:xfrm>
          <a:off x="0" y="0"/>
          <a:ext cx="0" cy="0"/>
          <a:chOff x="0" y="0"/>
          <a:chExt cx="0" cy="0"/>
        </a:xfrm>
      </p:grpSpPr>
      <p:sp>
        <p:nvSpPr>
          <p:cNvPr id="2058" name="Google Shape;2058;p104"/>
          <p:cNvSpPr txBox="1">
            <a:spLocks noGrp="1"/>
          </p:cNvSpPr>
          <p:nvPr>
            <p:ph type="sldNum" idx="12"/>
          </p:nvPr>
        </p:nvSpPr>
        <p:spPr>
          <a:xfrm>
            <a:off x="11296608" y="6298473"/>
            <a:ext cx="731700" cy="3879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FF350F"/>
              </a:buClr>
              <a:buSzPts val="1200"/>
              <a:buFont typeface="Century Gothic"/>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FF350F"/>
                </a:buClr>
                <a:buSzPts val="1200"/>
                <a:buFont typeface="Century Gothic"/>
                <a:buNone/>
                <a:tabLst/>
                <a:defRPr/>
              </a:pPr>
              <a:t>67</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059" name="Google Shape;2059;p104"/>
          <p:cNvSpPr txBox="1">
            <a:spLocks noGrp="1"/>
          </p:cNvSpPr>
          <p:nvPr>
            <p:ph type="body" idx="1"/>
          </p:nvPr>
        </p:nvSpPr>
        <p:spPr>
          <a:xfrm>
            <a:off x="415600" y="1536634"/>
            <a:ext cx="5333100" cy="455520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400"/>
              <a:t>Deviating from convention (such as green is positive and red is negative) can create confusion and misinterpretation of the facts.</a:t>
            </a:r>
            <a:endParaRPr sz="2400"/>
          </a:p>
          <a:p>
            <a:pPr marL="495300" lvl="0" indent="-190500" algn="l" rtl="0">
              <a:lnSpc>
                <a:spcPct val="115000"/>
              </a:lnSpc>
              <a:spcBef>
                <a:spcPts val="480"/>
              </a:spcBef>
              <a:spcAft>
                <a:spcPts val="0"/>
              </a:spcAft>
              <a:buSzPts val="2400"/>
              <a:buNone/>
            </a:pPr>
            <a:endParaRPr sz="2400"/>
          </a:p>
          <a:p>
            <a:pPr marL="342900" lvl="0" indent="-342900" algn="l" rtl="0">
              <a:lnSpc>
                <a:spcPct val="115000"/>
              </a:lnSpc>
              <a:spcBef>
                <a:spcPts val="480"/>
              </a:spcBef>
              <a:spcAft>
                <a:spcPts val="0"/>
              </a:spcAft>
              <a:buSzPts val="2400"/>
              <a:buChar char="●"/>
            </a:pPr>
            <a:r>
              <a:rPr lang="en-US" sz="2400"/>
              <a:t>In this example, the axis also moves downward, making an increase in gamers look like an decrease, at a quick glance.</a:t>
            </a:r>
            <a:endParaRPr sz="2400"/>
          </a:p>
        </p:txBody>
      </p:sp>
      <p:sp>
        <p:nvSpPr>
          <p:cNvPr id="2060" name="Google Shape;2060;p104"/>
          <p:cNvSpPr txBox="1">
            <a:spLocks noGrp="1"/>
          </p:cNvSpPr>
          <p:nvPr>
            <p:ph type="title"/>
          </p:nvPr>
        </p:nvSpPr>
        <p:spPr>
          <a:xfrm>
            <a:off x="415599" y="534330"/>
            <a:ext cx="11360700" cy="76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Ignoring convention</a:t>
            </a:r>
            <a:endParaRPr/>
          </a:p>
        </p:txBody>
      </p:sp>
      <p:pic>
        <p:nvPicPr>
          <p:cNvPr id="2061" name="Google Shape;2061;p104"/>
          <p:cNvPicPr preferRelativeResize="0"/>
          <p:nvPr/>
        </p:nvPicPr>
        <p:blipFill rotWithShape="1">
          <a:blip r:embed="rId3">
            <a:alphaModFix/>
          </a:blip>
          <a:srcRect/>
          <a:stretch/>
        </p:blipFill>
        <p:spPr>
          <a:xfrm>
            <a:off x="6360158" y="1473200"/>
            <a:ext cx="5302200" cy="3911700"/>
          </a:xfrm>
          <a:prstGeom prst="rect">
            <a:avLst/>
          </a:prstGeom>
          <a:noFill/>
          <a:ln>
            <a:noFill/>
          </a:ln>
        </p:spPr>
      </p:pic>
      <p:sp>
        <p:nvSpPr>
          <p:cNvPr id="2062" name="Google Shape;2062;p104"/>
          <p:cNvSpPr/>
          <p:nvPr/>
        </p:nvSpPr>
        <p:spPr>
          <a:xfrm>
            <a:off x="6297249" y="5843614"/>
            <a:ext cx="4798200" cy="307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BFBFBF"/>
                </a:solidFill>
                <a:effectLst/>
                <a:uLnTx/>
                <a:uFillTx/>
                <a:latin typeface="Arial"/>
                <a:ea typeface="Arial"/>
                <a:cs typeface="Arial"/>
                <a:sym typeface="Arial"/>
              </a:rPr>
              <a:t>https://financesonline.com/number-of-gamers-worldwide/</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067"/>
        <p:cNvGrpSpPr/>
        <p:nvPr/>
      </p:nvGrpSpPr>
      <p:grpSpPr>
        <a:xfrm>
          <a:off x="0" y="0"/>
          <a:ext cx="0" cy="0"/>
          <a:chOff x="0" y="0"/>
          <a:chExt cx="0" cy="0"/>
        </a:xfrm>
      </p:grpSpPr>
      <p:sp>
        <p:nvSpPr>
          <p:cNvPr id="2068" name="Google Shape;2068;p125"/>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FF350F"/>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FF350F"/>
                </a:buClr>
                <a:buSzPts val="1200"/>
                <a:buFont typeface="Arial"/>
                <a:buNone/>
                <a:tabLst/>
                <a:defRPr/>
              </a:pPr>
              <a:t>68</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069" name="Google Shape;2069;p125"/>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Arial"/>
              <a:buNone/>
            </a:pPr>
            <a:r>
              <a:rPr lang="en-US"/>
              <a:t>Visual distortion</a:t>
            </a:r>
            <a:endParaRPr/>
          </a:p>
        </p:txBody>
      </p:sp>
      <p:sp>
        <p:nvSpPr>
          <p:cNvPr id="2070" name="Google Shape;2070;p125"/>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SzPts val="2400"/>
              <a:buNone/>
            </a:pPr>
            <a:endParaRPr sz="2000">
              <a:solidFill>
                <a:srgbClr val="FF6600"/>
              </a:solidFill>
            </a:endParaRPr>
          </a:p>
          <a:p>
            <a:pPr marL="0" lvl="0" indent="0" algn="l" rtl="0">
              <a:lnSpc>
                <a:spcPct val="115000"/>
              </a:lnSpc>
              <a:spcBef>
                <a:spcPts val="480"/>
              </a:spcBef>
              <a:spcAft>
                <a:spcPts val="0"/>
              </a:spcAft>
              <a:buSzPts val="2400"/>
              <a:buNone/>
            </a:pPr>
            <a:r>
              <a:rPr lang="en-US" sz="2400">
                <a:solidFill>
                  <a:schemeClr val="accent1"/>
                </a:solidFill>
              </a:rPr>
              <a:t>What do you notice about these pie charts? </a:t>
            </a:r>
            <a:endParaRPr sz="2400">
              <a:solidFill>
                <a:schemeClr val="accent1"/>
              </a:solidFill>
            </a:endParaRPr>
          </a:p>
        </p:txBody>
      </p:sp>
      <p:pic>
        <p:nvPicPr>
          <p:cNvPr id="2071" name="Google Shape;2071;p125"/>
          <p:cNvPicPr preferRelativeResize="0"/>
          <p:nvPr/>
        </p:nvPicPr>
        <p:blipFill rotWithShape="1">
          <a:blip r:embed="rId3">
            <a:alphaModFix/>
          </a:blip>
          <a:srcRect/>
          <a:stretch/>
        </p:blipFill>
        <p:spPr>
          <a:xfrm>
            <a:off x="8370545" y="1511789"/>
            <a:ext cx="3262871" cy="4843849"/>
          </a:xfrm>
          <a:prstGeom prst="rect">
            <a:avLst/>
          </a:prstGeom>
          <a:noFill/>
          <a:ln>
            <a:noFill/>
          </a:ln>
        </p:spPr>
      </p:pic>
      <p:pic>
        <p:nvPicPr>
          <p:cNvPr id="2072" name="Google Shape;2072;p125"/>
          <p:cNvPicPr preferRelativeResize="0"/>
          <p:nvPr/>
        </p:nvPicPr>
        <p:blipFill rotWithShape="1">
          <a:blip r:embed="rId4">
            <a:alphaModFix/>
          </a:blip>
          <a:srcRect/>
          <a:stretch/>
        </p:blipFill>
        <p:spPr>
          <a:xfrm>
            <a:off x="1828801" y="2643983"/>
            <a:ext cx="4222582" cy="344773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sp>
        <p:nvSpPr>
          <p:cNvPr id="2078" name="Google Shape;2078;p135"/>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FF350F"/>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FF350F"/>
                </a:buClr>
                <a:buSzPts val="1200"/>
                <a:buFont typeface="Arial"/>
                <a:buNone/>
                <a:tabLst/>
                <a:defRPr/>
              </a:pPr>
              <a:t>69</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079" name="Google Shape;2079;p135"/>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Arial"/>
              <a:buNone/>
            </a:pPr>
            <a:r>
              <a:rPr lang="en-US"/>
              <a:t>Numbers don’t add up</a:t>
            </a:r>
            <a:endParaRPr/>
          </a:p>
        </p:txBody>
      </p:sp>
      <p:sp>
        <p:nvSpPr>
          <p:cNvPr id="2080" name="Google Shape;2080;p135"/>
          <p:cNvSpPr txBox="1">
            <a:spLocks noGrp="1"/>
          </p:cNvSpPr>
          <p:nvPr>
            <p:ph type="body" idx="1"/>
          </p:nvPr>
        </p:nvSpPr>
        <p:spPr>
          <a:xfrm>
            <a:off x="415600" y="1536634"/>
            <a:ext cx="7954946" cy="4555080"/>
          </a:xfrm>
          <a:prstGeom prst="rect">
            <a:avLst/>
          </a:prstGeom>
          <a:noFill/>
          <a:ln>
            <a:noFill/>
          </a:ln>
        </p:spPr>
        <p:txBody>
          <a:bodyPr spcFirstLastPara="1" wrap="square" lIns="91425" tIns="45700" rIns="91425" bIns="45700" anchor="t" anchorCtr="0">
            <a:normAutofit/>
          </a:bodyPr>
          <a:lstStyle/>
          <a:p>
            <a:pPr marL="230982" lvl="0" indent="-230982" algn="l" rtl="0">
              <a:lnSpc>
                <a:spcPct val="115000"/>
              </a:lnSpc>
              <a:spcBef>
                <a:spcPts val="0"/>
              </a:spcBef>
              <a:spcAft>
                <a:spcPts val="0"/>
              </a:spcAft>
              <a:buSzPts val="2400"/>
              <a:buChar char="•"/>
            </a:pPr>
            <a:r>
              <a:rPr lang="en-US"/>
              <a:t>With pie charts, the sum of each slice must add up to the whole. When the numbers don't add up, you know there's an issue.</a:t>
            </a:r>
            <a:endParaRPr/>
          </a:p>
        </p:txBody>
      </p:sp>
      <p:pic>
        <p:nvPicPr>
          <p:cNvPr id="2081" name="Google Shape;2081;p135"/>
          <p:cNvPicPr preferRelativeResize="0"/>
          <p:nvPr/>
        </p:nvPicPr>
        <p:blipFill rotWithShape="1">
          <a:blip r:embed="rId3">
            <a:alphaModFix/>
          </a:blip>
          <a:srcRect/>
          <a:stretch/>
        </p:blipFill>
        <p:spPr>
          <a:xfrm>
            <a:off x="8370545" y="1511789"/>
            <a:ext cx="3262871" cy="4843849"/>
          </a:xfrm>
          <a:prstGeom prst="rect">
            <a:avLst/>
          </a:prstGeom>
          <a:noFill/>
          <a:ln>
            <a:noFill/>
          </a:ln>
        </p:spPr>
      </p:pic>
      <p:pic>
        <p:nvPicPr>
          <p:cNvPr id="2082" name="Google Shape;2082;p135"/>
          <p:cNvPicPr preferRelativeResize="0"/>
          <p:nvPr/>
        </p:nvPicPr>
        <p:blipFill rotWithShape="1">
          <a:blip r:embed="rId4">
            <a:alphaModFix/>
          </a:blip>
          <a:srcRect/>
          <a:stretch/>
        </p:blipFill>
        <p:spPr>
          <a:xfrm>
            <a:off x="1965705" y="2755766"/>
            <a:ext cx="4085677" cy="33359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06"/>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7</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413" name="Google Shape;1413;p106"/>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	Choose a contrasting background</a:t>
            </a:r>
            <a:endParaRPr/>
          </a:p>
        </p:txBody>
      </p:sp>
      <p:sp>
        <p:nvSpPr>
          <p:cNvPr id="1414" name="Google Shape;1414;p106"/>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200"/>
              <a:t>People instinctively perceive objects as either being in the foreground (important) or the background (less important).</a:t>
            </a:r>
            <a:endParaRPr sz="2200"/>
          </a:p>
          <a:p>
            <a:pPr marL="495300" lvl="0" indent="-190500" algn="l" rtl="0">
              <a:lnSpc>
                <a:spcPct val="115000"/>
              </a:lnSpc>
              <a:spcBef>
                <a:spcPts val="480"/>
              </a:spcBef>
              <a:spcAft>
                <a:spcPts val="0"/>
              </a:spcAft>
              <a:buSzPts val="2400"/>
              <a:buNone/>
            </a:pPr>
            <a:endParaRPr sz="2200"/>
          </a:p>
          <a:p>
            <a:pPr marL="342900" lvl="0" indent="-342900" algn="l" rtl="0">
              <a:lnSpc>
                <a:spcPct val="115000"/>
              </a:lnSpc>
              <a:spcBef>
                <a:spcPts val="480"/>
              </a:spcBef>
              <a:spcAft>
                <a:spcPts val="0"/>
              </a:spcAft>
              <a:buSzPts val="2400"/>
              <a:buChar char="●"/>
            </a:pPr>
            <a:r>
              <a:rPr lang="en-US" sz="2200"/>
              <a:t>Therefore, ensure that there is enough contrast between the figure and background to reduce cognitive load and increase readability.</a:t>
            </a:r>
            <a:endParaRPr sz="2200"/>
          </a:p>
          <a:p>
            <a:pPr marL="495300" lvl="0" indent="-190500" algn="l" rtl="0">
              <a:lnSpc>
                <a:spcPct val="115000"/>
              </a:lnSpc>
              <a:spcBef>
                <a:spcPts val="480"/>
              </a:spcBef>
              <a:spcAft>
                <a:spcPts val="0"/>
              </a:spcAft>
              <a:buSzPts val="2400"/>
              <a:buNone/>
            </a:pPr>
            <a:endParaRPr sz="2200"/>
          </a:p>
        </p:txBody>
      </p:sp>
      <p:sp>
        <p:nvSpPr>
          <p:cNvPr id="1415" name="Google Shape;1415;p106"/>
          <p:cNvSpPr/>
          <p:nvPr/>
        </p:nvSpPr>
        <p:spPr>
          <a:xfrm>
            <a:off x="234950" y="206090"/>
            <a:ext cx="914400" cy="91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Tip 1</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pic>
        <p:nvPicPr>
          <p:cNvPr id="1416" name="Google Shape;1416;p106" descr="A close up of a map&#10;&#10;Description automatically generated"/>
          <p:cNvPicPr preferRelativeResize="0"/>
          <p:nvPr/>
        </p:nvPicPr>
        <p:blipFill rotWithShape="1">
          <a:blip r:embed="rId3">
            <a:alphaModFix/>
          </a:blip>
          <a:srcRect/>
          <a:stretch/>
        </p:blipFill>
        <p:spPr>
          <a:xfrm>
            <a:off x="2870198" y="3803158"/>
            <a:ext cx="6451600" cy="25273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087"/>
        <p:cNvGrpSpPr/>
        <p:nvPr/>
      </p:nvGrpSpPr>
      <p:grpSpPr>
        <a:xfrm>
          <a:off x="0" y="0"/>
          <a:ext cx="0" cy="0"/>
          <a:chOff x="0" y="0"/>
          <a:chExt cx="0" cy="0"/>
        </a:xfrm>
      </p:grpSpPr>
      <p:sp>
        <p:nvSpPr>
          <p:cNvPr id="2088" name="Google Shape;2088;p175"/>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70</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089" name="Google Shape;2089;p175"/>
          <p:cNvSpPr txBox="1">
            <a:spLocks noGrp="1"/>
          </p:cNvSpPr>
          <p:nvPr>
            <p:ph type="body" idx="1"/>
          </p:nvPr>
        </p:nvSpPr>
        <p:spPr>
          <a:xfrm>
            <a:off x="415599" y="2784120"/>
            <a:ext cx="4722768" cy="1014061"/>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SzPts val="2400"/>
              <a:buNone/>
            </a:pPr>
            <a:r>
              <a:rPr lang="en-US" i="1">
                <a:solidFill>
                  <a:schemeClr val="accent1"/>
                </a:solidFill>
              </a:rPr>
              <a:t>Does the S&amp;D or the EPP party have more representation in parliament? </a:t>
            </a:r>
            <a:endParaRPr>
              <a:solidFill>
                <a:schemeClr val="accent1"/>
              </a:solidFill>
            </a:endParaRPr>
          </a:p>
        </p:txBody>
      </p:sp>
      <p:sp>
        <p:nvSpPr>
          <p:cNvPr id="2090" name="Google Shape;2090;p175"/>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Visual distortion</a:t>
            </a:r>
            <a:endParaRPr/>
          </a:p>
        </p:txBody>
      </p:sp>
      <p:pic>
        <p:nvPicPr>
          <p:cNvPr id="2091" name="Google Shape;2091;p175" descr="3d pie"/>
          <p:cNvPicPr preferRelativeResize="0"/>
          <p:nvPr/>
        </p:nvPicPr>
        <p:blipFill rotWithShape="1">
          <a:blip r:embed="rId3">
            <a:alphaModFix/>
          </a:blip>
          <a:srcRect/>
          <a:stretch/>
        </p:blipFill>
        <p:spPr>
          <a:xfrm>
            <a:off x="5212635" y="1709890"/>
            <a:ext cx="6468504" cy="3899584"/>
          </a:xfrm>
          <a:prstGeom prst="rect">
            <a:avLst/>
          </a:prstGeom>
          <a:noFill/>
          <a:ln>
            <a:noFill/>
          </a:ln>
        </p:spPr>
      </p:pic>
      <p:sp>
        <p:nvSpPr>
          <p:cNvPr id="2092" name="Google Shape;2092;p175"/>
          <p:cNvSpPr txBox="1"/>
          <p:nvPr/>
        </p:nvSpPr>
        <p:spPr>
          <a:xfrm>
            <a:off x="5212635" y="5609474"/>
            <a:ext cx="5535576" cy="27695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BFBFBF"/>
                </a:solidFill>
                <a:effectLst/>
                <a:uLnTx/>
                <a:uFillTx/>
                <a:latin typeface="Century Gothic"/>
                <a:ea typeface="Century Gothic"/>
                <a:cs typeface="Century Gothic"/>
                <a:sym typeface="Century Gothic"/>
              </a:rPr>
              <a:t>https://www.businessinsider.com/pie-charts-are-the-worst-2013-6</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097"/>
        <p:cNvGrpSpPr/>
        <p:nvPr/>
      </p:nvGrpSpPr>
      <p:grpSpPr>
        <a:xfrm>
          <a:off x="0" y="0"/>
          <a:ext cx="0" cy="0"/>
          <a:chOff x="0" y="0"/>
          <a:chExt cx="0" cy="0"/>
        </a:xfrm>
      </p:grpSpPr>
      <p:sp>
        <p:nvSpPr>
          <p:cNvPr id="2098" name="Google Shape;2098;p176"/>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71</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099" name="Google Shape;2099;p176"/>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3D distortion</a:t>
            </a:r>
            <a:endParaRPr/>
          </a:p>
        </p:txBody>
      </p:sp>
      <p:sp>
        <p:nvSpPr>
          <p:cNvPr id="2100" name="Google Shape;2100;p176"/>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200"/>
              <a:t>3D pie charts can be used to distort and cause a misinterpretation of the data. </a:t>
            </a:r>
            <a:endParaRPr sz="2200"/>
          </a:p>
          <a:p>
            <a:pPr marL="342900" lvl="0" indent="-342900" algn="l" rtl="0">
              <a:lnSpc>
                <a:spcPct val="115000"/>
              </a:lnSpc>
              <a:spcBef>
                <a:spcPts val="480"/>
              </a:spcBef>
              <a:spcAft>
                <a:spcPts val="0"/>
              </a:spcAft>
              <a:buSzPts val="2400"/>
              <a:buChar char="●"/>
            </a:pPr>
            <a:r>
              <a:rPr lang="en-US" sz="2200"/>
              <a:t>The same data is represented in both charts below.</a:t>
            </a:r>
            <a:endParaRPr sz="2200"/>
          </a:p>
        </p:txBody>
      </p:sp>
      <p:pic>
        <p:nvPicPr>
          <p:cNvPr id="2101" name="Google Shape;2101;p176" descr="3d pie"/>
          <p:cNvPicPr preferRelativeResize="0"/>
          <p:nvPr/>
        </p:nvPicPr>
        <p:blipFill rotWithShape="1">
          <a:blip r:embed="rId3">
            <a:alphaModFix/>
          </a:blip>
          <a:srcRect/>
          <a:stretch/>
        </p:blipFill>
        <p:spPr>
          <a:xfrm>
            <a:off x="692150" y="2929625"/>
            <a:ext cx="5268767" cy="3176314"/>
          </a:xfrm>
          <a:prstGeom prst="rect">
            <a:avLst/>
          </a:prstGeom>
          <a:noFill/>
          <a:ln>
            <a:noFill/>
          </a:ln>
        </p:spPr>
      </p:pic>
      <p:pic>
        <p:nvPicPr>
          <p:cNvPr id="2102" name="Google Shape;2102;p176" descr="Bar Chart European parliament"/>
          <p:cNvPicPr preferRelativeResize="0"/>
          <p:nvPr/>
        </p:nvPicPr>
        <p:blipFill rotWithShape="1">
          <a:blip r:embed="rId4">
            <a:alphaModFix/>
          </a:blip>
          <a:srcRect/>
          <a:stretch/>
        </p:blipFill>
        <p:spPr>
          <a:xfrm>
            <a:off x="6619854" y="2455346"/>
            <a:ext cx="4876746" cy="3650593"/>
          </a:xfrm>
          <a:prstGeom prst="rect">
            <a:avLst/>
          </a:prstGeom>
          <a:noFill/>
          <a:ln>
            <a:noFill/>
          </a:ln>
        </p:spPr>
      </p:pic>
      <p:sp>
        <p:nvSpPr>
          <p:cNvPr id="2103" name="Google Shape;2103;p176"/>
          <p:cNvSpPr txBox="1"/>
          <p:nvPr/>
        </p:nvSpPr>
        <p:spPr>
          <a:xfrm>
            <a:off x="692150" y="6105940"/>
            <a:ext cx="5268766" cy="27879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BFBFBF"/>
                </a:solidFill>
                <a:effectLst/>
                <a:uLnTx/>
                <a:uFillTx/>
                <a:latin typeface="Century Gothic"/>
                <a:ea typeface="Century Gothic"/>
                <a:cs typeface="Century Gothic"/>
                <a:sym typeface="Century Gothic"/>
              </a:rPr>
              <a:t>https://www.businessinsider.com/pie-charts-are-the-worst-2013-6</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108"/>
        <p:cNvGrpSpPr/>
        <p:nvPr/>
      </p:nvGrpSpPr>
      <p:grpSpPr>
        <a:xfrm>
          <a:off x="0" y="0"/>
          <a:ext cx="0" cy="0"/>
          <a:chOff x="0" y="0"/>
          <a:chExt cx="0" cy="0"/>
        </a:xfrm>
      </p:grpSpPr>
      <p:sp>
        <p:nvSpPr>
          <p:cNvPr id="2109" name="Google Shape;2109;p177"/>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72</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110" name="Google Shape;2110;p177"/>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Visual distortion</a:t>
            </a:r>
            <a:endParaRPr/>
          </a:p>
        </p:txBody>
      </p:sp>
      <p:sp>
        <p:nvSpPr>
          <p:cNvPr id="2111" name="Google Shape;2111;p177"/>
          <p:cNvSpPr txBox="1">
            <a:spLocks noGrp="1"/>
          </p:cNvSpPr>
          <p:nvPr>
            <p:ph type="body" idx="1"/>
          </p:nvPr>
        </p:nvSpPr>
        <p:spPr>
          <a:xfrm>
            <a:off x="415599" y="1536634"/>
            <a:ext cx="11360799" cy="4555080"/>
          </a:xfrm>
          <a:prstGeom prst="rect">
            <a:avLst/>
          </a:prstGeom>
          <a:noFill/>
          <a:ln>
            <a:noFill/>
          </a:ln>
        </p:spPr>
        <p:txBody>
          <a:bodyPr spcFirstLastPara="1" wrap="square" lIns="91425" tIns="45700" rIns="91425" bIns="45700" anchor="t" anchorCtr="0">
            <a:normAutofit/>
          </a:bodyPr>
          <a:lstStyle/>
          <a:p>
            <a:pPr marL="0" lvl="0" indent="0" algn="ctr" rtl="0">
              <a:lnSpc>
                <a:spcPct val="115000"/>
              </a:lnSpc>
              <a:spcBef>
                <a:spcPts val="0"/>
              </a:spcBef>
              <a:spcAft>
                <a:spcPts val="0"/>
              </a:spcAft>
              <a:buSzPts val="2400"/>
              <a:buNone/>
            </a:pPr>
            <a:r>
              <a:rPr lang="en-US" sz="2400" i="1">
                <a:solidFill>
                  <a:schemeClr val="accent1"/>
                </a:solidFill>
              </a:rPr>
              <a:t>Which company has a better sales trajectory? </a:t>
            </a:r>
            <a:endParaRPr sz="2400">
              <a:solidFill>
                <a:schemeClr val="accent1"/>
              </a:solidFill>
            </a:endParaRPr>
          </a:p>
        </p:txBody>
      </p:sp>
      <p:pic>
        <p:nvPicPr>
          <p:cNvPr id="2112" name="Google Shape;2112;p177"/>
          <p:cNvPicPr preferRelativeResize="0"/>
          <p:nvPr/>
        </p:nvPicPr>
        <p:blipFill rotWithShape="1">
          <a:blip r:embed="rId3">
            <a:alphaModFix/>
          </a:blip>
          <a:srcRect/>
          <a:stretch/>
        </p:blipFill>
        <p:spPr>
          <a:xfrm>
            <a:off x="381000" y="2738339"/>
            <a:ext cx="5715000" cy="3429000"/>
          </a:xfrm>
          <a:prstGeom prst="rect">
            <a:avLst/>
          </a:prstGeom>
          <a:noFill/>
          <a:ln>
            <a:noFill/>
          </a:ln>
        </p:spPr>
      </p:pic>
      <p:pic>
        <p:nvPicPr>
          <p:cNvPr id="2113" name="Google Shape;2113;p177"/>
          <p:cNvPicPr preferRelativeResize="0"/>
          <p:nvPr/>
        </p:nvPicPr>
        <p:blipFill rotWithShape="1">
          <a:blip r:embed="rId4">
            <a:alphaModFix/>
          </a:blip>
          <a:srcRect/>
          <a:stretch/>
        </p:blipFill>
        <p:spPr>
          <a:xfrm>
            <a:off x="6096000" y="2738339"/>
            <a:ext cx="5715000" cy="34290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Google Shape;2119;p178"/>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73</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120" name="Google Shape;2120;p178"/>
          <p:cNvSpPr txBox="1">
            <a:spLocks noGrp="1"/>
          </p:cNvSpPr>
          <p:nvPr>
            <p:ph type="body" idx="1"/>
          </p:nvPr>
        </p:nvSpPr>
        <p:spPr>
          <a:xfrm>
            <a:off x="415600" y="1536634"/>
            <a:ext cx="5333200" cy="4555080"/>
          </a:xfrm>
          <a:prstGeom prst="rect">
            <a:avLst/>
          </a:prstGeom>
          <a:noFill/>
          <a:ln>
            <a:noFill/>
          </a:ln>
        </p:spPr>
        <p:txBody>
          <a:bodyPr spcFirstLastPara="1" wrap="square" lIns="91425" tIns="45700" rIns="91425" bIns="45700" anchor="t" anchorCtr="0">
            <a:noAutofit/>
          </a:bodyPr>
          <a:lstStyle/>
          <a:p>
            <a:pPr marL="342900" lvl="0" indent="-342900" algn="l" rtl="0">
              <a:lnSpc>
                <a:spcPct val="115000"/>
              </a:lnSpc>
              <a:spcBef>
                <a:spcPts val="0"/>
              </a:spcBef>
              <a:spcAft>
                <a:spcPts val="0"/>
              </a:spcAft>
              <a:buSzPts val="2400"/>
              <a:buChar char="●"/>
            </a:pPr>
            <a:r>
              <a:rPr lang="en-US" sz="2200"/>
              <a:t>Surprise! It’s the same company. One graph showed only odd years and the other only even.</a:t>
            </a:r>
            <a:endParaRPr sz="2200"/>
          </a:p>
          <a:p>
            <a:pPr marL="342900" lvl="0" indent="-190500" algn="l" rtl="0">
              <a:lnSpc>
                <a:spcPct val="115000"/>
              </a:lnSpc>
              <a:spcBef>
                <a:spcPts val="480"/>
              </a:spcBef>
              <a:spcAft>
                <a:spcPts val="0"/>
              </a:spcAft>
              <a:buSzPts val="2400"/>
              <a:buNone/>
            </a:pPr>
            <a:endParaRPr sz="2200"/>
          </a:p>
          <a:p>
            <a:pPr marL="342900" lvl="0" indent="-342900" algn="l" rtl="0">
              <a:lnSpc>
                <a:spcPct val="115000"/>
              </a:lnSpc>
              <a:spcBef>
                <a:spcPts val="480"/>
              </a:spcBef>
              <a:spcAft>
                <a:spcPts val="0"/>
              </a:spcAft>
              <a:buSzPts val="2400"/>
              <a:buChar char="●"/>
            </a:pPr>
            <a:r>
              <a:rPr lang="en-US" sz="2200"/>
              <a:t>To align to a particular narrative, some may choose to visualize only a portion of the data. </a:t>
            </a:r>
            <a:endParaRPr sz="2200"/>
          </a:p>
          <a:p>
            <a:pPr marL="495300" lvl="0" indent="-190500" algn="l" rtl="0">
              <a:lnSpc>
                <a:spcPct val="115000"/>
              </a:lnSpc>
              <a:spcBef>
                <a:spcPts val="480"/>
              </a:spcBef>
              <a:spcAft>
                <a:spcPts val="0"/>
              </a:spcAft>
              <a:buSzPts val="2400"/>
              <a:buNone/>
            </a:pPr>
            <a:endParaRPr sz="2200"/>
          </a:p>
          <a:p>
            <a:pPr marL="342900" lvl="0" indent="-342900" algn="l" rtl="0">
              <a:lnSpc>
                <a:spcPct val="115000"/>
              </a:lnSpc>
              <a:spcBef>
                <a:spcPts val="480"/>
              </a:spcBef>
              <a:spcAft>
                <a:spcPts val="0"/>
              </a:spcAft>
              <a:buSzPts val="2400"/>
              <a:buChar char="●"/>
            </a:pPr>
            <a:r>
              <a:rPr lang="en-US" sz="2200"/>
              <a:t>This is more common in graphs that have time as one of their axes.</a:t>
            </a:r>
            <a:endParaRPr sz="2200"/>
          </a:p>
          <a:p>
            <a:pPr marL="495300" lvl="0" indent="-190500" algn="l" rtl="0">
              <a:lnSpc>
                <a:spcPct val="115000"/>
              </a:lnSpc>
              <a:spcBef>
                <a:spcPts val="480"/>
              </a:spcBef>
              <a:spcAft>
                <a:spcPts val="0"/>
              </a:spcAft>
              <a:buSzPts val="2400"/>
              <a:buNone/>
            </a:pPr>
            <a:endParaRPr sz="2200"/>
          </a:p>
        </p:txBody>
      </p:sp>
      <p:sp>
        <p:nvSpPr>
          <p:cNvPr id="2121" name="Google Shape;2121;p178"/>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Improper extraction</a:t>
            </a:r>
            <a:endParaRPr/>
          </a:p>
        </p:txBody>
      </p:sp>
      <p:pic>
        <p:nvPicPr>
          <p:cNvPr id="2122" name="Google Shape;2122;p178"/>
          <p:cNvPicPr preferRelativeResize="0"/>
          <p:nvPr/>
        </p:nvPicPr>
        <p:blipFill rotWithShape="1">
          <a:blip r:embed="rId3">
            <a:alphaModFix/>
          </a:blip>
          <a:srcRect/>
          <a:stretch/>
        </p:blipFill>
        <p:spPr>
          <a:xfrm>
            <a:off x="5817604" y="2016224"/>
            <a:ext cx="5715000" cy="34290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sp>
        <p:nvSpPr>
          <p:cNvPr id="2128" name="Google Shape;2128;p179"/>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74</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129" name="Google Shape;2129;p179"/>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Visual distortion</a:t>
            </a:r>
            <a:endParaRPr/>
          </a:p>
        </p:txBody>
      </p:sp>
      <p:pic>
        <p:nvPicPr>
          <p:cNvPr id="2130" name="Google Shape;2130;p179"/>
          <p:cNvPicPr preferRelativeResize="0">
            <a:picLocks noGrp="1"/>
          </p:cNvPicPr>
          <p:nvPr>
            <p:ph type="body" idx="4294967295"/>
          </p:nvPr>
        </p:nvPicPr>
        <p:blipFill rotWithShape="1">
          <a:blip r:embed="rId3">
            <a:alphaModFix/>
          </a:blip>
          <a:srcRect l="2798" r="2798"/>
          <a:stretch/>
        </p:blipFill>
        <p:spPr>
          <a:xfrm>
            <a:off x="695400" y="1320570"/>
            <a:ext cx="10837862" cy="4525963"/>
          </a:xfrm>
          <a:prstGeom prst="rect">
            <a:avLst/>
          </a:prstGeom>
          <a:noFill/>
          <a:ln w="9525" cap="flat" cmpd="sng">
            <a:solidFill>
              <a:schemeClr val="dk1"/>
            </a:solidFill>
            <a:prstDash val="solid"/>
            <a:round/>
            <a:headEnd type="none" w="sm" len="sm"/>
            <a:tailEnd type="none" w="sm" len="sm"/>
          </a:ln>
        </p:spPr>
      </p:pic>
      <p:sp>
        <p:nvSpPr>
          <p:cNvPr id="2131" name="Google Shape;2131;p179"/>
          <p:cNvSpPr txBox="1"/>
          <p:nvPr/>
        </p:nvSpPr>
        <p:spPr>
          <a:xfrm>
            <a:off x="695400" y="5846533"/>
            <a:ext cx="10837204" cy="570368"/>
          </a:xfrm>
          <a:prstGeom prst="rect">
            <a:avLst/>
          </a:prstGeom>
          <a:noFill/>
          <a:ln>
            <a:noFill/>
          </a:ln>
        </p:spPr>
        <p:txBody>
          <a:bodyPr spcFirstLastPara="1" wrap="square" lIns="91425" tIns="45700" rIns="91425" bIns="45700" anchor="t" anchorCtr="0">
            <a:normAutofit/>
          </a:bodyPr>
          <a:lstStyle/>
          <a:p>
            <a:pPr marL="0" marR="0" lvl="0" indent="0" algn="ctr" defTabSz="914400" rtl="0" eaLnBrk="1" fontAlgn="auto" latinLnBrk="0" hangingPunct="1">
              <a:lnSpc>
                <a:spcPct val="100000"/>
              </a:lnSpc>
              <a:spcBef>
                <a:spcPts val="0"/>
              </a:spcBef>
              <a:spcAft>
                <a:spcPts val="0"/>
              </a:spcAft>
              <a:buClr>
                <a:srgbClr val="FF6600"/>
              </a:buClr>
              <a:buSzPts val="2400"/>
              <a:buFont typeface="Lato"/>
              <a:buNone/>
              <a:tabLst/>
              <a:defRPr/>
            </a:pPr>
            <a:r>
              <a:rPr kumimoji="0" lang="en-US" sz="2400" b="0" i="1" u="none" strike="noStrike" kern="0" cap="none" spc="0" normalizeH="0" baseline="0" noProof="0">
                <a:ln>
                  <a:noFill/>
                </a:ln>
                <a:solidFill>
                  <a:srgbClr val="FF350F"/>
                </a:solidFill>
                <a:effectLst/>
                <a:uLnTx/>
                <a:uFillTx/>
                <a:latin typeface="Century Gothic"/>
                <a:ea typeface="Century Gothic"/>
                <a:cs typeface="Century Gothic"/>
                <a:sym typeface="Century Gothic"/>
              </a:rPr>
              <a:t>What story does this visualization tell?</a:t>
            </a:r>
            <a:endParaRPr kumimoji="0" sz="2400" b="0" i="0" u="none" strike="noStrike" kern="0" cap="none" spc="0" normalizeH="0" baseline="0" noProof="0">
              <a:ln>
                <a:noFill/>
              </a:ln>
              <a:solidFill>
                <a:srgbClr val="FF350F"/>
              </a:solidFill>
              <a:effectLst/>
              <a:uLnTx/>
              <a:uFillTx/>
              <a:latin typeface="Century Gothic"/>
              <a:ea typeface="Century Gothic"/>
              <a:cs typeface="Century Gothic"/>
              <a:sym typeface="Century Gothic"/>
            </a:endParaRPr>
          </a:p>
          <a:p>
            <a:pPr marL="230982" marR="0" lvl="0" indent="-78582" algn="l" defTabSz="914400" rtl="0" eaLnBrk="1" fontAlgn="auto" latinLnBrk="0" hangingPunct="1">
              <a:lnSpc>
                <a:spcPct val="100000"/>
              </a:lnSpc>
              <a:spcBef>
                <a:spcPts val="480"/>
              </a:spcBef>
              <a:spcAft>
                <a:spcPts val="0"/>
              </a:spcAft>
              <a:buClr>
                <a:srgbClr val="FF6600"/>
              </a:buClr>
              <a:buSzPts val="2400"/>
              <a:buFont typeface="Lato"/>
              <a:buNone/>
              <a:tabLst/>
              <a:defRPr/>
            </a:pPr>
            <a:endParaRPr kumimoji="0" sz="2400" b="0" i="0" u="none" strike="noStrike" kern="0" cap="none" spc="0" normalizeH="0" baseline="0" noProof="0">
              <a:ln>
                <a:noFill/>
              </a:ln>
              <a:solidFill>
                <a:srgbClr val="FF350F"/>
              </a:solidFill>
              <a:effectLst/>
              <a:uLnTx/>
              <a:uFillTx/>
              <a:latin typeface="Century Gothic"/>
              <a:ea typeface="Century Gothic"/>
              <a:cs typeface="Century Gothic"/>
              <a:sym typeface="Century Gothic"/>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317"/>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75</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137" name="Google Shape;2137;p317"/>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US"/>
              <a:t>Correlating causation</a:t>
            </a:r>
            <a:endParaRPr/>
          </a:p>
        </p:txBody>
      </p:sp>
      <p:sp>
        <p:nvSpPr>
          <p:cNvPr id="2138" name="Google Shape;2138;p317"/>
          <p:cNvSpPr txBox="1">
            <a:spLocks noGrp="1"/>
          </p:cNvSpPr>
          <p:nvPr>
            <p:ph type="body" idx="1"/>
          </p:nvPr>
        </p:nvSpPr>
        <p:spPr>
          <a:xfrm>
            <a:off x="415599" y="1456424"/>
            <a:ext cx="11360799" cy="4555080"/>
          </a:xfrm>
          <a:prstGeom prst="rect">
            <a:avLst/>
          </a:prstGeom>
          <a:noFill/>
          <a:ln>
            <a:noFill/>
          </a:ln>
        </p:spPr>
        <p:txBody>
          <a:bodyPr spcFirstLastPara="1" wrap="square" lIns="91425" tIns="91425" rIns="91425" bIns="91425" anchor="t" anchorCtr="0">
            <a:normAutofit/>
          </a:bodyPr>
          <a:lstStyle/>
          <a:p>
            <a:pPr marL="548640" lvl="0" indent="-381000" algn="l" rtl="0">
              <a:lnSpc>
                <a:spcPct val="115000"/>
              </a:lnSpc>
              <a:spcBef>
                <a:spcPts val="0"/>
              </a:spcBef>
              <a:spcAft>
                <a:spcPts val="0"/>
              </a:spcAft>
              <a:buSzPts val="2400"/>
              <a:buChar char="●"/>
            </a:pPr>
            <a:r>
              <a:rPr lang="en-US" sz="2400"/>
              <a:t>Data visualization can create causal links by the way that the data is presented to the viewer.</a:t>
            </a:r>
            <a:endParaRPr/>
          </a:p>
          <a:p>
            <a:pPr marL="548640" lvl="0" indent="-381000" algn="l" rtl="0">
              <a:lnSpc>
                <a:spcPct val="115000"/>
              </a:lnSpc>
              <a:spcBef>
                <a:spcPts val="0"/>
              </a:spcBef>
              <a:spcAft>
                <a:spcPts val="0"/>
              </a:spcAft>
              <a:buSzPts val="2400"/>
              <a:buChar char="●"/>
            </a:pPr>
            <a:r>
              <a:rPr lang="en-US" sz="2400"/>
              <a:t>However, correlation does not equal causation.</a:t>
            </a:r>
            <a:endParaRPr/>
          </a:p>
        </p:txBody>
      </p:sp>
      <p:pic>
        <p:nvPicPr>
          <p:cNvPr id="2139" name="Google Shape;2139;p317"/>
          <p:cNvPicPr preferRelativeResize="0"/>
          <p:nvPr/>
        </p:nvPicPr>
        <p:blipFill rotWithShape="1">
          <a:blip r:embed="rId3">
            <a:alphaModFix/>
          </a:blip>
          <a:srcRect l="2798" r="2798"/>
          <a:stretch/>
        </p:blipFill>
        <p:spPr>
          <a:xfrm>
            <a:off x="2254797" y="3003715"/>
            <a:ext cx="7682405" cy="3208418"/>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144"/>
        <p:cNvGrpSpPr/>
        <p:nvPr/>
      </p:nvGrpSpPr>
      <p:grpSpPr>
        <a:xfrm>
          <a:off x="0" y="0"/>
          <a:ext cx="0" cy="0"/>
          <a:chOff x="0" y="0"/>
          <a:chExt cx="0" cy="0"/>
        </a:xfrm>
      </p:grpSpPr>
      <p:sp>
        <p:nvSpPr>
          <p:cNvPr id="2145" name="Google Shape;2145;p181"/>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76</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146" name="Google Shape;2146;p181"/>
          <p:cNvSpPr txBox="1">
            <a:spLocks noGrp="1"/>
          </p:cNvSpPr>
          <p:nvPr>
            <p:ph type="body" idx="1"/>
          </p:nvPr>
        </p:nvSpPr>
        <p:spPr>
          <a:xfrm>
            <a:off x="762799" y="1536634"/>
            <a:ext cx="5333200" cy="4555080"/>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115000"/>
              </a:lnSpc>
              <a:spcBef>
                <a:spcPts val="0"/>
              </a:spcBef>
              <a:spcAft>
                <a:spcPts val="0"/>
              </a:spcAft>
              <a:buSzPts val="2400"/>
              <a:buChar char="●"/>
            </a:pPr>
            <a:r>
              <a:rPr lang="en-US" sz="2400"/>
              <a:t>To avoid being misled, look for:</a:t>
            </a:r>
            <a:br>
              <a:rPr lang="en-US" sz="2400"/>
            </a:br>
            <a:endParaRPr sz="2400"/>
          </a:p>
          <a:p>
            <a:pPr marL="461963" lvl="1" indent="-233359" algn="l" rtl="0">
              <a:lnSpc>
                <a:spcPct val="115000"/>
              </a:lnSpc>
              <a:spcBef>
                <a:spcPts val="440"/>
              </a:spcBef>
              <a:spcAft>
                <a:spcPts val="0"/>
              </a:spcAft>
              <a:buSzPts val="2200"/>
              <a:buChar char="–"/>
            </a:pPr>
            <a:r>
              <a:rPr lang="en-US" sz="2400"/>
              <a:t>misleading statistics</a:t>
            </a:r>
            <a:endParaRPr sz="2400"/>
          </a:p>
          <a:p>
            <a:pPr marL="461963" lvl="1" indent="-233359" algn="l" rtl="0">
              <a:lnSpc>
                <a:spcPct val="115000"/>
              </a:lnSpc>
              <a:spcBef>
                <a:spcPts val="440"/>
              </a:spcBef>
              <a:spcAft>
                <a:spcPts val="0"/>
              </a:spcAft>
              <a:buSzPts val="2200"/>
              <a:buChar char="–"/>
            </a:pPr>
            <a:r>
              <a:rPr lang="en-US" sz="2400"/>
              <a:t>truncated graphs</a:t>
            </a:r>
            <a:endParaRPr sz="2400"/>
          </a:p>
          <a:p>
            <a:pPr marL="461963" lvl="1" indent="-233359" algn="l" rtl="0">
              <a:lnSpc>
                <a:spcPct val="115000"/>
              </a:lnSpc>
              <a:spcBef>
                <a:spcPts val="440"/>
              </a:spcBef>
              <a:spcAft>
                <a:spcPts val="0"/>
              </a:spcAft>
              <a:buSzPts val="2200"/>
              <a:buChar char="–"/>
            </a:pPr>
            <a:r>
              <a:rPr lang="en-US" sz="2400"/>
              <a:t>exaggerated scaling</a:t>
            </a:r>
            <a:endParaRPr sz="2400"/>
          </a:p>
          <a:p>
            <a:pPr marL="461963" lvl="1" indent="-233359" algn="l" rtl="0">
              <a:lnSpc>
                <a:spcPct val="115000"/>
              </a:lnSpc>
              <a:spcBef>
                <a:spcPts val="440"/>
              </a:spcBef>
              <a:spcAft>
                <a:spcPts val="0"/>
              </a:spcAft>
              <a:buSzPts val="2200"/>
              <a:buChar char="–"/>
            </a:pPr>
            <a:r>
              <a:rPr lang="en-US" sz="2400"/>
              <a:t>ignored conventions</a:t>
            </a:r>
            <a:endParaRPr sz="2400"/>
          </a:p>
          <a:p>
            <a:pPr marL="461963" lvl="1" indent="-233359" algn="l" rtl="0">
              <a:lnSpc>
                <a:spcPct val="115000"/>
              </a:lnSpc>
              <a:spcBef>
                <a:spcPts val="440"/>
              </a:spcBef>
              <a:spcAft>
                <a:spcPts val="0"/>
              </a:spcAft>
              <a:buSzPts val="2200"/>
              <a:buChar char="–"/>
            </a:pPr>
            <a:r>
              <a:rPr lang="en-US" sz="2400"/>
              <a:t>numbers that don’t add up</a:t>
            </a:r>
            <a:endParaRPr sz="2400"/>
          </a:p>
          <a:p>
            <a:pPr marL="461963" lvl="1" indent="-233359" algn="l" rtl="0">
              <a:lnSpc>
                <a:spcPct val="115000"/>
              </a:lnSpc>
              <a:spcBef>
                <a:spcPts val="440"/>
              </a:spcBef>
              <a:spcAft>
                <a:spcPts val="0"/>
              </a:spcAft>
              <a:buSzPts val="2200"/>
              <a:buChar char="–"/>
            </a:pPr>
            <a:r>
              <a:rPr lang="en-US" sz="2400"/>
              <a:t>3D distortion</a:t>
            </a:r>
            <a:endParaRPr sz="2400"/>
          </a:p>
          <a:p>
            <a:pPr marL="461963" lvl="1" indent="-233359" algn="l" rtl="0">
              <a:lnSpc>
                <a:spcPct val="115000"/>
              </a:lnSpc>
              <a:spcBef>
                <a:spcPts val="440"/>
              </a:spcBef>
              <a:spcAft>
                <a:spcPts val="0"/>
              </a:spcAft>
              <a:buSzPts val="2200"/>
              <a:buChar char="–"/>
            </a:pPr>
            <a:r>
              <a:rPr lang="en-US" sz="2400"/>
              <a:t>improper extraction</a:t>
            </a:r>
            <a:endParaRPr sz="2400"/>
          </a:p>
          <a:p>
            <a:pPr marL="461963" lvl="1" indent="-233359" algn="l" rtl="0">
              <a:lnSpc>
                <a:spcPct val="115000"/>
              </a:lnSpc>
              <a:spcBef>
                <a:spcPts val="440"/>
              </a:spcBef>
              <a:spcAft>
                <a:spcPts val="0"/>
              </a:spcAft>
              <a:buSzPts val="2200"/>
              <a:buChar char="–"/>
            </a:pPr>
            <a:r>
              <a:rPr lang="en-US" sz="2400"/>
              <a:t>correlating causation</a:t>
            </a:r>
            <a:endParaRPr sz="2400"/>
          </a:p>
        </p:txBody>
      </p:sp>
      <p:sp>
        <p:nvSpPr>
          <p:cNvPr id="2147" name="Google Shape;2147;p181"/>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Recap</a:t>
            </a:r>
            <a:endParaRPr/>
          </a:p>
        </p:txBody>
      </p:sp>
      <p:pic>
        <p:nvPicPr>
          <p:cNvPr id="2148" name="Google Shape;2148;p181" descr="A picture containing suit&#10;&#10;Description automatically generated"/>
          <p:cNvPicPr preferRelativeResize="0">
            <a:picLocks noGrp="1"/>
          </p:cNvPicPr>
          <p:nvPr>
            <p:ph type="body" idx="4294967295"/>
          </p:nvPr>
        </p:nvPicPr>
        <p:blipFill rotWithShape="1">
          <a:blip r:embed="rId3">
            <a:alphaModFix/>
          </a:blip>
          <a:srcRect/>
          <a:stretch/>
        </p:blipFill>
        <p:spPr>
          <a:xfrm>
            <a:off x="7734300" y="1536700"/>
            <a:ext cx="4457700" cy="44577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53" name="Google Shape;2153;p318"/>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77</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154" name="Google Shape;2154;p318"/>
          <p:cNvSpPr txBox="1">
            <a:spLocks noGrp="1"/>
          </p:cNvSpPr>
          <p:nvPr>
            <p:ph type="title"/>
          </p:nvPr>
        </p:nvSpPr>
        <p:spPr>
          <a:xfrm>
            <a:off x="909576" y="2927828"/>
            <a:ext cx="8537600" cy="77508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2800"/>
              <a:buNone/>
            </a:pPr>
            <a:r>
              <a:rPr lang="en-US"/>
              <a:t>End of Day 3</a:t>
            </a:r>
            <a:endParaRPr/>
          </a:p>
        </p:txBody>
      </p:sp>
      <p:sp>
        <p:nvSpPr>
          <p:cNvPr id="2155" name="Google Shape;2155;p318"/>
          <p:cNvSpPr txBox="1">
            <a:spLocks noGrp="1"/>
          </p:cNvSpPr>
          <p:nvPr>
            <p:ph type="subTitle" idx="1"/>
          </p:nvPr>
        </p:nvSpPr>
        <p:spPr>
          <a:xfrm>
            <a:off x="909576" y="3943820"/>
            <a:ext cx="4387200" cy="655476"/>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FFFFFF"/>
              </a:buClr>
              <a:buSzPts val="1400"/>
              <a:buNone/>
            </a:pPr>
            <a:r>
              <a:rPr lang="en-US"/>
              <a:t>Questions? Comments?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sp>
        <p:nvSpPr>
          <p:cNvPr id="2160" name="Google Shape;2160;p319"/>
          <p:cNvSpPr txBox="1">
            <a:spLocks noGrp="1"/>
          </p:cNvSpPr>
          <p:nvPr>
            <p:ph type="ctrTitle"/>
          </p:nvPr>
        </p:nvSpPr>
        <p:spPr>
          <a:xfrm>
            <a:off x="572101" y="3850509"/>
            <a:ext cx="11360800" cy="59292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n-US" sz="3100"/>
              <a:t>Data Visual Design &amp; Storytelling</a:t>
            </a:r>
            <a:endParaRPr/>
          </a:p>
        </p:txBody>
      </p:sp>
      <p:sp>
        <p:nvSpPr>
          <p:cNvPr id="2161" name="Google Shape;2161;p319"/>
          <p:cNvSpPr txBox="1">
            <a:spLocks noGrp="1"/>
          </p:cNvSpPr>
          <p:nvPr>
            <p:ph type="subTitle" idx="1"/>
          </p:nvPr>
        </p:nvSpPr>
        <p:spPr>
          <a:xfrm>
            <a:off x="572101" y="4515729"/>
            <a:ext cx="3983200" cy="474480"/>
          </a:xfrm>
          <a:prstGeom prst="rect">
            <a:avLst/>
          </a:prstGeom>
          <a:noFill/>
          <a:ln>
            <a:noFill/>
          </a:ln>
        </p:spPr>
        <p:txBody>
          <a:bodyPr spcFirstLastPara="1" wrap="square" lIns="91425" tIns="91425" rIns="91425" bIns="91425" anchor="t" anchorCtr="0">
            <a:normAutofit/>
          </a:bodyPr>
          <a:lstStyle/>
          <a:p>
            <a:pPr marL="457200" lvl="0" indent="-342900" algn="l" rtl="0">
              <a:lnSpc>
                <a:spcPct val="100000"/>
              </a:lnSpc>
              <a:spcBef>
                <a:spcPts val="0"/>
              </a:spcBef>
              <a:spcAft>
                <a:spcPts val="0"/>
              </a:spcAft>
              <a:buSzPts val="1200"/>
              <a:buNone/>
            </a:pPr>
            <a:r>
              <a:rPr lang="en-US"/>
              <a:t>Day 4</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sp>
        <p:nvSpPr>
          <p:cNvPr id="2166" name="Google Shape;2166;p320"/>
          <p:cNvSpPr txBox="1">
            <a:spLocks noGrp="1"/>
          </p:cNvSpPr>
          <p:nvPr>
            <p:ph type="title"/>
          </p:nvPr>
        </p:nvSpPr>
        <p:spPr>
          <a:xfrm>
            <a:off x="415600" y="581724"/>
            <a:ext cx="11360800" cy="76356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US"/>
              <a:t>The Joy of Stats</a:t>
            </a:r>
            <a:endParaRPr/>
          </a:p>
        </p:txBody>
      </p:sp>
      <p:sp>
        <p:nvSpPr>
          <p:cNvPr id="2167" name="Google Shape;2167;p320"/>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79</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168" name="Google Shape;2168;p320">
            <a:hlinkClick r:id="rId3"/>
          </p:cNvPr>
          <p:cNvSpPr/>
          <p:nvPr/>
        </p:nvSpPr>
        <p:spPr>
          <a:xfrm>
            <a:off x="3641558" y="2165684"/>
            <a:ext cx="5005137" cy="372177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p107"/>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8</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423" name="Google Shape;1423;p107"/>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	Make position meaningful</a:t>
            </a:r>
            <a:endParaRPr/>
          </a:p>
        </p:txBody>
      </p:sp>
      <p:sp>
        <p:nvSpPr>
          <p:cNvPr id="1424" name="Google Shape;1424;p107"/>
          <p:cNvSpPr txBox="1">
            <a:spLocks noGrp="1"/>
          </p:cNvSpPr>
          <p:nvPr>
            <p:ph type="body" idx="1"/>
          </p:nvPr>
        </p:nvSpPr>
        <p:spPr>
          <a:xfrm>
            <a:off x="415599" y="1329491"/>
            <a:ext cx="1136079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200"/>
              <a:t>Data should be sorted and placed in the visual in a meaningful way.</a:t>
            </a:r>
            <a:endParaRPr sz="2200"/>
          </a:p>
        </p:txBody>
      </p:sp>
      <p:pic>
        <p:nvPicPr>
          <p:cNvPr id="1425" name="Google Shape;1425;p107" descr="A screenshot of a cell phone&#10;&#10;Description automatically generated"/>
          <p:cNvPicPr preferRelativeResize="0"/>
          <p:nvPr/>
        </p:nvPicPr>
        <p:blipFill rotWithShape="1">
          <a:blip r:embed="rId3">
            <a:alphaModFix/>
          </a:blip>
          <a:srcRect/>
          <a:stretch/>
        </p:blipFill>
        <p:spPr>
          <a:xfrm>
            <a:off x="1311753" y="1828003"/>
            <a:ext cx="4123847" cy="3604254"/>
          </a:xfrm>
          <a:prstGeom prst="rect">
            <a:avLst/>
          </a:prstGeom>
          <a:noFill/>
          <a:ln>
            <a:noFill/>
          </a:ln>
        </p:spPr>
      </p:pic>
      <p:pic>
        <p:nvPicPr>
          <p:cNvPr id="1426" name="Google Shape;1426;p107" descr="A screenshot of a computer&#10;&#10;Description automatically generated"/>
          <p:cNvPicPr preferRelativeResize="0"/>
          <p:nvPr/>
        </p:nvPicPr>
        <p:blipFill rotWithShape="1">
          <a:blip r:embed="rId4">
            <a:alphaModFix/>
          </a:blip>
          <a:srcRect/>
          <a:stretch/>
        </p:blipFill>
        <p:spPr>
          <a:xfrm>
            <a:off x="6331546" y="1828003"/>
            <a:ext cx="5007390" cy="3657600"/>
          </a:xfrm>
          <a:prstGeom prst="rect">
            <a:avLst/>
          </a:prstGeom>
          <a:noFill/>
          <a:ln>
            <a:noFill/>
          </a:ln>
        </p:spPr>
      </p:pic>
      <p:sp>
        <p:nvSpPr>
          <p:cNvPr id="1427" name="Google Shape;1427;p107"/>
          <p:cNvSpPr/>
          <p:nvPr/>
        </p:nvSpPr>
        <p:spPr>
          <a:xfrm>
            <a:off x="1333500" y="2328980"/>
            <a:ext cx="1320800" cy="32401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Lato"/>
              <a:ea typeface="Lato"/>
              <a:cs typeface="Lato"/>
              <a:sym typeface="Lato"/>
            </a:endParaRPr>
          </a:p>
        </p:txBody>
      </p:sp>
      <p:sp>
        <p:nvSpPr>
          <p:cNvPr id="1428" name="Google Shape;1428;p107"/>
          <p:cNvSpPr/>
          <p:nvPr/>
        </p:nvSpPr>
        <p:spPr>
          <a:xfrm>
            <a:off x="6189296" y="2232727"/>
            <a:ext cx="1320800" cy="32401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Lato"/>
              <a:ea typeface="Lato"/>
              <a:cs typeface="Lato"/>
              <a:sym typeface="Lato"/>
            </a:endParaRPr>
          </a:p>
        </p:txBody>
      </p:sp>
      <p:sp>
        <p:nvSpPr>
          <p:cNvPr id="1429" name="Google Shape;1429;p107"/>
          <p:cNvSpPr txBox="1"/>
          <p:nvPr/>
        </p:nvSpPr>
        <p:spPr>
          <a:xfrm>
            <a:off x="1408386" y="2136475"/>
            <a:ext cx="210207" cy="27699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noProof="0">
                <a:ln>
                  <a:noFill/>
                </a:ln>
                <a:solidFill>
                  <a:srgbClr val="261144"/>
                </a:solidFill>
                <a:effectLst/>
                <a:uLnTx/>
                <a:uFillTx/>
                <a:latin typeface="Lato"/>
                <a:ea typeface="Lato"/>
                <a:cs typeface="Lato"/>
                <a:sym typeface="Lato"/>
              </a:rPr>
              <a:t>A</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30" name="Google Shape;1430;p107"/>
          <p:cNvSpPr txBox="1"/>
          <p:nvPr/>
        </p:nvSpPr>
        <p:spPr>
          <a:xfrm>
            <a:off x="1408386" y="5069516"/>
            <a:ext cx="210207" cy="27699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noProof="0">
                <a:ln>
                  <a:noFill/>
                </a:ln>
                <a:solidFill>
                  <a:srgbClr val="261144"/>
                </a:solidFill>
                <a:effectLst/>
                <a:uLnTx/>
                <a:uFillTx/>
                <a:latin typeface="Lato"/>
                <a:ea typeface="Lato"/>
                <a:cs typeface="Lato"/>
                <a:sym typeface="Lato"/>
              </a:rPr>
              <a:t>Z</a:t>
            </a: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cxnSp>
        <p:nvCxnSpPr>
          <p:cNvPr id="1431" name="Google Shape;1431;p107"/>
          <p:cNvCxnSpPr/>
          <p:nvPr/>
        </p:nvCxnSpPr>
        <p:spPr>
          <a:xfrm>
            <a:off x="1502980" y="2413474"/>
            <a:ext cx="0" cy="2656042"/>
          </a:xfrm>
          <a:prstGeom prst="straightConnector1">
            <a:avLst/>
          </a:prstGeom>
          <a:noFill/>
          <a:ln w="9525" cap="flat" cmpd="sng">
            <a:solidFill>
              <a:schemeClr val="dk1"/>
            </a:solidFill>
            <a:prstDash val="solid"/>
            <a:round/>
            <a:headEnd type="none" w="sm" len="sm"/>
            <a:tailEnd type="triangle" w="med" len="med"/>
          </a:ln>
        </p:spPr>
      </p:cxnSp>
      <p:sp>
        <p:nvSpPr>
          <p:cNvPr id="1432" name="Google Shape;1432;p107"/>
          <p:cNvSpPr/>
          <p:nvPr/>
        </p:nvSpPr>
        <p:spPr>
          <a:xfrm>
            <a:off x="7346731" y="2120180"/>
            <a:ext cx="163365" cy="11254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Lato"/>
              <a:ea typeface="Lato"/>
              <a:cs typeface="Lato"/>
              <a:sym typeface="Lato"/>
            </a:endParaRPr>
          </a:p>
        </p:txBody>
      </p:sp>
      <p:sp>
        <p:nvSpPr>
          <p:cNvPr id="1433" name="Google Shape;1433;p107"/>
          <p:cNvSpPr txBox="1"/>
          <p:nvPr/>
        </p:nvSpPr>
        <p:spPr>
          <a:xfrm>
            <a:off x="695400" y="5432496"/>
            <a:ext cx="10837204" cy="834623"/>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FF6600"/>
              </a:buClr>
              <a:buSzPts val="2400"/>
              <a:buFont typeface="Lato"/>
              <a:buNone/>
              <a:tabLst/>
              <a:defRPr/>
            </a:pPr>
            <a:r>
              <a:rPr kumimoji="0" lang="en-US" sz="2400" b="0" i="1" u="none" strike="noStrike" kern="0" cap="none" spc="0" normalizeH="0" baseline="0" noProof="0">
                <a:ln>
                  <a:noFill/>
                </a:ln>
                <a:solidFill>
                  <a:srgbClr val="845BA3"/>
                </a:solidFill>
                <a:effectLst/>
                <a:uLnTx/>
                <a:uFillTx/>
                <a:latin typeface="Century Gothic"/>
                <a:ea typeface="Century Gothic"/>
                <a:cs typeface="Century Gothic"/>
                <a:sym typeface="Century Gothic"/>
              </a:rPr>
              <a:t>How are these charts sorted? When and why would you use one over the other?</a:t>
            </a:r>
            <a:endParaRPr kumimoji="0" sz="2400" b="0" i="1" u="none" strike="noStrike" kern="0" cap="none" spc="0" normalizeH="0" baseline="0" noProof="0">
              <a:ln>
                <a:noFill/>
              </a:ln>
              <a:solidFill>
                <a:srgbClr val="845BA3"/>
              </a:solidFill>
              <a:effectLst/>
              <a:uLnTx/>
              <a:uFillTx/>
              <a:latin typeface="Century Gothic"/>
              <a:ea typeface="Century Gothic"/>
              <a:cs typeface="Century Gothic"/>
              <a:sym typeface="Century Gothic"/>
            </a:endParaRPr>
          </a:p>
        </p:txBody>
      </p:sp>
      <p:sp>
        <p:nvSpPr>
          <p:cNvPr id="1434" name="Google Shape;1434;p107"/>
          <p:cNvSpPr/>
          <p:nvPr/>
        </p:nvSpPr>
        <p:spPr>
          <a:xfrm>
            <a:off x="234950" y="206090"/>
            <a:ext cx="914400" cy="91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Tip 2</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173"/>
        <p:cNvGrpSpPr/>
        <p:nvPr/>
      </p:nvGrpSpPr>
      <p:grpSpPr>
        <a:xfrm>
          <a:off x="0" y="0"/>
          <a:ext cx="0" cy="0"/>
          <a:chOff x="0" y="0"/>
          <a:chExt cx="0" cy="0"/>
        </a:xfrm>
      </p:grpSpPr>
      <p:sp>
        <p:nvSpPr>
          <p:cNvPr id="2174" name="Google Shape;2174;p321"/>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80</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175" name="Google Shape;2175;p321"/>
          <p:cNvSpPr txBox="1">
            <a:spLocks noGrp="1"/>
          </p:cNvSpPr>
          <p:nvPr>
            <p:ph type="body" idx="1"/>
          </p:nvPr>
        </p:nvSpPr>
        <p:spPr>
          <a:xfrm>
            <a:off x="6442411" y="2060521"/>
            <a:ext cx="5333200" cy="1158440"/>
          </a:xfrm>
          <a:prstGeom prst="rect">
            <a:avLst/>
          </a:prstGeom>
          <a:noFill/>
          <a:ln>
            <a:noFill/>
          </a:ln>
        </p:spPr>
        <p:txBody>
          <a:bodyPr spcFirstLastPara="1" wrap="square" lIns="91425" tIns="91425" rIns="91425" bIns="91425" anchor="t" anchorCtr="0">
            <a:normAutofit/>
          </a:bodyPr>
          <a:lstStyle/>
          <a:p>
            <a:pPr marL="246857" lvl="0" indent="0" algn="ctr" rtl="0">
              <a:lnSpc>
                <a:spcPct val="115000"/>
              </a:lnSpc>
              <a:spcBef>
                <a:spcPts val="0"/>
              </a:spcBef>
              <a:spcAft>
                <a:spcPts val="0"/>
              </a:spcAft>
              <a:buSzPts val="2400"/>
              <a:buNone/>
            </a:pPr>
            <a:r>
              <a:rPr lang="en-US" sz="2400" i="1">
                <a:solidFill>
                  <a:schemeClr val="accent1"/>
                </a:solidFill>
              </a:rPr>
              <a:t>Answer the questions in the chat.</a:t>
            </a:r>
            <a:endParaRPr/>
          </a:p>
        </p:txBody>
      </p:sp>
      <p:sp>
        <p:nvSpPr>
          <p:cNvPr id="2176" name="Google Shape;2176;p321"/>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US"/>
              <a:t>Evaluating a data story</a:t>
            </a:r>
            <a:endParaRPr/>
          </a:p>
        </p:txBody>
      </p:sp>
      <p:sp>
        <p:nvSpPr>
          <p:cNvPr id="2177" name="Google Shape;2177;p321"/>
          <p:cNvSpPr txBox="1">
            <a:spLocks noGrp="1"/>
          </p:cNvSpPr>
          <p:nvPr>
            <p:ph type="body" idx="2"/>
          </p:nvPr>
        </p:nvSpPr>
        <p:spPr>
          <a:xfrm>
            <a:off x="416389" y="1537176"/>
            <a:ext cx="5332412" cy="4554538"/>
          </a:xfrm>
          <a:prstGeom prst="rect">
            <a:avLst/>
          </a:prstGeom>
          <a:noFill/>
          <a:ln>
            <a:noFill/>
          </a:ln>
        </p:spPr>
        <p:txBody>
          <a:bodyPr spcFirstLastPara="1" wrap="square" lIns="91425" tIns="91425" rIns="91425" bIns="91425" anchor="t" anchorCtr="0">
            <a:normAutofit/>
          </a:bodyPr>
          <a:lstStyle/>
          <a:p>
            <a:pPr marL="691357" lvl="0" indent="-444500" algn="l" rtl="0">
              <a:lnSpc>
                <a:spcPct val="115000"/>
              </a:lnSpc>
              <a:spcBef>
                <a:spcPts val="0"/>
              </a:spcBef>
              <a:spcAft>
                <a:spcPts val="0"/>
              </a:spcAft>
              <a:buSzPts val="2200"/>
              <a:buFont typeface="Century Gothic"/>
              <a:buAutoNum type="arabicPeriod"/>
            </a:pPr>
            <a:r>
              <a:rPr lang="en-US" sz="2200">
                <a:solidFill>
                  <a:schemeClr val="dk2"/>
                </a:solidFill>
              </a:rPr>
              <a:t>What kinds of data was Rosling presenting in his story?</a:t>
            </a:r>
            <a:br>
              <a:rPr lang="en-US" sz="2200">
                <a:solidFill>
                  <a:schemeClr val="dk2"/>
                </a:solidFill>
              </a:rPr>
            </a:br>
            <a:endParaRPr sz="2200">
              <a:solidFill>
                <a:schemeClr val="dk2"/>
              </a:solidFill>
            </a:endParaRPr>
          </a:p>
          <a:p>
            <a:pPr marL="691357" lvl="0" indent="-444500" algn="l" rtl="0">
              <a:lnSpc>
                <a:spcPct val="115000"/>
              </a:lnSpc>
              <a:spcBef>
                <a:spcPts val="0"/>
              </a:spcBef>
              <a:spcAft>
                <a:spcPts val="0"/>
              </a:spcAft>
              <a:buSzPts val="2200"/>
              <a:buFont typeface="Century Gothic"/>
              <a:buAutoNum type="arabicPeriod"/>
            </a:pPr>
            <a:r>
              <a:rPr lang="en-US" sz="2200">
                <a:solidFill>
                  <a:schemeClr val="dk2"/>
                </a:solidFill>
              </a:rPr>
              <a:t>What storytelling techniques did you notice him use to make his story more compelling?</a:t>
            </a:r>
            <a:br>
              <a:rPr lang="en-US" sz="2200">
                <a:solidFill>
                  <a:schemeClr val="dk2"/>
                </a:solidFill>
              </a:rPr>
            </a:br>
            <a:endParaRPr sz="2200">
              <a:solidFill>
                <a:schemeClr val="dk2"/>
              </a:solidFill>
            </a:endParaRPr>
          </a:p>
          <a:p>
            <a:pPr marL="691357" lvl="0" indent="-444500" algn="l" rtl="0">
              <a:lnSpc>
                <a:spcPct val="115000"/>
              </a:lnSpc>
              <a:spcBef>
                <a:spcPts val="0"/>
              </a:spcBef>
              <a:spcAft>
                <a:spcPts val="0"/>
              </a:spcAft>
              <a:buSzPts val="2200"/>
              <a:buFont typeface="Century Gothic"/>
              <a:buAutoNum type="arabicPeriod"/>
            </a:pPr>
            <a:r>
              <a:rPr lang="en-US" sz="2200">
                <a:solidFill>
                  <a:schemeClr val="dk2"/>
                </a:solidFill>
              </a:rPr>
              <a:t>Do you think this was a good example of data visualization and storytelling? Why or why not?</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83" name="Google Shape;2183;p322"/>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81</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184" name="Google Shape;2184;p322"/>
          <p:cNvSpPr txBox="1">
            <a:spLocks noGrp="1"/>
          </p:cNvSpPr>
          <p:nvPr>
            <p:ph type="body" idx="2"/>
          </p:nvPr>
        </p:nvSpPr>
        <p:spPr>
          <a:xfrm>
            <a:off x="415599" y="1491917"/>
            <a:ext cx="5361745" cy="2615388"/>
          </a:xfrm>
          <a:prstGeom prst="rect">
            <a:avLst/>
          </a:prstGeom>
          <a:solidFill>
            <a:schemeClr val="lt1"/>
          </a:solidFill>
          <a:ln>
            <a:noFill/>
          </a:ln>
        </p:spPr>
        <p:txBody>
          <a:bodyPr spcFirstLastPara="1" wrap="square" lIns="91425" tIns="45700" rIns="91425" bIns="45700" anchor="t" anchorCtr="0">
            <a:normAutofit/>
          </a:bodyPr>
          <a:lstStyle/>
          <a:p>
            <a:pPr marL="457200" lvl="0" indent="-342900" algn="l" rtl="0">
              <a:lnSpc>
                <a:spcPct val="115000"/>
              </a:lnSpc>
              <a:spcBef>
                <a:spcPts val="0"/>
              </a:spcBef>
              <a:spcAft>
                <a:spcPts val="0"/>
              </a:spcAft>
              <a:buClr>
                <a:schemeClr val="accent1"/>
              </a:buClr>
              <a:buSzPts val="2600"/>
              <a:buChar char="●"/>
            </a:pPr>
            <a:r>
              <a:rPr lang="en-US" sz="2600">
                <a:solidFill>
                  <a:schemeClr val="accent1"/>
                </a:solidFill>
              </a:rPr>
              <a:t>Data storytelling</a:t>
            </a:r>
            <a:endParaRPr/>
          </a:p>
        </p:txBody>
      </p:sp>
      <p:sp>
        <p:nvSpPr>
          <p:cNvPr id="2185" name="Google Shape;2185;p322"/>
          <p:cNvSpPr/>
          <p:nvPr/>
        </p:nvSpPr>
        <p:spPr>
          <a:xfrm>
            <a:off x="415599" y="4663149"/>
            <a:ext cx="11335783" cy="1080044"/>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ctr" defTabSz="914400" rtl="0" eaLnBrk="1" fontAlgn="auto" latinLnBrk="0" hangingPunct="1">
              <a:lnSpc>
                <a:spcPct val="100000"/>
              </a:lnSpc>
              <a:spcBef>
                <a:spcPts val="0"/>
              </a:spcBef>
              <a:spcAft>
                <a:spcPts val="0"/>
              </a:spcAft>
              <a:buClr>
                <a:srgbClr val="FFFFFF"/>
              </a:buClr>
              <a:buSzPts val="2880"/>
              <a:buFont typeface="Arial"/>
              <a:buChar char="•"/>
              <a:tabLst/>
              <a:defRPr/>
            </a:pPr>
            <a:r>
              <a:rPr kumimoji="0" lang="en-US" sz="2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What is the basic structure of a data story?</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342900" marR="0" lvl="0" indent="-342900" algn="ctr" defTabSz="914400" rtl="0" eaLnBrk="1" fontAlgn="auto" latinLnBrk="0" hangingPunct="1">
              <a:lnSpc>
                <a:spcPct val="100000"/>
              </a:lnSpc>
              <a:spcBef>
                <a:spcPts val="0"/>
              </a:spcBef>
              <a:spcAft>
                <a:spcPts val="0"/>
              </a:spcAft>
              <a:buClr>
                <a:srgbClr val="FFFFFF"/>
              </a:buClr>
              <a:buSzPts val="2880"/>
              <a:buFont typeface="Arial"/>
              <a:buChar char="•"/>
              <a:tabLst/>
              <a:defRPr/>
            </a:pPr>
            <a:r>
              <a:rPr kumimoji="0" lang="en-US" sz="24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What process can you use to compose a data story?</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190"/>
        <p:cNvGrpSpPr/>
        <p:nvPr/>
      </p:nvGrpSpPr>
      <p:grpSpPr>
        <a:xfrm>
          <a:off x="0" y="0"/>
          <a:ext cx="0" cy="0"/>
          <a:chOff x="0" y="0"/>
          <a:chExt cx="0" cy="0"/>
        </a:xfrm>
      </p:grpSpPr>
      <p:sp>
        <p:nvSpPr>
          <p:cNvPr id="2191" name="Google Shape;2191;p323"/>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82</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192" name="Google Shape;2192;p323"/>
          <p:cNvSpPr txBox="1">
            <a:spLocks noGrp="1"/>
          </p:cNvSpPr>
          <p:nvPr>
            <p:ph type="body" idx="1"/>
          </p:nvPr>
        </p:nvSpPr>
        <p:spPr>
          <a:xfrm>
            <a:off x="415600" y="1536634"/>
            <a:ext cx="5333200" cy="4555080"/>
          </a:xfrm>
          <a:prstGeom prst="rect">
            <a:avLst/>
          </a:prstGeom>
          <a:noFill/>
          <a:ln>
            <a:noFill/>
          </a:ln>
        </p:spPr>
        <p:txBody>
          <a:bodyPr spcFirstLastPara="1" wrap="square" lIns="91425" tIns="91425" rIns="91425" bIns="91425" anchor="t" anchorCtr="0">
            <a:normAutofit/>
          </a:bodyPr>
          <a:lstStyle/>
          <a:p>
            <a:pPr marL="514350" lvl="0" indent="-514350" algn="l" rtl="0">
              <a:lnSpc>
                <a:spcPct val="115000"/>
              </a:lnSpc>
              <a:spcBef>
                <a:spcPts val="0"/>
              </a:spcBef>
              <a:spcAft>
                <a:spcPts val="0"/>
              </a:spcAft>
              <a:buSzPts val="2000"/>
              <a:buFont typeface="Century Gothic"/>
              <a:buAutoNum type="arabicPeriod"/>
            </a:pPr>
            <a:r>
              <a:rPr lang="en-US"/>
              <a:t>You focus on an </a:t>
            </a:r>
            <a:r>
              <a:rPr lang="en-US" b="1"/>
              <a:t>insight </a:t>
            </a:r>
            <a:r>
              <a:rPr lang="en-US"/>
              <a:t>and</a:t>
            </a:r>
            <a:endParaRPr/>
          </a:p>
          <a:p>
            <a:pPr marL="584200" lvl="0" indent="-330200" algn="l" rtl="0">
              <a:lnSpc>
                <a:spcPct val="115000"/>
              </a:lnSpc>
              <a:spcBef>
                <a:spcPts val="0"/>
              </a:spcBef>
              <a:spcAft>
                <a:spcPts val="0"/>
              </a:spcAft>
              <a:buSzPts val="2000"/>
              <a:buFont typeface="Arial"/>
              <a:buNone/>
            </a:pPr>
            <a:endParaRPr/>
          </a:p>
          <a:p>
            <a:pPr marL="514350" lvl="0" indent="-514350" algn="l" rtl="0">
              <a:lnSpc>
                <a:spcPct val="115000"/>
              </a:lnSpc>
              <a:spcBef>
                <a:spcPts val="0"/>
              </a:spcBef>
              <a:spcAft>
                <a:spcPts val="0"/>
              </a:spcAft>
              <a:buSzPts val="2000"/>
              <a:buFont typeface="Century Gothic"/>
              <a:buAutoNum type="arabicPeriod"/>
            </a:pPr>
            <a:r>
              <a:rPr lang="en-US"/>
              <a:t>persuade</a:t>
            </a:r>
            <a:r>
              <a:rPr lang="en-US" b="1"/>
              <a:t> </a:t>
            </a:r>
            <a:r>
              <a:rPr lang="en-US"/>
              <a:t>an </a:t>
            </a:r>
            <a:r>
              <a:rPr lang="en-US" b="1"/>
              <a:t>audience</a:t>
            </a:r>
            <a:endParaRPr/>
          </a:p>
          <a:p>
            <a:pPr marL="584200" lvl="0" indent="-330200" algn="l" rtl="0">
              <a:lnSpc>
                <a:spcPct val="115000"/>
              </a:lnSpc>
              <a:spcBef>
                <a:spcPts val="0"/>
              </a:spcBef>
              <a:spcAft>
                <a:spcPts val="0"/>
              </a:spcAft>
              <a:buSzPts val="2000"/>
              <a:buFont typeface="Arial"/>
              <a:buNone/>
            </a:pPr>
            <a:endParaRPr b="1"/>
          </a:p>
          <a:p>
            <a:pPr marL="514350" lvl="0" indent="-514350" algn="l" rtl="0">
              <a:lnSpc>
                <a:spcPct val="115000"/>
              </a:lnSpc>
              <a:spcBef>
                <a:spcPts val="0"/>
              </a:spcBef>
              <a:spcAft>
                <a:spcPts val="0"/>
              </a:spcAft>
              <a:buSzPts val="2000"/>
              <a:buFont typeface="Century Gothic"/>
              <a:buAutoNum type="arabicPeriod"/>
            </a:pPr>
            <a:r>
              <a:rPr lang="en-US"/>
              <a:t>that the </a:t>
            </a:r>
            <a:r>
              <a:rPr lang="en-US" b="1"/>
              <a:t>outcome</a:t>
            </a:r>
            <a:r>
              <a:rPr lang="en-US"/>
              <a:t> of your analysis</a:t>
            </a:r>
            <a:endParaRPr/>
          </a:p>
          <a:p>
            <a:pPr marL="584200" lvl="0" indent="-330200" algn="l" rtl="0">
              <a:lnSpc>
                <a:spcPct val="115000"/>
              </a:lnSpc>
              <a:spcBef>
                <a:spcPts val="0"/>
              </a:spcBef>
              <a:spcAft>
                <a:spcPts val="0"/>
              </a:spcAft>
              <a:buSzPts val="2000"/>
              <a:buFont typeface="Arial"/>
              <a:buNone/>
            </a:pPr>
            <a:endParaRPr/>
          </a:p>
          <a:p>
            <a:pPr marL="514350" lvl="0" indent="-514350" algn="l" rtl="0">
              <a:lnSpc>
                <a:spcPct val="115000"/>
              </a:lnSpc>
              <a:spcBef>
                <a:spcPts val="0"/>
              </a:spcBef>
              <a:spcAft>
                <a:spcPts val="0"/>
              </a:spcAft>
              <a:buSzPts val="2000"/>
              <a:buFont typeface="Century Gothic"/>
              <a:buAutoNum type="arabicPeriod"/>
            </a:pPr>
            <a:r>
              <a:rPr lang="en-US"/>
              <a:t>demands a course of </a:t>
            </a:r>
            <a:r>
              <a:rPr lang="en-US" b="1"/>
              <a:t>action</a:t>
            </a:r>
            <a:endParaRPr/>
          </a:p>
          <a:p>
            <a:pPr marL="584200" lvl="0" indent="-330200" algn="l" rtl="0">
              <a:lnSpc>
                <a:spcPct val="115000"/>
              </a:lnSpc>
              <a:spcBef>
                <a:spcPts val="0"/>
              </a:spcBef>
              <a:spcAft>
                <a:spcPts val="0"/>
              </a:spcAft>
              <a:buSzPts val="2000"/>
              <a:buFont typeface="Arial"/>
              <a:buNone/>
            </a:pPr>
            <a:endParaRPr b="1"/>
          </a:p>
          <a:p>
            <a:pPr marL="514350" lvl="0" indent="-514350" algn="l" rtl="0">
              <a:lnSpc>
                <a:spcPct val="115000"/>
              </a:lnSpc>
              <a:spcBef>
                <a:spcPts val="0"/>
              </a:spcBef>
              <a:spcAft>
                <a:spcPts val="0"/>
              </a:spcAft>
              <a:buSzPts val="2000"/>
              <a:buFont typeface="Century Gothic"/>
              <a:buAutoNum type="arabicPeriod"/>
            </a:pPr>
            <a:r>
              <a:rPr lang="en-US"/>
              <a:t>through narrative and visual </a:t>
            </a:r>
            <a:r>
              <a:rPr lang="en-US" b="1"/>
              <a:t>communication.</a:t>
            </a:r>
            <a:endParaRPr/>
          </a:p>
        </p:txBody>
      </p:sp>
      <p:sp>
        <p:nvSpPr>
          <p:cNvPr id="2193" name="Google Shape;2193;p323"/>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What is data storytelling?</a:t>
            </a:r>
            <a:endParaRPr/>
          </a:p>
        </p:txBody>
      </p:sp>
      <p:pic>
        <p:nvPicPr>
          <p:cNvPr id="2194" name="Google Shape;2194;p323" descr="Bonfire at beach at sunset"/>
          <p:cNvPicPr preferRelativeResize="0"/>
          <p:nvPr/>
        </p:nvPicPr>
        <p:blipFill rotWithShape="1">
          <a:blip r:embed="rId3">
            <a:alphaModFix/>
          </a:blip>
          <a:srcRect l="2778" r="25836"/>
          <a:stretch/>
        </p:blipFill>
        <p:spPr>
          <a:xfrm>
            <a:off x="6930513" y="1696523"/>
            <a:ext cx="4552950" cy="423530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200" name="Google Shape;2200;p324"/>
          <p:cNvSpPr txBox="1">
            <a:spLocks noGrp="1"/>
          </p:cNvSpPr>
          <p:nvPr>
            <p:ph type="sldNum" idx="12"/>
          </p:nvPr>
        </p:nvSpPr>
        <p:spPr>
          <a:xfrm>
            <a:off x="11296608" y="6298473"/>
            <a:ext cx="731600" cy="387762"/>
          </a:xfrm>
          <a:prstGeom prst="rect">
            <a:avLst/>
          </a:prstGeom>
          <a:noFill/>
          <a:ln>
            <a:noFill/>
          </a:ln>
        </p:spPr>
        <p:txBody>
          <a:bodyPr spcFirstLastPara="1" wrap="square" lIns="91425" tIns="91425" rIns="91425" bIns="91425" anchor="ctr" anchorCtr="0">
            <a:norm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83</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201" name="Google Shape;2201;p324"/>
          <p:cNvSpPr txBox="1">
            <a:spLocks noGrp="1"/>
          </p:cNvSpPr>
          <p:nvPr>
            <p:ph type="title"/>
          </p:nvPr>
        </p:nvSpPr>
        <p:spPr>
          <a:xfrm>
            <a:off x="415599" y="534330"/>
            <a:ext cx="11360800" cy="76356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US"/>
              <a:t>Data stories and data visualizations</a:t>
            </a:r>
            <a:endParaRPr/>
          </a:p>
        </p:txBody>
      </p:sp>
      <p:sp>
        <p:nvSpPr>
          <p:cNvPr id="2202" name="Google Shape;2202;p324"/>
          <p:cNvSpPr txBox="1">
            <a:spLocks noGrp="1"/>
          </p:cNvSpPr>
          <p:nvPr>
            <p:ph type="body" idx="1"/>
          </p:nvPr>
        </p:nvSpPr>
        <p:spPr>
          <a:xfrm>
            <a:off x="415599" y="1536634"/>
            <a:ext cx="11360799" cy="4555080"/>
          </a:xfrm>
          <a:prstGeom prst="rect">
            <a:avLst/>
          </a:prstGeom>
          <a:noFill/>
          <a:ln>
            <a:noFill/>
          </a:ln>
        </p:spPr>
        <p:txBody>
          <a:bodyPr spcFirstLastPara="1" wrap="square" lIns="91425" tIns="91425" rIns="91425" bIns="91425" anchor="t" anchorCtr="0">
            <a:normAutofit/>
          </a:bodyPr>
          <a:lstStyle/>
          <a:p>
            <a:pPr marL="342900" lvl="0" indent="-342900" algn="l" rtl="0">
              <a:lnSpc>
                <a:spcPct val="115000"/>
              </a:lnSpc>
              <a:spcBef>
                <a:spcPts val="0"/>
              </a:spcBef>
              <a:spcAft>
                <a:spcPts val="0"/>
              </a:spcAft>
              <a:buSzPts val="2000"/>
              <a:buChar char="●"/>
            </a:pPr>
            <a:r>
              <a:rPr lang="en-US"/>
              <a:t>A </a:t>
            </a:r>
            <a:r>
              <a:rPr lang="en-US" b="1"/>
              <a:t>single</a:t>
            </a:r>
            <a:r>
              <a:rPr lang="en-US"/>
              <a:t> data story may make use of </a:t>
            </a:r>
            <a:r>
              <a:rPr lang="en-US" b="1"/>
              <a:t>multiple</a:t>
            </a:r>
            <a:r>
              <a:rPr lang="en-US"/>
              <a:t> data visualizations.</a:t>
            </a:r>
            <a:endParaRPr/>
          </a:p>
          <a:p>
            <a:pPr marL="342900" lvl="0" indent="-215900" algn="l" rtl="0">
              <a:lnSpc>
                <a:spcPct val="115000"/>
              </a:lnSpc>
              <a:spcBef>
                <a:spcPts val="0"/>
              </a:spcBef>
              <a:spcAft>
                <a:spcPts val="0"/>
              </a:spcAft>
              <a:buSzPts val="2000"/>
              <a:buNone/>
            </a:pPr>
            <a:endParaRPr/>
          </a:p>
          <a:p>
            <a:pPr marL="342900" lvl="0" indent="-342900" algn="l" rtl="0">
              <a:lnSpc>
                <a:spcPct val="115000"/>
              </a:lnSpc>
              <a:spcBef>
                <a:spcPts val="0"/>
              </a:spcBef>
              <a:spcAft>
                <a:spcPts val="0"/>
              </a:spcAft>
              <a:buSzPts val="2000"/>
              <a:buChar char="●"/>
            </a:pPr>
            <a:r>
              <a:rPr lang="en-US"/>
              <a:t>Data stories arrange visualizations into the </a:t>
            </a:r>
            <a:r>
              <a:rPr lang="en-US" b="1"/>
              <a:t>linear sequence</a:t>
            </a:r>
            <a:r>
              <a:rPr lang="en-US"/>
              <a:t> of storytelling: a beginning, a middle, and an end.</a:t>
            </a:r>
            <a:endParaRPr/>
          </a:p>
          <a:p>
            <a:pPr marL="342900" lvl="0" indent="-215900" algn="l" rtl="0">
              <a:lnSpc>
                <a:spcPct val="115000"/>
              </a:lnSpc>
              <a:spcBef>
                <a:spcPts val="0"/>
              </a:spcBef>
              <a:spcAft>
                <a:spcPts val="0"/>
              </a:spcAft>
              <a:buSzPts val="2000"/>
              <a:buNone/>
            </a:pPr>
            <a:endParaRPr/>
          </a:p>
          <a:p>
            <a:pPr marL="342900" lvl="0" indent="-342900" algn="l" rtl="0">
              <a:lnSpc>
                <a:spcPct val="115000"/>
              </a:lnSpc>
              <a:spcBef>
                <a:spcPts val="0"/>
              </a:spcBef>
              <a:spcAft>
                <a:spcPts val="0"/>
              </a:spcAft>
              <a:buSzPts val="2000"/>
              <a:buChar char="●"/>
            </a:pPr>
            <a:r>
              <a:rPr lang="en-US"/>
              <a:t>Data story formats will likely incorporate  other elements to explain and contextualize the visualizations:</a:t>
            </a:r>
            <a:endParaRPr/>
          </a:p>
          <a:p>
            <a:pPr marL="685800" lvl="1" indent="-228600" algn="l" rtl="0">
              <a:lnSpc>
                <a:spcPct val="115000"/>
              </a:lnSpc>
              <a:spcBef>
                <a:spcPts val="0"/>
              </a:spcBef>
              <a:spcAft>
                <a:spcPts val="0"/>
              </a:spcAft>
              <a:buSzPts val="2000"/>
              <a:buChar char="○"/>
            </a:pPr>
            <a:r>
              <a:rPr lang="en-US"/>
              <a:t>prose text, either written or spoken</a:t>
            </a:r>
            <a:endParaRPr/>
          </a:p>
          <a:p>
            <a:pPr marL="685800" lvl="1" indent="-228600" algn="l" rtl="0">
              <a:lnSpc>
                <a:spcPct val="115000"/>
              </a:lnSpc>
              <a:spcBef>
                <a:spcPts val="0"/>
              </a:spcBef>
              <a:spcAft>
                <a:spcPts val="0"/>
              </a:spcAft>
              <a:buSzPts val="2000"/>
              <a:buChar char="○"/>
            </a:pPr>
            <a:r>
              <a:rPr lang="en-US"/>
              <a:t>annotations, callouts, and labels</a:t>
            </a:r>
            <a:endParaRPr/>
          </a:p>
          <a:p>
            <a:pPr marL="685800" lvl="1" indent="-228600" algn="l" rtl="0">
              <a:lnSpc>
                <a:spcPct val="115000"/>
              </a:lnSpc>
              <a:spcBef>
                <a:spcPts val="0"/>
              </a:spcBef>
              <a:spcAft>
                <a:spcPts val="0"/>
              </a:spcAft>
              <a:buSzPts val="2000"/>
              <a:buChar char="○"/>
            </a:pPr>
            <a:r>
              <a:rPr lang="en-US"/>
              <a:t>icons or graphics</a:t>
            </a:r>
            <a:endParaRPr/>
          </a:p>
          <a:p>
            <a:pPr marL="685800" lvl="1" indent="-228600" algn="l" rtl="0">
              <a:lnSpc>
                <a:spcPct val="115000"/>
              </a:lnSpc>
              <a:spcBef>
                <a:spcPts val="0"/>
              </a:spcBef>
              <a:spcAft>
                <a:spcPts val="0"/>
              </a:spcAft>
              <a:buSzPts val="2000"/>
              <a:buChar char="○"/>
            </a:pPr>
            <a:r>
              <a:rPr lang="en-US"/>
              <a:t>images or photographs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207"/>
        <p:cNvGrpSpPr/>
        <p:nvPr/>
      </p:nvGrpSpPr>
      <p:grpSpPr>
        <a:xfrm>
          <a:off x="0" y="0"/>
          <a:ext cx="0" cy="0"/>
          <a:chOff x="0" y="0"/>
          <a:chExt cx="0" cy="0"/>
        </a:xfrm>
      </p:grpSpPr>
      <p:sp>
        <p:nvSpPr>
          <p:cNvPr id="2208" name="Google Shape;2208;p325"/>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84</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209" name="Google Shape;2209;p325"/>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Can’t I just use a chart?</a:t>
            </a:r>
            <a:endParaRPr/>
          </a:p>
        </p:txBody>
      </p:sp>
      <p:sp>
        <p:nvSpPr>
          <p:cNvPr id="2210" name="Google Shape;2210;p325"/>
          <p:cNvSpPr txBox="1">
            <a:spLocks noGrp="1"/>
          </p:cNvSpPr>
          <p:nvPr>
            <p:ph type="body" idx="1"/>
          </p:nvPr>
        </p:nvSpPr>
        <p:spPr>
          <a:xfrm>
            <a:off x="415599" y="1536634"/>
            <a:ext cx="11360799" cy="4555080"/>
          </a:xfrm>
          <a:prstGeom prst="rect">
            <a:avLst/>
          </a:prstGeom>
          <a:noFill/>
          <a:ln>
            <a:noFill/>
          </a:ln>
        </p:spPr>
        <p:txBody>
          <a:bodyPr spcFirstLastPara="1" wrap="square" lIns="91425" tIns="91425" rIns="91425" bIns="91425" anchor="t" anchorCtr="0">
            <a:normAutofit/>
          </a:bodyPr>
          <a:lstStyle/>
          <a:p>
            <a:pPr marL="548640" lvl="0" indent="-457200" algn="l" rtl="0">
              <a:lnSpc>
                <a:spcPct val="115000"/>
              </a:lnSpc>
              <a:spcBef>
                <a:spcPts val="0"/>
              </a:spcBef>
              <a:spcAft>
                <a:spcPts val="0"/>
              </a:spcAft>
              <a:buSzPts val="2000"/>
              <a:buFont typeface="Century Gothic"/>
              <a:buAutoNum type="arabicPeriod"/>
            </a:pPr>
            <a:r>
              <a:rPr lang="en-US"/>
              <a:t>Narratives are super effective, </a:t>
            </a:r>
            <a:r>
              <a:rPr lang="en-US" b="1"/>
              <a:t>“sticky” </a:t>
            </a:r>
            <a:r>
              <a:rPr lang="en-US"/>
              <a:t>content delivery mechanisms.</a:t>
            </a:r>
            <a:endParaRPr/>
          </a:p>
          <a:p>
            <a:pPr marL="675640" lvl="0" indent="-330200" algn="l" rtl="0">
              <a:lnSpc>
                <a:spcPct val="115000"/>
              </a:lnSpc>
              <a:spcBef>
                <a:spcPts val="0"/>
              </a:spcBef>
              <a:spcAft>
                <a:spcPts val="0"/>
              </a:spcAft>
              <a:buSzPts val="2000"/>
              <a:buFont typeface="Arial"/>
              <a:buNone/>
            </a:pPr>
            <a:endParaRPr/>
          </a:p>
          <a:p>
            <a:pPr marL="548640" lvl="0" indent="-457200" algn="l" rtl="0">
              <a:lnSpc>
                <a:spcPct val="115000"/>
              </a:lnSpc>
              <a:spcBef>
                <a:spcPts val="0"/>
              </a:spcBef>
              <a:spcAft>
                <a:spcPts val="0"/>
              </a:spcAft>
              <a:buSzPts val="2000"/>
              <a:buFont typeface="Century Gothic"/>
              <a:buAutoNum type="arabicPeriod"/>
            </a:pPr>
            <a:r>
              <a:rPr lang="en-US"/>
              <a:t>Not everyone is a statistician, but they still want to make </a:t>
            </a:r>
            <a:r>
              <a:rPr lang="en-US" b="1"/>
              <a:t>evidence-based</a:t>
            </a:r>
            <a:r>
              <a:rPr lang="en-US"/>
              <a:t> decisions.</a:t>
            </a:r>
            <a:endParaRPr/>
          </a:p>
          <a:p>
            <a:pPr marL="675640" lvl="0" indent="-330200" algn="l" rtl="0">
              <a:lnSpc>
                <a:spcPct val="115000"/>
              </a:lnSpc>
              <a:spcBef>
                <a:spcPts val="0"/>
              </a:spcBef>
              <a:spcAft>
                <a:spcPts val="0"/>
              </a:spcAft>
              <a:buSzPts val="2000"/>
              <a:buFont typeface="Arial"/>
              <a:buNone/>
            </a:pPr>
            <a:endParaRPr/>
          </a:p>
          <a:p>
            <a:pPr marL="548640" lvl="0" indent="-457200" algn="l" rtl="0">
              <a:lnSpc>
                <a:spcPct val="115000"/>
              </a:lnSpc>
              <a:spcBef>
                <a:spcPts val="0"/>
              </a:spcBef>
              <a:spcAft>
                <a:spcPts val="0"/>
              </a:spcAft>
              <a:buSzPts val="2000"/>
              <a:buFont typeface="Century Gothic"/>
              <a:buAutoNum type="arabicPeriod"/>
            </a:pPr>
            <a:r>
              <a:rPr lang="en-US"/>
              <a:t>Stories let you overview key findings </a:t>
            </a:r>
            <a:r>
              <a:rPr lang="en-US" b="1"/>
              <a:t>quickly.</a:t>
            </a:r>
            <a:endParaRPr/>
          </a:p>
          <a:p>
            <a:pPr marL="675640" lvl="0" indent="-330200" algn="l" rtl="0">
              <a:lnSpc>
                <a:spcPct val="115000"/>
              </a:lnSpc>
              <a:spcBef>
                <a:spcPts val="0"/>
              </a:spcBef>
              <a:spcAft>
                <a:spcPts val="0"/>
              </a:spcAft>
              <a:buSzPts val="2000"/>
              <a:buFont typeface="Arial"/>
              <a:buNone/>
            </a:pPr>
            <a:endParaRPr b="1"/>
          </a:p>
          <a:p>
            <a:pPr marL="548640" lvl="0" indent="-457200" algn="l" rtl="0">
              <a:lnSpc>
                <a:spcPct val="115000"/>
              </a:lnSpc>
              <a:spcBef>
                <a:spcPts val="0"/>
              </a:spcBef>
              <a:spcAft>
                <a:spcPts val="0"/>
              </a:spcAft>
              <a:buSzPts val="2000"/>
              <a:buFont typeface="Century Gothic"/>
              <a:buAutoNum type="arabicPeriod"/>
            </a:pPr>
            <a:r>
              <a:rPr lang="en-US"/>
              <a:t>Stories tap into both the </a:t>
            </a:r>
            <a:r>
              <a:rPr lang="en-US" b="1"/>
              <a:t>logical</a:t>
            </a:r>
            <a:r>
              <a:rPr lang="en-US"/>
              <a:t> and the </a:t>
            </a:r>
            <a:r>
              <a:rPr lang="en-US" b="1"/>
              <a:t>emotional</a:t>
            </a:r>
            <a:r>
              <a:rPr lang="en-US"/>
              <a:t> aspects of persuasion.</a:t>
            </a:r>
            <a:endParaRPr b="1"/>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326"/>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85</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217" name="Google Shape;2217;p326"/>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Why choose story?</a:t>
            </a:r>
            <a:endParaRPr/>
          </a:p>
        </p:txBody>
      </p:sp>
      <p:sp>
        <p:nvSpPr>
          <p:cNvPr id="2218" name="Google Shape;2218;p326"/>
          <p:cNvSpPr txBox="1"/>
          <p:nvPr/>
        </p:nvSpPr>
        <p:spPr>
          <a:xfrm>
            <a:off x="1270000" y="1466867"/>
            <a:ext cx="2727600" cy="572000"/>
          </a:xfrm>
          <a:prstGeom prst="rect">
            <a:avLst/>
          </a:prstGeom>
          <a:noFill/>
          <a:ln>
            <a:noFill/>
          </a:ln>
        </p:spPr>
        <p:txBody>
          <a:bodyPr spcFirstLastPara="1" wrap="square" lIns="121900" tIns="60925" rIns="121900" bIns="609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1" i="0" u="none" strike="noStrike" kern="0" cap="none" spc="0" normalizeH="0" baseline="0" noProof="0">
                <a:ln>
                  <a:noFill/>
                </a:ln>
                <a:solidFill>
                  <a:srgbClr val="422B72"/>
                </a:solidFill>
                <a:effectLst/>
                <a:uLnTx/>
                <a:uFillTx/>
                <a:latin typeface="Century Gothic"/>
                <a:ea typeface="Century Gothic"/>
                <a:cs typeface="Century Gothic"/>
                <a:sym typeface="Century Gothic"/>
              </a:rPr>
              <a:t>If</a:t>
            </a:r>
            <a:r>
              <a:rPr kumimoji="0" lang="en-US" sz="2400" b="0" i="0" u="none" strike="noStrike" kern="0" cap="none" spc="0" normalizeH="0" baseline="0" noProof="0">
                <a:ln>
                  <a:noFill/>
                </a:ln>
                <a:solidFill>
                  <a:srgbClr val="333333"/>
                </a:solidFill>
                <a:effectLst/>
                <a:uLnTx/>
                <a:uFillTx/>
                <a:latin typeface="Century Gothic"/>
                <a:ea typeface="Century Gothic"/>
                <a:cs typeface="Century Gothic"/>
                <a:sym typeface="Century Gothic"/>
              </a:rPr>
              <a:t> </a:t>
            </a:r>
            <a:r>
              <a:rPr kumimoji="0" lang="en-US" sz="2000" b="1" i="0" u="none" strike="noStrike" kern="0" cap="none" spc="0" normalizeH="0" baseline="0" noProof="0">
                <a:ln>
                  <a:noFill/>
                </a:ln>
                <a:solidFill>
                  <a:srgbClr val="422B72"/>
                </a:solidFill>
                <a:effectLst/>
                <a:uLnTx/>
                <a:uFillTx/>
                <a:latin typeface="Century Gothic"/>
                <a:ea typeface="Century Gothic"/>
                <a:cs typeface="Century Gothic"/>
                <a:sym typeface="Century Gothic"/>
              </a:rPr>
              <a:t>your insight is...</a:t>
            </a:r>
            <a:endParaRPr kumimoji="0" sz="2000" b="1" i="0" u="none" strike="noStrike" kern="0" cap="none" spc="0" normalizeH="0" baseline="0" noProof="0">
              <a:ln>
                <a:noFill/>
              </a:ln>
              <a:solidFill>
                <a:srgbClr val="422B72"/>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50000"/>
              </a:lnSpc>
              <a:spcBef>
                <a:spcPts val="533"/>
              </a:spcBef>
              <a:spcAft>
                <a:spcPts val="0"/>
              </a:spcAft>
              <a:buClr>
                <a:srgbClr val="000000"/>
              </a:buClr>
              <a:buSzPts val="2400"/>
              <a:buFont typeface="Arial"/>
              <a:buNone/>
              <a:tabLst/>
              <a:defRPr/>
            </a:pPr>
            <a:endParaRPr kumimoji="0" sz="24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640"/>
              </a:spcBef>
              <a:spcAft>
                <a:spcPts val="0"/>
              </a:spcAft>
              <a:buClr>
                <a:srgbClr val="000000"/>
              </a:buClr>
              <a:buSzPts val="2400"/>
              <a:buFont typeface="Arial"/>
              <a:buNone/>
              <a:tabLst/>
              <a:defRPr/>
            </a:pPr>
            <a:endParaRPr kumimoji="0" sz="24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graphicFrame>
        <p:nvGraphicFramePr>
          <p:cNvPr id="2219" name="Google Shape;2219;p326"/>
          <p:cNvGraphicFramePr/>
          <p:nvPr/>
        </p:nvGraphicFramePr>
        <p:xfrm>
          <a:off x="1270000" y="2257033"/>
          <a:ext cx="3000000" cy="3000000"/>
        </p:xfrm>
        <a:graphic>
          <a:graphicData uri="http://schemas.openxmlformats.org/drawingml/2006/table">
            <a:tbl>
              <a:tblPr>
                <a:noFill/>
              </a:tblPr>
              <a:tblGrid>
                <a:gridCol w="4826000">
                  <a:extLst>
                    <a:ext uri="{9D8B030D-6E8A-4147-A177-3AD203B41FA5}">
                      <a16:colId xmlns:a16="http://schemas.microsoft.com/office/drawing/2014/main" val="20000"/>
                    </a:ext>
                  </a:extLst>
                </a:gridCol>
                <a:gridCol w="4826000">
                  <a:extLst>
                    <a:ext uri="{9D8B030D-6E8A-4147-A177-3AD203B41FA5}">
                      <a16:colId xmlns:a16="http://schemas.microsoft.com/office/drawing/2014/main" val="20001"/>
                    </a:ext>
                  </a:extLst>
                </a:gridCol>
              </a:tblGrid>
              <a:tr h="1341075">
                <a:tc>
                  <a:txBody>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Century Gothic"/>
                          <a:ea typeface="Century Gothic"/>
                          <a:cs typeface="Century Gothic"/>
                          <a:sym typeface="Century Gothic"/>
                        </a:rPr>
                        <a:t>Unpleasant</a:t>
                      </a:r>
                      <a:endParaRPr sz="2400" b="0" i="0" u="none" strike="noStrike" cap="none">
                        <a:solidFill>
                          <a:srgbClr val="FFFFFF"/>
                        </a:solidFill>
                        <a:latin typeface="Century Gothic"/>
                        <a:ea typeface="Century Gothic"/>
                        <a:cs typeface="Century Gothic"/>
                        <a:sym typeface="Century Gothic"/>
                      </a:endParaRPr>
                    </a:p>
                  </a:txBody>
                  <a:tcPr marL="121900" marR="121900" marT="121900" marB="121900">
                    <a:lnL w="9525" cap="flat" cmpd="sng">
                      <a:solidFill>
                        <a:srgbClr val="FFFFFF"/>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u="none" strike="noStrike" cap="none">
                          <a:solidFill>
                            <a:schemeClr val="dk2"/>
                          </a:solidFill>
                          <a:latin typeface="Century Gothic"/>
                          <a:ea typeface="Century Gothic"/>
                          <a:cs typeface="Century Gothic"/>
                          <a:sym typeface="Century Gothic"/>
                        </a:rPr>
                        <a:t>Help convince your audience that even unwanted results are actionable.</a:t>
                      </a:r>
                      <a:endParaRPr sz="2000" b="0" u="none" strike="noStrike" cap="none">
                        <a:solidFill>
                          <a:schemeClr val="dk2"/>
                        </a:solidFill>
                        <a:latin typeface="Century Gothic"/>
                        <a:ea typeface="Century Gothic"/>
                        <a:cs typeface="Century Gothic"/>
                        <a:sym typeface="Century Gothic"/>
                      </a:endParaRPr>
                    </a:p>
                  </a:txBody>
                  <a:tcPr marL="121900" marR="121900" marT="121900" marB="1219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341075">
                <a:tc>
                  <a:txBody>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Century Gothic"/>
                          <a:ea typeface="Century Gothic"/>
                          <a:cs typeface="Century Gothic"/>
                          <a:sym typeface="Century Gothic"/>
                        </a:rPr>
                        <a:t>Disruptive</a:t>
                      </a:r>
                      <a:endParaRPr sz="2400" b="0" i="0" u="none" strike="noStrike" cap="none">
                        <a:solidFill>
                          <a:srgbClr val="FFFFFF"/>
                        </a:solidFill>
                        <a:latin typeface="Century Gothic"/>
                        <a:ea typeface="Century Gothic"/>
                        <a:cs typeface="Century Gothic"/>
                        <a:sym typeface="Century Gothic"/>
                      </a:endParaRPr>
                    </a:p>
                  </a:txBody>
                  <a:tcPr marL="121900" marR="121900" marT="121900" marB="121900">
                    <a:lnL w="9525" cap="flat" cmpd="sng">
                      <a:solidFill>
                        <a:srgbClr val="FFFFFF"/>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u="none" strike="noStrike" cap="none">
                          <a:solidFill>
                            <a:schemeClr val="dk2"/>
                          </a:solidFill>
                          <a:latin typeface="Century Gothic"/>
                          <a:ea typeface="Century Gothic"/>
                          <a:cs typeface="Century Gothic"/>
                          <a:sym typeface="Century Gothic"/>
                        </a:rPr>
                        <a:t>Encourage your audience to break with tradition, if the upshot is valuable enough.</a:t>
                      </a:r>
                      <a:endParaRPr sz="2000" b="0" u="none" strike="noStrike" cap="none">
                        <a:solidFill>
                          <a:schemeClr val="dk2"/>
                        </a:solidFill>
                        <a:latin typeface="Century Gothic"/>
                        <a:ea typeface="Century Gothic"/>
                        <a:cs typeface="Century Gothic"/>
                        <a:sym typeface="Century Gothic"/>
                      </a:endParaRPr>
                    </a:p>
                  </a:txBody>
                  <a:tcPr marL="121900" marR="121900" marT="121900" marB="1219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341075">
                <a:tc>
                  <a:txBody>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Century Gothic"/>
                          <a:ea typeface="Century Gothic"/>
                          <a:cs typeface="Century Gothic"/>
                          <a:sym typeface="Century Gothic"/>
                        </a:rPr>
                        <a:t>Unexpected</a:t>
                      </a:r>
                      <a:endParaRPr sz="2400" b="0" i="0" u="none" strike="noStrike" cap="none">
                        <a:solidFill>
                          <a:srgbClr val="FFFFFF"/>
                        </a:solidFill>
                        <a:latin typeface="Century Gothic"/>
                        <a:ea typeface="Century Gothic"/>
                        <a:cs typeface="Century Gothic"/>
                        <a:sym typeface="Century Gothic"/>
                      </a:endParaRPr>
                    </a:p>
                  </a:txBody>
                  <a:tcPr marL="121900" marR="121900" marT="121900" marB="121900">
                    <a:lnL w="9525" cap="flat" cmpd="sng">
                      <a:solidFill>
                        <a:srgbClr val="FFFFFF"/>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u="none" strike="noStrike" cap="none">
                          <a:solidFill>
                            <a:schemeClr val="dk2"/>
                          </a:solidFill>
                          <a:latin typeface="Century Gothic"/>
                          <a:ea typeface="Century Gothic"/>
                          <a:cs typeface="Century Gothic"/>
                          <a:sym typeface="Century Gothic"/>
                        </a:rPr>
                        <a:t>Explain why a prediction or intuition failed, and offer some analysis and a solution.</a:t>
                      </a:r>
                      <a:endParaRPr sz="2000" b="0" u="none" strike="noStrike" cap="none">
                        <a:solidFill>
                          <a:schemeClr val="dk2"/>
                        </a:solidFill>
                        <a:latin typeface="Century Gothic"/>
                        <a:ea typeface="Century Gothic"/>
                        <a:cs typeface="Century Gothic"/>
                        <a:sym typeface="Century Gothic"/>
                      </a:endParaRPr>
                    </a:p>
                  </a:txBody>
                  <a:tcPr marL="121900" marR="121900" marT="121900" marB="1219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sp>
        <p:nvSpPr>
          <p:cNvPr id="2220" name="Google Shape;2220;p326"/>
          <p:cNvSpPr txBox="1"/>
          <p:nvPr/>
        </p:nvSpPr>
        <p:spPr>
          <a:xfrm>
            <a:off x="6095999" y="1531494"/>
            <a:ext cx="2727600" cy="572000"/>
          </a:xfrm>
          <a:prstGeom prst="rect">
            <a:avLst/>
          </a:prstGeom>
          <a:noFill/>
          <a:ln>
            <a:noFill/>
          </a:ln>
        </p:spPr>
        <p:txBody>
          <a:bodyPr spcFirstLastPara="1" wrap="square" lIns="121900" tIns="60925" rIns="121900" bIns="609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1" i="0" u="none" strike="noStrike" kern="0" cap="none" spc="0" normalizeH="0" baseline="0" noProof="0">
                <a:ln>
                  <a:noFill/>
                </a:ln>
                <a:solidFill>
                  <a:srgbClr val="422B72"/>
                </a:solidFill>
                <a:effectLst/>
                <a:uLnTx/>
                <a:uFillTx/>
                <a:latin typeface="Century Gothic"/>
                <a:ea typeface="Century Gothic"/>
                <a:cs typeface="Century Gothic"/>
                <a:sym typeface="Century Gothic"/>
              </a:rPr>
              <a:t>A story can...</a:t>
            </a:r>
            <a:endParaRPr kumimoji="0" sz="2000" b="1" i="0" u="none" strike="noStrike" kern="0" cap="none" spc="0" normalizeH="0" baseline="0" noProof="0">
              <a:ln>
                <a:noFill/>
              </a:ln>
              <a:solidFill>
                <a:srgbClr val="422B72"/>
              </a:solidFill>
              <a:effectLst/>
              <a:uLnTx/>
              <a:uFillTx/>
              <a:latin typeface="Century Gothic"/>
              <a:ea typeface="Century Gothic"/>
              <a:cs typeface="Century Gothic"/>
              <a:sym typeface="Century Gothic"/>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225"/>
        <p:cNvGrpSpPr/>
        <p:nvPr/>
      </p:nvGrpSpPr>
      <p:grpSpPr>
        <a:xfrm>
          <a:off x="0" y="0"/>
          <a:ext cx="0" cy="0"/>
          <a:chOff x="0" y="0"/>
          <a:chExt cx="0" cy="0"/>
        </a:xfrm>
      </p:grpSpPr>
      <p:sp>
        <p:nvSpPr>
          <p:cNvPr id="2226" name="Google Shape;2226;p327"/>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86</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227" name="Google Shape;2227;p327"/>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Why choose story?, ctd.</a:t>
            </a:r>
            <a:endParaRPr/>
          </a:p>
        </p:txBody>
      </p:sp>
      <p:graphicFrame>
        <p:nvGraphicFramePr>
          <p:cNvPr id="2228" name="Google Shape;2228;p327"/>
          <p:cNvGraphicFramePr/>
          <p:nvPr/>
        </p:nvGraphicFramePr>
        <p:xfrm>
          <a:off x="1270000" y="2257033"/>
          <a:ext cx="3000000" cy="3000000"/>
        </p:xfrm>
        <a:graphic>
          <a:graphicData uri="http://schemas.openxmlformats.org/drawingml/2006/table">
            <a:tbl>
              <a:tblPr>
                <a:noFill/>
              </a:tblPr>
              <a:tblGrid>
                <a:gridCol w="4826000">
                  <a:extLst>
                    <a:ext uri="{9D8B030D-6E8A-4147-A177-3AD203B41FA5}">
                      <a16:colId xmlns:a16="http://schemas.microsoft.com/office/drawing/2014/main" val="20000"/>
                    </a:ext>
                  </a:extLst>
                </a:gridCol>
                <a:gridCol w="4826000">
                  <a:extLst>
                    <a:ext uri="{9D8B030D-6E8A-4147-A177-3AD203B41FA5}">
                      <a16:colId xmlns:a16="http://schemas.microsoft.com/office/drawing/2014/main" val="20001"/>
                    </a:ext>
                  </a:extLst>
                </a:gridCol>
              </a:tblGrid>
              <a:tr h="1341075">
                <a:tc>
                  <a:txBody>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Century Gothic"/>
                          <a:ea typeface="Century Gothic"/>
                          <a:cs typeface="Century Gothic"/>
                          <a:sym typeface="Century Gothic"/>
                        </a:rPr>
                        <a:t>Complex</a:t>
                      </a:r>
                      <a:endParaRPr sz="2400" b="0" i="0" u="none" strike="noStrike" cap="none">
                        <a:solidFill>
                          <a:srgbClr val="FFFFFF"/>
                        </a:solidFill>
                        <a:latin typeface="Century Gothic"/>
                        <a:ea typeface="Century Gothic"/>
                        <a:cs typeface="Century Gothic"/>
                        <a:sym typeface="Century Gothic"/>
                      </a:endParaRPr>
                    </a:p>
                  </a:txBody>
                  <a:tcPr marL="121900" marR="121900" marT="121900" marB="121900">
                    <a:lnL w="9525" cap="flat" cmpd="sng">
                      <a:solidFill>
                        <a:srgbClr val="FFFFFF"/>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2"/>
                          </a:solidFill>
                          <a:latin typeface="Century Gothic"/>
                          <a:ea typeface="Century Gothic"/>
                          <a:cs typeface="Century Gothic"/>
                          <a:sym typeface="Century Gothic"/>
                        </a:rPr>
                        <a:t>Guide your audience to a more complete understanding in manageable chunks.</a:t>
                      </a:r>
                      <a:endParaRPr sz="2000" b="0" i="0" u="none" strike="noStrike" cap="none">
                        <a:solidFill>
                          <a:schemeClr val="dk2"/>
                        </a:solidFill>
                        <a:latin typeface="Century Gothic"/>
                        <a:ea typeface="Century Gothic"/>
                        <a:cs typeface="Century Gothic"/>
                        <a:sym typeface="Century Gothic"/>
                      </a:endParaRPr>
                    </a:p>
                  </a:txBody>
                  <a:tcPr marL="121900" marR="121900" marT="121900" marB="1219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341075">
                <a:tc>
                  <a:txBody>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Century Gothic"/>
                          <a:ea typeface="Century Gothic"/>
                          <a:cs typeface="Century Gothic"/>
                          <a:sym typeface="Century Gothic"/>
                        </a:rPr>
                        <a:t>Risky</a:t>
                      </a:r>
                      <a:endParaRPr sz="2400" b="0" i="0" u="none" strike="noStrike" cap="none">
                        <a:solidFill>
                          <a:srgbClr val="FFFFFF"/>
                        </a:solidFill>
                        <a:latin typeface="Century Gothic"/>
                        <a:ea typeface="Century Gothic"/>
                        <a:cs typeface="Century Gothic"/>
                        <a:sym typeface="Century Gothic"/>
                      </a:endParaRPr>
                    </a:p>
                  </a:txBody>
                  <a:tcPr marL="121900" marR="121900" marT="121900" marB="121900">
                    <a:lnL w="9525" cap="flat" cmpd="sng">
                      <a:solidFill>
                        <a:srgbClr val="FFFFFF"/>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2"/>
                          </a:solidFill>
                          <a:latin typeface="Century Gothic"/>
                          <a:ea typeface="Century Gothic"/>
                          <a:cs typeface="Century Gothic"/>
                          <a:sym typeface="Century Gothic"/>
                        </a:rPr>
                        <a:t>Embolden your audience to take responsibility for making a tough choice.</a:t>
                      </a:r>
                      <a:endParaRPr sz="2000" b="0" i="0" u="none" strike="noStrike" cap="none">
                        <a:solidFill>
                          <a:schemeClr val="dk2"/>
                        </a:solidFill>
                        <a:latin typeface="Century Gothic"/>
                        <a:ea typeface="Century Gothic"/>
                        <a:cs typeface="Century Gothic"/>
                        <a:sym typeface="Century Gothic"/>
                      </a:endParaRPr>
                    </a:p>
                  </a:txBody>
                  <a:tcPr marL="121900" marR="121900" marT="121900" marB="1219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341075">
                <a:tc>
                  <a:txBody>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Century Gothic"/>
                          <a:ea typeface="Century Gothic"/>
                          <a:cs typeface="Century Gothic"/>
                          <a:sym typeface="Century Gothic"/>
                        </a:rPr>
                        <a:t>Costly</a:t>
                      </a:r>
                      <a:endParaRPr sz="2400" b="0" i="0" u="none" strike="noStrike" cap="none">
                        <a:solidFill>
                          <a:srgbClr val="FFFFFF"/>
                        </a:solidFill>
                        <a:latin typeface="Century Gothic"/>
                        <a:ea typeface="Century Gothic"/>
                        <a:cs typeface="Century Gothic"/>
                        <a:sym typeface="Century Gothic"/>
                      </a:endParaRPr>
                    </a:p>
                  </a:txBody>
                  <a:tcPr marL="121900" marR="121900" marT="121900" marB="121900">
                    <a:lnL w="9525" cap="flat" cmpd="sng">
                      <a:solidFill>
                        <a:srgbClr val="FFFFFF"/>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2"/>
                          </a:solidFill>
                          <a:latin typeface="Century Gothic"/>
                          <a:ea typeface="Century Gothic"/>
                          <a:cs typeface="Century Gothic"/>
                          <a:sym typeface="Century Gothic"/>
                        </a:rPr>
                        <a:t>Compel your audience to consider a high-cost solution by underscoring the high value.</a:t>
                      </a:r>
                      <a:endParaRPr sz="2000" b="0" i="0" u="none" strike="noStrike" cap="none">
                        <a:solidFill>
                          <a:schemeClr val="dk2"/>
                        </a:solidFill>
                        <a:latin typeface="Century Gothic"/>
                        <a:ea typeface="Century Gothic"/>
                        <a:cs typeface="Century Gothic"/>
                        <a:sym typeface="Century Gothic"/>
                      </a:endParaRPr>
                    </a:p>
                  </a:txBody>
                  <a:tcPr marL="121900" marR="121900" marT="121900" marB="1219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sp>
        <p:nvSpPr>
          <p:cNvPr id="2229" name="Google Shape;2229;p327"/>
          <p:cNvSpPr txBox="1"/>
          <p:nvPr/>
        </p:nvSpPr>
        <p:spPr>
          <a:xfrm>
            <a:off x="1270000" y="1466867"/>
            <a:ext cx="2727600" cy="572000"/>
          </a:xfrm>
          <a:prstGeom prst="rect">
            <a:avLst/>
          </a:prstGeom>
          <a:noFill/>
          <a:ln>
            <a:noFill/>
          </a:ln>
        </p:spPr>
        <p:txBody>
          <a:bodyPr spcFirstLastPara="1" wrap="square" lIns="121900" tIns="60925" rIns="121900" bIns="609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1" i="0" u="none" strike="noStrike" kern="0" cap="none" spc="0" normalizeH="0" baseline="0" noProof="0">
                <a:ln>
                  <a:noFill/>
                </a:ln>
                <a:solidFill>
                  <a:srgbClr val="422B72"/>
                </a:solidFill>
                <a:effectLst/>
                <a:uLnTx/>
                <a:uFillTx/>
                <a:latin typeface="Century Gothic"/>
                <a:ea typeface="Century Gothic"/>
                <a:cs typeface="Century Gothic"/>
                <a:sym typeface="Century Gothic"/>
              </a:rPr>
              <a:t>If</a:t>
            </a:r>
            <a:r>
              <a:rPr kumimoji="0" lang="en-US" sz="2400" b="0" i="0" u="none" strike="noStrike" kern="0" cap="none" spc="0" normalizeH="0" baseline="0" noProof="0">
                <a:ln>
                  <a:noFill/>
                </a:ln>
                <a:solidFill>
                  <a:srgbClr val="333333"/>
                </a:solidFill>
                <a:effectLst/>
                <a:uLnTx/>
                <a:uFillTx/>
                <a:latin typeface="Century Gothic"/>
                <a:ea typeface="Century Gothic"/>
                <a:cs typeface="Century Gothic"/>
                <a:sym typeface="Century Gothic"/>
              </a:rPr>
              <a:t> </a:t>
            </a:r>
            <a:r>
              <a:rPr kumimoji="0" lang="en-US" sz="2000" b="1" i="0" u="none" strike="noStrike" kern="0" cap="none" spc="0" normalizeH="0" baseline="0" noProof="0">
                <a:ln>
                  <a:noFill/>
                </a:ln>
                <a:solidFill>
                  <a:srgbClr val="422B72"/>
                </a:solidFill>
                <a:effectLst/>
                <a:uLnTx/>
                <a:uFillTx/>
                <a:latin typeface="Century Gothic"/>
                <a:ea typeface="Century Gothic"/>
                <a:cs typeface="Century Gothic"/>
                <a:sym typeface="Century Gothic"/>
              </a:rPr>
              <a:t>your insight is...</a:t>
            </a:r>
            <a:endParaRPr kumimoji="0" sz="2000" b="1" i="0" u="none" strike="noStrike" kern="0" cap="none" spc="0" normalizeH="0" baseline="0" noProof="0">
              <a:ln>
                <a:noFill/>
              </a:ln>
              <a:solidFill>
                <a:srgbClr val="422B72"/>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50000"/>
              </a:lnSpc>
              <a:spcBef>
                <a:spcPts val="533"/>
              </a:spcBef>
              <a:spcAft>
                <a:spcPts val="0"/>
              </a:spcAft>
              <a:buClr>
                <a:srgbClr val="000000"/>
              </a:buClr>
              <a:buSzPts val="2400"/>
              <a:buFont typeface="Arial"/>
              <a:buNone/>
              <a:tabLst/>
              <a:defRPr/>
            </a:pPr>
            <a:endParaRPr kumimoji="0" sz="24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640"/>
              </a:spcBef>
              <a:spcAft>
                <a:spcPts val="0"/>
              </a:spcAft>
              <a:buClr>
                <a:srgbClr val="000000"/>
              </a:buClr>
              <a:buSzPts val="2400"/>
              <a:buFont typeface="Arial"/>
              <a:buNone/>
              <a:tabLst/>
              <a:defRPr/>
            </a:pPr>
            <a:endParaRPr kumimoji="0" sz="24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2230" name="Google Shape;2230;p327"/>
          <p:cNvSpPr txBox="1"/>
          <p:nvPr/>
        </p:nvSpPr>
        <p:spPr>
          <a:xfrm>
            <a:off x="6095999" y="1531494"/>
            <a:ext cx="2727600" cy="572000"/>
          </a:xfrm>
          <a:prstGeom prst="rect">
            <a:avLst/>
          </a:prstGeom>
          <a:noFill/>
          <a:ln>
            <a:noFill/>
          </a:ln>
        </p:spPr>
        <p:txBody>
          <a:bodyPr spcFirstLastPara="1" wrap="square" lIns="121900" tIns="60925" rIns="121900" bIns="609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1" i="0" u="none" strike="noStrike" kern="0" cap="none" spc="0" normalizeH="0" baseline="0" noProof="0">
                <a:ln>
                  <a:noFill/>
                </a:ln>
                <a:solidFill>
                  <a:srgbClr val="422B72"/>
                </a:solidFill>
                <a:effectLst/>
                <a:uLnTx/>
                <a:uFillTx/>
                <a:latin typeface="Century Gothic"/>
                <a:ea typeface="Century Gothic"/>
                <a:cs typeface="Century Gothic"/>
                <a:sym typeface="Century Gothic"/>
              </a:rPr>
              <a:t>A story can...</a:t>
            </a:r>
            <a:endParaRPr kumimoji="0" sz="2000" b="1" i="0" u="none" strike="noStrike" kern="0" cap="none" spc="0" normalizeH="0" baseline="0" noProof="0">
              <a:ln>
                <a:noFill/>
              </a:ln>
              <a:solidFill>
                <a:srgbClr val="422B72"/>
              </a:solidFill>
              <a:effectLst/>
              <a:uLnTx/>
              <a:uFillTx/>
              <a:latin typeface="Century Gothic"/>
              <a:ea typeface="Century Gothic"/>
              <a:cs typeface="Century Gothic"/>
              <a:sym typeface="Century Gothic"/>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235"/>
        <p:cNvGrpSpPr/>
        <p:nvPr/>
      </p:nvGrpSpPr>
      <p:grpSpPr>
        <a:xfrm>
          <a:off x="0" y="0"/>
          <a:ext cx="0" cy="0"/>
          <a:chOff x="0" y="0"/>
          <a:chExt cx="0" cy="0"/>
        </a:xfrm>
      </p:grpSpPr>
      <p:sp>
        <p:nvSpPr>
          <p:cNvPr id="2236" name="Google Shape;2236;p328"/>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87</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237" name="Google Shape;2237;p328"/>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The data storytelling process</a:t>
            </a:r>
            <a:endParaRPr/>
          </a:p>
        </p:txBody>
      </p:sp>
      <p:grpSp>
        <p:nvGrpSpPr>
          <p:cNvPr id="2238" name="Google Shape;2238;p328"/>
          <p:cNvGrpSpPr/>
          <p:nvPr/>
        </p:nvGrpSpPr>
        <p:grpSpPr>
          <a:xfrm>
            <a:off x="1652774" y="1165645"/>
            <a:ext cx="8886452" cy="5158025"/>
            <a:chOff x="1315453" y="1281848"/>
            <a:chExt cx="8886452" cy="5158025"/>
          </a:xfrm>
        </p:grpSpPr>
        <p:sp>
          <p:nvSpPr>
            <p:cNvPr id="2239" name="Google Shape;2239;p328"/>
            <p:cNvSpPr/>
            <p:nvPr/>
          </p:nvSpPr>
          <p:spPr>
            <a:xfrm rot="1871525">
              <a:off x="2955238" y="1555902"/>
              <a:ext cx="1219262" cy="576624"/>
            </a:xfrm>
            <a:prstGeom prst="curvedDownArrow">
              <a:avLst>
                <a:gd name="adj1" fmla="val 29125"/>
                <a:gd name="adj2" fmla="val 90146"/>
                <a:gd name="adj3" fmla="val 32673"/>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grpSp>
          <p:nvGrpSpPr>
            <p:cNvPr id="2240" name="Google Shape;2240;p328"/>
            <p:cNvGrpSpPr/>
            <p:nvPr/>
          </p:nvGrpSpPr>
          <p:grpSpPr>
            <a:xfrm>
              <a:off x="1315453" y="1464070"/>
              <a:ext cx="8886452" cy="4975803"/>
              <a:chOff x="1315453" y="1464070"/>
              <a:chExt cx="8886452" cy="4975803"/>
            </a:xfrm>
          </p:grpSpPr>
          <p:sp>
            <p:nvSpPr>
              <p:cNvPr id="2241" name="Google Shape;2241;p328"/>
              <p:cNvSpPr/>
              <p:nvPr/>
            </p:nvSpPr>
            <p:spPr>
              <a:xfrm>
                <a:off x="1315453" y="1464070"/>
                <a:ext cx="1718640" cy="17814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FFFFFF"/>
                    </a:solidFill>
                    <a:effectLst/>
                    <a:uLnTx/>
                    <a:uFillTx/>
                    <a:latin typeface="Arial"/>
                    <a:ea typeface="Arial"/>
                    <a:cs typeface="Arial"/>
                    <a:sym typeface="Arial"/>
                  </a:rPr>
                  <a:t>REFINE</a:t>
                </a:r>
                <a:endParaRPr kumimoji="0" sz="12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242" name="Google Shape;2242;p328"/>
              <p:cNvSpPr/>
              <p:nvPr/>
            </p:nvSpPr>
            <p:spPr>
              <a:xfrm>
                <a:off x="4899359" y="3066694"/>
                <a:ext cx="1718640" cy="17814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50"/>
                  <a:buFont typeface="Arial"/>
                  <a:buNone/>
                  <a:tabLst/>
                  <a:defRPr/>
                </a:pPr>
                <a:r>
                  <a:rPr kumimoji="0" lang="en-US" sz="1850" b="0" i="0" u="none" strike="noStrike" kern="0" cap="none" spc="0" normalizeH="0" baseline="0" noProof="0">
                    <a:ln>
                      <a:noFill/>
                    </a:ln>
                    <a:solidFill>
                      <a:srgbClr val="FFFFFF"/>
                    </a:solidFill>
                    <a:effectLst/>
                    <a:uLnTx/>
                    <a:uFillTx/>
                    <a:latin typeface="Arial"/>
                    <a:ea typeface="Arial"/>
                    <a:cs typeface="Arial"/>
                    <a:sym typeface="Arial"/>
                  </a:rPr>
                  <a:t>OUTLINE</a:t>
                </a:r>
                <a:endParaRPr kumimoji="0" sz="185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243" name="Google Shape;2243;p328"/>
              <p:cNvSpPr/>
              <p:nvPr/>
            </p:nvSpPr>
            <p:spPr>
              <a:xfrm>
                <a:off x="8483265" y="4658394"/>
                <a:ext cx="1718640" cy="17814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50"/>
                  <a:buFont typeface="Arial"/>
                  <a:buNone/>
                  <a:tabLst/>
                  <a:defRPr/>
                </a:pPr>
                <a:r>
                  <a:rPr kumimoji="0" lang="en-US" sz="1850" b="0" i="0" u="none" strike="noStrike" kern="0" cap="none" spc="0" normalizeH="0" baseline="0" noProof="0">
                    <a:ln>
                      <a:noFill/>
                    </a:ln>
                    <a:solidFill>
                      <a:srgbClr val="FFFFFF"/>
                    </a:solidFill>
                    <a:effectLst/>
                    <a:uLnTx/>
                    <a:uFillTx/>
                    <a:latin typeface="Arial"/>
                    <a:ea typeface="Arial"/>
                    <a:cs typeface="Arial"/>
                    <a:sym typeface="Arial"/>
                  </a:rPr>
                  <a:t>FORMAT</a:t>
                </a:r>
                <a:endParaRPr kumimoji="0" sz="185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244" name="Google Shape;2244;p328"/>
              <p:cNvSpPr/>
              <p:nvPr/>
            </p:nvSpPr>
            <p:spPr>
              <a:xfrm>
                <a:off x="3107406" y="2327910"/>
                <a:ext cx="1718640" cy="17814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FFFFFF"/>
                    </a:solidFill>
                    <a:effectLst/>
                    <a:uLnTx/>
                    <a:uFillTx/>
                    <a:latin typeface="Arial"/>
                    <a:ea typeface="Arial"/>
                    <a:cs typeface="Arial"/>
                    <a:sym typeface="Arial"/>
                  </a:rPr>
                  <a:t>TAILOR</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245" name="Google Shape;2245;p328"/>
              <p:cNvSpPr/>
              <p:nvPr/>
            </p:nvSpPr>
            <p:spPr>
              <a:xfrm>
                <a:off x="6691312" y="3904862"/>
                <a:ext cx="1718640" cy="17814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FFFFFF"/>
                    </a:solidFill>
                    <a:effectLst/>
                    <a:uLnTx/>
                    <a:uFillTx/>
                    <a:latin typeface="Arial"/>
                    <a:ea typeface="Arial"/>
                    <a:cs typeface="Arial"/>
                    <a:sym typeface="Arial"/>
                  </a:rPr>
                  <a:t>PLOT</a:t>
                </a: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246" name="Google Shape;2246;p328"/>
              <p:cNvSpPr/>
              <p:nvPr/>
            </p:nvSpPr>
            <p:spPr>
              <a:xfrm rot="1871525">
                <a:off x="4762260" y="2381772"/>
                <a:ext cx="1062100" cy="519482"/>
              </a:xfrm>
              <a:prstGeom prst="curvedDownArrow">
                <a:avLst>
                  <a:gd name="adj1" fmla="val 29125"/>
                  <a:gd name="adj2" fmla="val 90146"/>
                  <a:gd name="adj3" fmla="val 32673"/>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247" name="Google Shape;2247;p328"/>
              <p:cNvSpPr/>
              <p:nvPr/>
            </p:nvSpPr>
            <p:spPr>
              <a:xfrm rot="1871525">
                <a:off x="6594440" y="3228766"/>
                <a:ext cx="1062100" cy="519482"/>
              </a:xfrm>
              <a:prstGeom prst="curvedDownArrow">
                <a:avLst>
                  <a:gd name="adj1" fmla="val 29125"/>
                  <a:gd name="adj2" fmla="val 90146"/>
                  <a:gd name="adj3" fmla="val 32673"/>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248" name="Google Shape;2248;p328"/>
              <p:cNvSpPr/>
              <p:nvPr/>
            </p:nvSpPr>
            <p:spPr>
              <a:xfrm rot="1871525">
                <a:off x="8350683" y="3987309"/>
                <a:ext cx="1062100" cy="519482"/>
              </a:xfrm>
              <a:prstGeom prst="curvedDownArrow">
                <a:avLst>
                  <a:gd name="adj1" fmla="val 29125"/>
                  <a:gd name="adj2" fmla="val 90146"/>
                  <a:gd name="adj3" fmla="val 32673"/>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249" name="Google Shape;2249;p328"/>
              <p:cNvSpPr/>
              <p:nvPr/>
            </p:nvSpPr>
            <p:spPr>
              <a:xfrm rot="-8928475">
                <a:off x="2312650" y="3401759"/>
                <a:ext cx="698616" cy="341699"/>
              </a:xfrm>
              <a:prstGeom prst="curvedDownArrow">
                <a:avLst>
                  <a:gd name="adj1" fmla="val 29125"/>
                  <a:gd name="adj2" fmla="val 90146"/>
                  <a:gd name="adj3" fmla="val 32673"/>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250" name="Google Shape;2250;p328"/>
              <p:cNvSpPr/>
              <p:nvPr/>
            </p:nvSpPr>
            <p:spPr>
              <a:xfrm rot="-8928475">
                <a:off x="4084958" y="4274642"/>
                <a:ext cx="698616" cy="341699"/>
              </a:xfrm>
              <a:prstGeom prst="curvedDownArrow">
                <a:avLst>
                  <a:gd name="adj1" fmla="val 29125"/>
                  <a:gd name="adj2" fmla="val 90146"/>
                  <a:gd name="adj3" fmla="val 32673"/>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251" name="Google Shape;2251;p328"/>
              <p:cNvSpPr/>
              <p:nvPr/>
            </p:nvSpPr>
            <p:spPr>
              <a:xfrm rot="-8928475">
                <a:off x="5915242" y="5004384"/>
                <a:ext cx="698616" cy="341699"/>
              </a:xfrm>
              <a:prstGeom prst="curvedDownArrow">
                <a:avLst>
                  <a:gd name="adj1" fmla="val 29125"/>
                  <a:gd name="adj2" fmla="val 90146"/>
                  <a:gd name="adj3" fmla="val 32673"/>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252" name="Google Shape;2252;p328"/>
              <p:cNvSpPr/>
              <p:nvPr/>
            </p:nvSpPr>
            <p:spPr>
              <a:xfrm rot="-8928475">
                <a:off x="7746395" y="5800795"/>
                <a:ext cx="698616" cy="341699"/>
              </a:xfrm>
              <a:prstGeom prst="curvedDownArrow">
                <a:avLst>
                  <a:gd name="adj1" fmla="val 29125"/>
                  <a:gd name="adj2" fmla="val 90146"/>
                  <a:gd name="adj3" fmla="val 32673"/>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gr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256"/>
        <p:cNvGrpSpPr/>
        <p:nvPr/>
      </p:nvGrpSpPr>
      <p:grpSpPr>
        <a:xfrm>
          <a:off x="0" y="0"/>
          <a:ext cx="0" cy="0"/>
          <a:chOff x="0" y="0"/>
          <a:chExt cx="0" cy="0"/>
        </a:xfrm>
      </p:grpSpPr>
      <p:sp>
        <p:nvSpPr>
          <p:cNvPr id="2257" name="Google Shape;2257;p329"/>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88</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258" name="Google Shape;2258;p329"/>
          <p:cNvSpPr txBox="1">
            <a:spLocks noGrp="1"/>
          </p:cNvSpPr>
          <p:nvPr>
            <p:ph type="body" idx="1"/>
          </p:nvPr>
        </p:nvSpPr>
        <p:spPr>
          <a:xfrm>
            <a:off x="650875" y="2868179"/>
            <a:ext cx="4964113" cy="1976537"/>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en-US"/>
              <a:t>Refining your </a:t>
            </a:r>
            <a:endParaRPr/>
          </a:p>
          <a:p>
            <a:pPr marL="114300" lvl="0" indent="0" algn="l" rtl="0">
              <a:lnSpc>
                <a:spcPct val="115000"/>
              </a:lnSpc>
              <a:spcBef>
                <a:spcPts val="0"/>
              </a:spcBef>
              <a:spcAft>
                <a:spcPts val="0"/>
              </a:spcAft>
              <a:buSzPts val="1800"/>
              <a:buNone/>
            </a:pPr>
            <a:r>
              <a:rPr lang="en-US"/>
              <a:t>insight</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263"/>
        <p:cNvGrpSpPr/>
        <p:nvPr/>
      </p:nvGrpSpPr>
      <p:grpSpPr>
        <a:xfrm>
          <a:off x="0" y="0"/>
          <a:ext cx="0" cy="0"/>
          <a:chOff x="0" y="0"/>
          <a:chExt cx="0" cy="0"/>
        </a:xfrm>
      </p:grpSpPr>
      <p:sp>
        <p:nvSpPr>
          <p:cNvPr id="2264" name="Google Shape;2264;p330"/>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89</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265" name="Google Shape;2265;p330"/>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Step 1</a:t>
            </a:r>
            <a:endParaRPr/>
          </a:p>
        </p:txBody>
      </p:sp>
      <p:grpSp>
        <p:nvGrpSpPr>
          <p:cNvPr id="2266" name="Google Shape;2266;p330"/>
          <p:cNvGrpSpPr/>
          <p:nvPr/>
        </p:nvGrpSpPr>
        <p:grpSpPr>
          <a:xfrm>
            <a:off x="1652774" y="1165645"/>
            <a:ext cx="8886452" cy="5158025"/>
            <a:chOff x="1315453" y="1281848"/>
            <a:chExt cx="8886452" cy="5158025"/>
          </a:xfrm>
        </p:grpSpPr>
        <p:sp>
          <p:nvSpPr>
            <p:cNvPr id="2267" name="Google Shape;2267;p330"/>
            <p:cNvSpPr/>
            <p:nvPr/>
          </p:nvSpPr>
          <p:spPr>
            <a:xfrm>
              <a:off x="1315453" y="1464070"/>
              <a:ext cx="1718640" cy="178147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FFFFFF"/>
                  </a:solidFill>
                  <a:effectLst/>
                  <a:uLnTx/>
                  <a:uFillTx/>
                  <a:latin typeface="Arial"/>
                  <a:ea typeface="Arial"/>
                  <a:cs typeface="Arial"/>
                  <a:sym typeface="Arial"/>
                </a:rPr>
                <a:t>REFINE YOUR INSIGHT</a:t>
              </a:r>
              <a:endParaRPr kumimoji="0" sz="12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268" name="Google Shape;2268;p330"/>
            <p:cNvSpPr/>
            <p:nvPr/>
          </p:nvSpPr>
          <p:spPr>
            <a:xfrm>
              <a:off x="4899359" y="3066694"/>
              <a:ext cx="1718640" cy="17814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50"/>
                <a:buFont typeface="Arial"/>
                <a:buNone/>
                <a:tabLst/>
                <a:defRPr/>
              </a:pPr>
              <a:r>
                <a:rPr kumimoji="0" lang="en-US" sz="1850" b="0" i="0" u="none" strike="noStrike" kern="0" cap="none" spc="0" normalizeH="0" baseline="0" noProof="0">
                  <a:ln>
                    <a:noFill/>
                  </a:ln>
                  <a:solidFill>
                    <a:srgbClr val="FFFFFF"/>
                  </a:solidFill>
                  <a:effectLst/>
                  <a:uLnTx/>
                  <a:uFillTx/>
                  <a:latin typeface="Arial"/>
                  <a:ea typeface="Arial"/>
                  <a:cs typeface="Arial"/>
                  <a:sym typeface="Arial"/>
                </a:rPr>
                <a:t>OUTLINE</a:t>
              </a:r>
              <a:endParaRPr kumimoji="0" sz="185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269" name="Google Shape;2269;p330"/>
            <p:cNvSpPr/>
            <p:nvPr/>
          </p:nvSpPr>
          <p:spPr>
            <a:xfrm>
              <a:off x="8483265" y="4658394"/>
              <a:ext cx="1718640" cy="17814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50"/>
                <a:buFont typeface="Arial"/>
                <a:buNone/>
                <a:tabLst/>
                <a:defRPr/>
              </a:pPr>
              <a:r>
                <a:rPr kumimoji="0" lang="en-US" sz="1850" b="0" i="0" u="none" strike="noStrike" kern="0" cap="none" spc="0" normalizeH="0" baseline="0" noProof="0">
                  <a:ln>
                    <a:noFill/>
                  </a:ln>
                  <a:solidFill>
                    <a:srgbClr val="FFFFFF"/>
                  </a:solidFill>
                  <a:effectLst/>
                  <a:uLnTx/>
                  <a:uFillTx/>
                  <a:latin typeface="Arial"/>
                  <a:ea typeface="Arial"/>
                  <a:cs typeface="Arial"/>
                  <a:sym typeface="Arial"/>
                </a:rPr>
                <a:t>FORMAT</a:t>
              </a:r>
              <a:endParaRPr kumimoji="0" sz="185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270" name="Google Shape;2270;p330"/>
            <p:cNvSpPr/>
            <p:nvPr/>
          </p:nvSpPr>
          <p:spPr>
            <a:xfrm>
              <a:off x="3107406" y="2327910"/>
              <a:ext cx="1718640" cy="17814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FFFFFF"/>
                  </a:solidFill>
                  <a:effectLst/>
                  <a:uLnTx/>
                  <a:uFillTx/>
                  <a:latin typeface="Arial"/>
                  <a:ea typeface="Arial"/>
                  <a:cs typeface="Arial"/>
                  <a:sym typeface="Arial"/>
                </a:rPr>
                <a:t>TAILOR</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271" name="Google Shape;2271;p330"/>
            <p:cNvSpPr/>
            <p:nvPr/>
          </p:nvSpPr>
          <p:spPr>
            <a:xfrm>
              <a:off x="6691312" y="3904862"/>
              <a:ext cx="1718640" cy="17814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FFFFFF"/>
                  </a:solidFill>
                  <a:effectLst/>
                  <a:uLnTx/>
                  <a:uFillTx/>
                  <a:latin typeface="Arial"/>
                  <a:ea typeface="Arial"/>
                  <a:cs typeface="Arial"/>
                  <a:sym typeface="Arial"/>
                </a:rPr>
                <a:t>PLOT</a:t>
              </a: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272" name="Google Shape;2272;p330"/>
            <p:cNvSpPr/>
            <p:nvPr/>
          </p:nvSpPr>
          <p:spPr>
            <a:xfrm rot="1871525">
              <a:off x="2955238" y="1555902"/>
              <a:ext cx="1219262" cy="576624"/>
            </a:xfrm>
            <a:prstGeom prst="curvedDownArrow">
              <a:avLst>
                <a:gd name="adj1" fmla="val 29125"/>
                <a:gd name="adj2" fmla="val 90146"/>
                <a:gd name="adj3" fmla="val 32673"/>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273" name="Google Shape;2273;p330"/>
            <p:cNvSpPr/>
            <p:nvPr/>
          </p:nvSpPr>
          <p:spPr>
            <a:xfrm rot="1871525">
              <a:off x="4762260" y="2381772"/>
              <a:ext cx="1062100" cy="519482"/>
            </a:xfrm>
            <a:prstGeom prst="curvedDownArrow">
              <a:avLst>
                <a:gd name="adj1" fmla="val 29125"/>
                <a:gd name="adj2" fmla="val 90146"/>
                <a:gd name="adj3" fmla="val 32673"/>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274" name="Google Shape;2274;p330"/>
            <p:cNvSpPr/>
            <p:nvPr/>
          </p:nvSpPr>
          <p:spPr>
            <a:xfrm rot="1871525">
              <a:off x="6594440" y="3228766"/>
              <a:ext cx="1062100" cy="519482"/>
            </a:xfrm>
            <a:prstGeom prst="curvedDownArrow">
              <a:avLst>
                <a:gd name="adj1" fmla="val 29125"/>
                <a:gd name="adj2" fmla="val 90146"/>
                <a:gd name="adj3" fmla="val 32673"/>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275" name="Google Shape;2275;p330"/>
            <p:cNvSpPr/>
            <p:nvPr/>
          </p:nvSpPr>
          <p:spPr>
            <a:xfrm rot="1871525">
              <a:off x="8350683" y="3987309"/>
              <a:ext cx="1062100" cy="519482"/>
            </a:xfrm>
            <a:prstGeom prst="curvedDownArrow">
              <a:avLst>
                <a:gd name="adj1" fmla="val 29125"/>
                <a:gd name="adj2" fmla="val 90146"/>
                <a:gd name="adj3" fmla="val 32673"/>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276" name="Google Shape;2276;p330"/>
            <p:cNvSpPr/>
            <p:nvPr/>
          </p:nvSpPr>
          <p:spPr>
            <a:xfrm rot="-8928475">
              <a:off x="2312650" y="3401759"/>
              <a:ext cx="698616" cy="341699"/>
            </a:xfrm>
            <a:prstGeom prst="curvedDownArrow">
              <a:avLst>
                <a:gd name="adj1" fmla="val 29125"/>
                <a:gd name="adj2" fmla="val 90146"/>
                <a:gd name="adj3" fmla="val 32673"/>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277" name="Google Shape;2277;p330"/>
            <p:cNvSpPr/>
            <p:nvPr/>
          </p:nvSpPr>
          <p:spPr>
            <a:xfrm rot="-8928475">
              <a:off x="4084958" y="4274642"/>
              <a:ext cx="698616" cy="341699"/>
            </a:xfrm>
            <a:prstGeom prst="curvedDownArrow">
              <a:avLst>
                <a:gd name="adj1" fmla="val 29125"/>
                <a:gd name="adj2" fmla="val 90146"/>
                <a:gd name="adj3" fmla="val 32673"/>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278" name="Google Shape;2278;p330"/>
            <p:cNvSpPr/>
            <p:nvPr/>
          </p:nvSpPr>
          <p:spPr>
            <a:xfrm rot="-8928475">
              <a:off x="5915242" y="5004384"/>
              <a:ext cx="698616" cy="341699"/>
            </a:xfrm>
            <a:prstGeom prst="curvedDownArrow">
              <a:avLst>
                <a:gd name="adj1" fmla="val 29125"/>
                <a:gd name="adj2" fmla="val 90146"/>
                <a:gd name="adj3" fmla="val 32673"/>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279" name="Google Shape;2279;p330"/>
            <p:cNvSpPr/>
            <p:nvPr/>
          </p:nvSpPr>
          <p:spPr>
            <a:xfrm rot="-8928475">
              <a:off x="7746395" y="5800795"/>
              <a:ext cx="698616" cy="341699"/>
            </a:xfrm>
            <a:prstGeom prst="curvedDownArrow">
              <a:avLst>
                <a:gd name="adj1" fmla="val 29125"/>
                <a:gd name="adj2" fmla="val 90146"/>
                <a:gd name="adj3" fmla="val 32673"/>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108"/>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9</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1441" name="Google Shape;1441;p108"/>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33333"/>
              </a:buClr>
              <a:buSzPts val="4800"/>
              <a:buFont typeface="Lato"/>
              <a:buNone/>
            </a:pPr>
            <a:r>
              <a:rPr lang="en-US"/>
              <a:t>	Group related items</a:t>
            </a:r>
            <a:endParaRPr/>
          </a:p>
        </p:txBody>
      </p:sp>
      <p:sp>
        <p:nvSpPr>
          <p:cNvPr id="1442" name="Google Shape;1442;p108"/>
          <p:cNvSpPr txBox="1">
            <a:spLocks noGrp="1"/>
          </p:cNvSpPr>
          <p:nvPr>
            <p:ph type="body" idx="1"/>
          </p:nvPr>
        </p:nvSpPr>
        <p:spPr>
          <a:xfrm>
            <a:off x="415599" y="1448730"/>
            <a:ext cx="11360799" cy="4555080"/>
          </a:xfrm>
          <a:prstGeom prst="rect">
            <a:avLst/>
          </a:prstGeom>
          <a:noFill/>
          <a:ln>
            <a:noFill/>
          </a:ln>
        </p:spPr>
        <p:txBody>
          <a:bodyPr spcFirstLastPara="1" wrap="square" lIns="91425" tIns="45700" rIns="91425" bIns="45700" anchor="t" anchorCtr="0">
            <a:normAutofit/>
          </a:bodyPr>
          <a:lstStyle/>
          <a:p>
            <a:pPr marL="342900" lvl="0" indent="-342900" algn="l" rtl="0">
              <a:lnSpc>
                <a:spcPct val="115000"/>
              </a:lnSpc>
              <a:spcBef>
                <a:spcPts val="0"/>
              </a:spcBef>
              <a:spcAft>
                <a:spcPts val="0"/>
              </a:spcAft>
              <a:buSzPts val="2400"/>
              <a:buChar char="●"/>
            </a:pPr>
            <a:r>
              <a:rPr lang="en-US" sz="2200"/>
              <a:t>Things that are closer appear to be more related than those that are spaced farther apart.</a:t>
            </a:r>
            <a:endParaRPr sz="2200"/>
          </a:p>
          <a:p>
            <a:pPr marL="495300" lvl="0" indent="-190500" algn="l" rtl="0">
              <a:lnSpc>
                <a:spcPct val="115000"/>
              </a:lnSpc>
              <a:spcBef>
                <a:spcPts val="480"/>
              </a:spcBef>
              <a:spcAft>
                <a:spcPts val="0"/>
              </a:spcAft>
              <a:buSzPts val="2400"/>
              <a:buNone/>
            </a:pPr>
            <a:endParaRPr sz="2200"/>
          </a:p>
          <a:p>
            <a:pPr marL="342900" lvl="0" indent="-342900" algn="l" rtl="0">
              <a:lnSpc>
                <a:spcPct val="115000"/>
              </a:lnSpc>
              <a:spcBef>
                <a:spcPts val="480"/>
              </a:spcBef>
              <a:spcAft>
                <a:spcPts val="0"/>
              </a:spcAft>
              <a:buSzPts val="2400"/>
              <a:buChar char="●"/>
            </a:pPr>
            <a:r>
              <a:rPr lang="en-US" sz="2200"/>
              <a:t>In fact, proximity overrules the similarity of other factors (e.g., shape, color).</a:t>
            </a:r>
            <a:endParaRPr sz="2200"/>
          </a:p>
        </p:txBody>
      </p:sp>
      <p:sp>
        <p:nvSpPr>
          <p:cNvPr id="1443" name="Google Shape;1443;p108"/>
          <p:cNvSpPr/>
          <p:nvPr/>
        </p:nvSpPr>
        <p:spPr>
          <a:xfrm>
            <a:off x="234950" y="206090"/>
            <a:ext cx="914400" cy="91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Tip 3</a:t>
            </a:r>
            <a:endParaRPr kumimoji="0" sz="14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pic>
        <p:nvPicPr>
          <p:cNvPr id="1444" name="Google Shape;1444;p108" descr="A screenshot of a cell phone&#10;&#10;Description automatically generated"/>
          <p:cNvPicPr preferRelativeResize="0"/>
          <p:nvPr/>
        </p:nvPicPr>
        <p:blipFill rotWithShape="1">
          <a:blip r:embed="rId3">
            <a:alphaModFix/>
          </a:blip>
          <a:srcRect/>
          <a:stretch/>
        </p:blipFill>
        <p:spPr>
          <a:xfrm>
            <a:off x="1071731" y="3259453"/>
            <a:ext cx="10048538" cy="3108829"/>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284"/>
        <p:cNvGrpSpPr/>
        <p:nvPr/>
      </p:nvGrpSpPr>
      <p:grpSpPr>
        <a:xfrm>
          <a:off x="0" y="0"/>
          <a:ext cx="0" cy="0"/>
          <a:chOff x="0" y="0"/>
          <a:chExt cx="0" cy="0"/>
        </a:xfrm>
      </p:grpSpPr>
      <p:sp>
        <p:nvSpPr>
          <p:cNvPr id="2285" name="Google Shape;2285;p4"/>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90</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286" name="Google Shape;2286;p4"/>
          <p:cNvSpPr txBox="1">
            <a:spLocks noGrp="1"/>
          </p:cNvSpPr>
          <p:nvPr>
            <p:ph type="body" idx="1"/>
          </p:nvPr>
        </p:nvSpPr>
        <p:spPr>
          <a:xfrm>
            <a:off x="415600" y="1536634"/>
            <a:ext cx="4637663" cy="4555080"/>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Char char="●"/>
            </a:pPr>
            <a:r>
              <a:rPr lang="en-US" sz="2400"/>
              <a:t>Data stories are built around insights.</a:t>
            </a:r>
            <a:endParaRPr/>
          </a:p>
          <a:p>
            <a:pPr marL="457200" lvl="0" indent="-228600" algn="l" rtl="0">
              <a:lnSpc>
                <a:spcPct val="115000"/>
              </a:lnSpc>
              <a:spcBef>
                <a:spcPts val="0"/>
              </a:spcBef>
              <a:spcAft>
                <a:spcPts val="0"/>
              </a:spcAft>
              <a:buSzPts val="2000"/>
              <a:buNone/>
            </a:pPr>
            <a:endParaRPr sz="2400"/>
          </a:p>
          <a:p>
            <a:pPr marL="457200" lvl="0" indent="-355600" algn="l" rtl="0">
              <a:lnSpc>
                <a:spcPct val="115000"/>
              </a:lnSpc>
              <a:spcBef>
                <a:spcPts val="0"/>
              </a:spcBef>
              <a:spcAft>
                <a:spcPts val="0"/>
              </a:spcAft>
              <a:buSzPts val="2000"/>
              <a:buChar char="●"/>
            </a:pPr>
            <a:r>
              <a:rPr lang="en-US" sz="2400"/>
              <a:t>The same data visualization may reveal multiple insights</a:t>
            </a:r>
            <a:endParaRPr/>
          </a:p>
        </p:txBody>
      </p:sp>
      <p:sp>
        <p:nvSpPr>
          <p:cNvPr id="2287" name="Google Shape;2287;p4"/>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Insight</a:t>
            </a:r>
            <a:endParaRPr/>
          </a:p>
        </p:txBody>
      </p:sp>
      <p:sp>
        <p:nvSpPr>
          <p:cNvPr id="2288" name="Google Shape;2288;p4"/>
          <p:cNvSpPr txBox="1"/>
          <p:nvPr/>
        </p:nvSpPr>
        <p:spPr>
          <a:xfrm>
            <a:off x="1132083" y="2334492"/>
            <a:ext cx="2806178" cy="2927379"/>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0" i="1" u="none" strike="noStrike" kern="0" cap="none" spc="0" normalizeH="0" baseline="0" noProof="0">
                <a:ln>
                  <a:noFill/>
                </a:ln>
                <a:solidFill>
                  <a:srgbClr val="261144"/>
                </a:solidFill>
                <a:effectLst/>
                <a:uLnTx/>
                <a:uFillTx/>
                <a:latin typeface="Lato"/>
                <a:ea typeface="Lato"/>
                <a:cs typeface="Lato"/>
                <a:sym typeface="Lato"/>
              </a:rPr>
              <a:t>.</a:t>
            </a:r>
            <a:endParaRPr kumimoji="0" sz="2400" b="0" i="1" u="none" strike="noStrike" kern="0" cap="none" spc="0" normalizeH="0" baseline="0" noProof="0">
              <a:ln>
                <a:noFill/>
              </a:ln>
              <a:solidFill>
                <a:srgbClr val="000000"/>
              </a:solidFill>
              <a:effectLst/>
              <a:uLnTx/>
              <a:uFillTx/>
              <a:latin typeface="Lato"/>
              <a:ea typeface="Lato"/>
              <a:cs typeface="Lato"/>
              <a:sym typeface="Lato"/>
            </a:endParaRPr>
          </a:p>
        </p:txBody>
      </p:sp>
      <p:pic>
        <p:nvPicPr>
          <p:cNvPr id="2289" name="Google Shape;2289;p4" descr="Chart&#10;&#10;Description automatically generated"/>
          <p:cNvPicPr preferRelativeResize="0"/>
          <p:nvPr/>
        </p:nvPicPr>
        <p:blipFill rotWithShape="1">
          <a:blip r:embed="rId3">
            <a:alphaModFix/>
          </a:blip>
          <a:srcRect/>
          <a:stretch/>
        </p:blipFill>
        <p:spPr>
          <a:xfrm>
            <a:off x="5664383" y="1480877"/>
            <a:ext cx="5998025" cy="389624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294"/>
        <p:cNvGrpSpPr/>
        <p:nvPr/>
      </p:nvGrpSpPr>
      <p:grpSpPr>
        <a:xfrm>
          <a:off x="0" y="0"/>
          <a:ext cx="0" cy="0"/>
          <a:chOff x="0" y="0"/>
          <a:chExt cx="0" cy="0"/>
        </a:xfrm>
      </p:grpSpPr>
      <p:sp>
        <p:nvSpPr>
          <p:cNvPr id="2295" name="Google Shape;2295;p5"/>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91</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296" name="Google Shape;2296;p5"/>
          <p:cNvSpPr txBox="1">
            <a:spLocks noGrp="1"/>
          </p:cNvSpPr>
          <p:nvPr>
            <p:ph type="body" idx="1"/>
          </p:nvPr>
        </p:nvSpPr>
        <p:spPr>
          <a:xfrm>
            <a:off x="415600" y="1536634"/>
            <a:ext cx="5333200" cy="4555080"/>
          </a:xfrm>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2000"/>
              <a:buNone/>
            </a:pPr>
            <a:endParaRPr/>
          </a:p>
        </p:txBody>
      </p:sp>
      <p:sp>
        <p:nvSpPr>
          <p:cNvPr id="2297" name="Google Shape;2297;p5"/>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333333"/>
              </a:buClr>
              <a:buSzPts val="4800"/>
              <a:buFont typeface="Lato"/>
              <a:buNone/>
            </a:pPr>
            <a:r>
              <a:rPr lang="en-US"/>
              <a:t>Insight #1</a:t>
            </a:r>
            <a:endParaRPr/>
          </a:p>
        </p:txBody>
      </p:sp>
      <p:pic>
        <p:nvPicPr>
          <p:cNvPr id="2298" name="Google Shape;2298;p5" descr="A picture containing graphical user interface&#10;&#10;Description automatically generated"/>
          <p:cNvPicPr preferRelativeResize="0"/>
          <p:nvPr/>
        </p:nvPicPr>
        <p:blipFill rotWithShape="1">
          <a:blip r:embed="rId3">
            <a:alphaModFix/>
          </a:blip>
          <a:srcRect/>
          <a:stretch/>
        </p:blipFill>
        <p:spPr>
          <a:xfrm>
            <a:off x="2095500" y="1454872"/>
            <a:ext cx="8001000" cy="46736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303"/>
        <p:cNvGrpSpPr/>
        <p:nvPr/>
      </p:nvGrpSpPr>
      <p:grpSpPr>
        <a:xfrm>
          <a:off x="0" y="0"/>
          <a:ext cx="0" cy="0"/>
          <a:chOff x="0" y="0"/>
          <a:chExt cx="0" cy="0"/>
        </a:xfrm>
      </p:grpSpPr>
      <p:sp>
        <p:nvSpPr>
          <p:cNvPr id="2304" name="Google Shape;2304;p6"/>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92</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305" name="Google Shape;2305;p6"/>
          <p:cNvSpPr txBox="1">
            <a:spLocks noGrp="1"/>
          </p:cNvSpPr>
          <p:nvPr>
            <p:ph type="body" idx="1"/>
          </p:nvPr>
        </p:nvSpPr>
        <p:spPr>
          <a:xfrm>
            <a:off x="415600" y="1536634"/>
            <a:ext cx="5333200" cy="4555080"/>
          </a:xfrm>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2000"/>
              <a:buNone/>
            </a:pPr>
            <a:endParaRPr/>
          </a:p>
        </p:txBody>
      </p:sp>
      <p:sp>
        <p:nvSpPr>
          <p:cNvPr id="2306" name="Google Shape;2306;p6"/>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333333"/>
              </a:buClr>
              <a:buSzPts val="4800"/>
              <a:buFont typeface="Lato"/>
              <a:buNone/>
            </a:pPr>
            <a:r>
              <a:rPr lang="en-US"/>
              <a:t>Insight #2</a:t>
            </a:r>
            <a:endParaRPr/>
          </a:p>
        </p:txBody>
      </p:sp>
      <p:pic>
        <p:nvPicPr>
          <p:cNvPr id="2307" name="Google Shape;2307;p6" descr="A picture containing graphical user interface&#10;&#10;Description automatically generated"/>
          <p:cNvPicPr preferRelativeResize="0"/>
          <p:nvPr/>
        </p:nvPicPr>
        <p:blipFill rotWithShape="1">
          <a:blip r:embed="rId3">
            <a:alphaModFix/>
          </a:blip>
          <a:srcRect/>
          <a:stretch/>
        </p:blipFill>
        <p:spPr>
          <a:xfrm>
            <a:off x="2095500" y="1454872"/>
            <a:ext cx="8001000" cy="46736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312"/>
        <p:cNvGrpSpPr/>
        <p:nvPr/>
      </p:nvGrpSpPr>
      <p:grpSpPr>
        <a:xfrm>
          <a:off x="0" y="0"/>
          <a:ext cx="0" cy="0"/>
          <a:chOff x="0" y="0"/>
          <a:chExt cx="0" cy="0"/>
        </a:xfrm>
      </p:grpSpPr>
      <p:sp>
        <p:nvSpPr>
          <p:cNvPr id="2313" name="Google Shape;2313;p7"/>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93</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314" name="Google Shape;2314;p7"/>
          <p:cNvSpPr txBox="1">
            <a:spLocks noGrp="1"/>
          </p:cNvSpPr>
          <p:nvPr>
            <p:ph type="body" idx="1"/>
          </p:nvPr>
        </p:nvSpPr>
        <p:spPr>
          <a:xfrm>
            <a:off x="415600" y="1536634"/>
            <a:ext cx="5333200" cy="4555080"/>
          </a:xfrm>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2000"/>
              <a:buNone/>
            </a:pPr>
            <a:endParaRPr/>
          </a:p>
        </p:txBody>
      </p:sp>
      <p:sp>
        <p:nvSpPr>
          <p:cNvPr id="2315" name="Google Shape;2315;p7"/>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333333"/>
              </a:buClr>
              <a:buSzPts val="4800"/>
              <a:buFont typeface="Lato"/>
              <a:buNone/>
            </a:pPr>
            <a:r>
              <a:rPr lang="en-US"/>
              <a:t>Insight #3</a:t>
            </a:r>
            <a:endParaRPr/>
          </a:p>
        </p:txBody>
      </p:sp>
      <p:pic>
        <p:nvPicPr>
          <p:cNvPr id="2316" name="Google Shape;2316;p7" descr="A picture containing chart&#10;&#10;Description automatically generated"/>
          <p:cNvPicPr preferRelativeResize="0"/>
          <p:nvPr/>
        </p:nvPicPr>
        <p:blipFill rotWithShape="1">
          <a:blip r:embed="rId3">
            <a:alphaModFix/>
          </a:blip>
          <a:srcRect/>
          <a:stretch/>
        </p:blipFill>
        <p:spPr>
          <a:xfrm>
            <a:off x="2111877" y="1454872"/>
            <a:ext cx="8001000" cy="46736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321"/>
        <p:cNvGrpSpPr/>
        <p:nvPr/>
      </p:nvGrpSpPr>
      <p:grpSpPr>
        <a:xfrm>
          <a:off x="0" y="0"/>
          <a:ext cx="0" cy="0"/>
          <a:chOff x="0" y="0"/>
          <a:chExt cx="0" cy="0"/>
        </a:xfrm>
      </p:grpSpPr>
      <p:sp>
        <p:nvSpPr>
          <p:cNvPr id="2322" name="Google Shape;2322;p8"/>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94</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323" name="Google Shape;2323;p8"/>
          <p:cNvSpPr txBox="1">
            <a:spLocks noGrp="1"/>
          </p:cNvSpPr>
          <p:nvPr>
            <p:ph type="body" idx="1"/>
          </p:nvPr>
        </p:nvSpPr>
        <p:spPr>
          <a:xfrm>
            <a:off x="415600" y="1536634"/>
            <a:ext cx="5333200" cy="4555080"/>
          </a:xfrm>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2000"/>
              <a:buNone/>
            </a:pPr>
            <a:endParaRPr/>
          </a:p>
        </p:txBody>
      </p:sp>
      <p:sp>
        <p:nvSpPr>
          <p:cNvPr id="2324" name="Google Shape;2324;p8"/>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333333"/>
              </a:buClr>
              <a:buSzPts val="4800"/>
              <a:buFont typeface="Lato"/>
              <a:buNone/>
            </a:pPr>
            <a:r>
              <a:rPr lang="en-US"/>
              <a:t>Insight #4</a:t>
            </a:r>
            <a:endParaRPr/>
          </a:p>
        </p:txBody>
      </p:sp>
      <p:pic>
        <p:nvPicPr>
          <p:cNvPr id="2325" name="Google Shape;2325;p8" descr="A picture containing background pattern&#10;&#10;Description automatically generated"/>
          <p:cNvPicPr preferRelativeResize="0"/>
          <p:nvPr/>
        </p:nvPicPr>
        <p:blipFill rotWithShape="1">
          <a:blip r:embed="rId3">
            <a:alphaModFix/>
          </a:blip>
          <a:srcRect/>
          <a:stretch/>
        </p:blipFill>
        <p:spPr>
          <a:xfrm>
            <a:off x="2111877" y="1454872"/>
            <a:ext cx="8001000" cy="46736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330"/>
        <p:cNvGrpSpPr/>
        <p:nvPr/>
      </p:nvGrpSpPr>
      <p:grpSpPr>
        <a:xfrm>
          <a:off x="0" y="0"/>
          <a:ext cx="0" cy="0"/>
          <a:chOff x="0" y="0"/>
          <a:chExt cx="0" cy="0"/>
        </a:xfrm>
      </p:grpSpPr>
      <p:sp>
        <p:nvSpPr>
          <p:cNvPr id="2331" name="Google Shape;2331;p10"/>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95</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332" name="Google Shape;2332;p10"/>
          <p:cNvSpPr txBox="1">
            <a:spLocks noGrp="1"/>
          </p:cNvSpPr>
          <p:nvPr>
            <p:ph type="body" idx="1"/>
          </p:nvPr>
        </p:nvSpPr>
        <p:spPr>
          <a:xfrm>
            <a:off x="415600" y="1536634"/>
            <a:ext cx="10881008" cy="455508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400"/>
              <a:buChar char="•"/>
            </a:pPr>
            <a:r>
              <a:rPr lang="en-US"/>
              <a:t>In a data story, your </a:t>
            </a:r>
            <a:r>
              <a:rPr lang="en-US" b="1"/>
              <a:t>insight</a:t>
            </a:r>
            <a:r>
              <a:rPr lang="en-US"/>
              <a:t> is the most important piece.</a:t>
            </a:r>
            <a:endParaRPr/>
          </a:p>
          <a:p>
            <a:pPr marL="342900" lvl="0" indent="-190500" algn="l" rtl="0">
              <a:lnSpc>
                <a:spcPct val="100000"/>
              </a:lnSpc>
              <a:spcBef>
                <a:spcPts val="0"/>
              </a:spcBef>
              <a:spcAft>
                <a:spcPts val="0"/>
              </a:spcAft>
              <a:buSzPts val="2400"/>
              <a:buNone/>
            </a:pPr>
            <a:endParaRPr/>
          </a:p>
          <a:p>
            <a:pPr marL="342900" lvl="0" indent="-342900" algn="l" rtl="0">
              <a:lnSpc>
                <a:spcPct val="100000"/>
              </a:lnSpc>
              <a:spcBef>
                <a:spcPts val="0"/>
              </a:spcBef>
              <a:spcAft>
                <a:spcPts val="0"/>
              </a:spcAft>
              <a:buSzPts val="2400"/>
              <a:buChar char="•"/>
            </a:pPr>
            <a:r>
              <a:rPr lang="en-US"/>
              <a:t>What will make your audience perceive your insight as maximally:</a:t>
            </a:r>
            <a:endParaRPr/>
          </a:p>
          <a:p>
            <a:pPr marL="342900" lvl="0" indent="-190500" algn="l" rtl="0">
              <a:lnSpc>
                <a:spcPct val="100000"/>
              </a:lnSpc>
              <a:spcBef>
                <a:spcPts val="0"/>
              </a:spcBef>
              <a:spcAft>
                <a:spcPts val="0"/>
              </a:spcAft>
              <a:buSzPts val="2400"/>
              <a:buNone/>
            </a:pPr>
            <a:endParaRPr/>
          </a:p>
          <a:p>
            <a:pPr marL="800100" lvl="1" indent="-342900" algn="l" rtl="0">
              <a:lnSpc>
                <a:spcPct val="100000"/>
              </a:lnSpc>
              <a:spcBef>
                <a:spcPts val="0"/>
              </a:spcBef>
              <a:spcAft>
                <a:spcPts val="0"/>
              </a:spcAft>
              <a:buSzPts val="2100"/>
              <a:buChar char="–"/>
            </a:pPr>
            <a:r>
              <a:rPr lang="en-US" b="1"/>
              <a:t>Valuable:</a:t>
            </a:r>
            <a:r>
              <a:rPr lang="en-US"/>
              <a:t> an observation that seems to be rewarding</a:t>
            </a:r>
            <a:endParaRPr/>
          </a:p>
          <a:p>
            <a:pPr marL="800100" lvl="1" indent="-209550" algn="l" rtl="0">
              <a:lnSpc>
                <a:spcPct val="100000"/>
              </a:lnSpc>
              <a:spcBef>
                <a:spcPts val="0"/>
              </a:spcBef>
              <a:spcAft>
                <a:spcPts val="0"/>
              </a:spcAft>
              <a:buSzPts val="2100"/>
              <a:buNone/>
            </a:pPr>
            <a:endParaRPr/>
          </a:p>
          <a:p>
            <a:pPr marL="800100" lvl="1" indent="-342900" algn="l" rtl="0">
              <a:lnSpc>
                <a:spcPct val="100000"/>
              </a:lnSpc>
              <a:spcBef>
                <a:spcPts val="0"/>
              </a:spcBef>
              <a:spcAft>
                <a:spcPts val="0"/>
              </a:spcAft>
              <a:buSzPts val="2100"/>
              <a:buChar char="–"/>
            </a:pPr>
            <a:r>
              <a:rPr lang="en-US" b="1"/>
              <a:t>Relevant: </a:t>
            </a:r>
            <a:r>
              <a:rPr lang="en-US"/>
              <a:t>an observation that seems timely</a:t>
            </a:r>
            <a:endParaRPr/>
          </a:p>
          <a:p>
            <a:pPr marL="800100" lvl="1" indent="-209550" algn="l" rtl="0">
              <a:lnSpc>
                <a:spcPct val="100000"/>
              </a:lnSpc>
              <a:spcBef>
                <a:spcPts val="0"/>
              </a:spcBef>
              <a:spcAft>
                <a:spcPts val="0"/>
              </a:spcAft>
              <a:buSzPts val="2100"/>
              <a:buNone/>
            </a:pPr>
            <a:endParaRPr b="1"/>
          </a:p>
          <a:p>
            <a:pPr marL="800100" lvl="1" indent="-342900" algn="l" rtl="0">
              <a:lnSpc>
                <a:spcPct val="100000"/>
              </a:lnSpc>
              <a:spcBef>
                <a:spcPts val="0"/>
              </a:spcBef>
              <a:spcAft>
                <a:spcPts val="0"/>
              </a:spcAft>
              <a:buSzPts val="2100"/>
              <a:buChar char="–"/>
            </a:pPr>
            <a:r>
              <a:rPr lang="en-US" b="1"/>
              <a:t>Practical: </a:t>
            </a:r>
            <a:r>
              <a:rPr lang="en-US"/>
              <a:t>an observation that suggests a realistic and feasible course of action</a:t>
            </a:r>
            <a:endParaRPr/>
          </a:p>
          <a:p>
            <a:pPr marL="800100" lvl="1" indent="-209550" algn="l" rtl="0">
              <a:lnSpc>
                <a:spcPct val="100000"/>
              </a:lnSpc>
              <a:spcBef>
                <a:spcPts val="0"/>
              </a:spcBef>
              <a:spcAft>
                <a:spcPts val="0"/>
              </a:spcAft>
              <a:buSzPts val="2100"/>
              <a:buNone/>
            </a:pPr>
            <a:endParaRPr/>
          </a:p>
          <a:p>
            <a:pPr marL="800100" lvl="1" indent="-342900" algn="l" rtl="0">
              <a:lnSpc>
                <a:spcPct val="100000"/>
              </a:lnSpc>
              <a:spcBef>
                <a:spcPts val="0"/>
              </a:spcBef>
              <a:spcAft>
                <a:spcPts val="0"/>
              </a:spcAft>
              <a:buSzPts val="2100"/>
              <a:buChar char="–"/>
            </a:pPr>
            <a:r>
              <a:rPr lang="en-US" b="1"/>
              <a:t>Specific: </a:t>
            </a:r>
            <a:r>
              <a:rPr lang="en-US"/>
              <a:t>an observation that clearly and completely accounts for a problem</a:t>
            </a:r>
            <a:endParaRPr/>
          </a:p>
          <a:p>
            <a:pPr marL="800100" lvl="1" indent="-190500" algn="l" rtl="0">
              <a:lnSpc>
                <a:spcPct val="100000"/>
              </a:lnSpc>
              <a:spcBef>
                <a:spcPts val="0"/>
              </a:spcBef>
              <a:spcAft>
                <a:spcPts val="0"/>
              </a:spcAft>
              <a:buSzPts val="2400"/>
              <a:buNone/>
            </a:pPr>
            <a:endParaRPr sz="2400"/>
          </a:p>
          <a:p>
            <a:pPr marL="342900" lvl="0" indent="-342900" algn="l" rtl="0">
              <a:lnSpc>
                <a:spcPct val="100000"/>
              </a:lnSpc>
              <a:spcBef>
                <a:spcPts val="0"/>
              </a:spcBef>
              <a:spcAft>
                <a:spcPts val="0"/>
              </a:spcAft>
              <a:buSzPts val="2400"/>
              <a:buChar char="•"/>
            </a:pPr>
            <a:r>
              <a:rPr lang="en-US"/>
              <a:t>Make your insight as </a:t>
            </a:r>
            <a:r>
              <a:rPr lang="en-US" b="1"/>
              <a:t>concrete</a:t>
            </a:r>
            <a:r>
              <a:rPr lang="en-US"/>
              <a:t> and </a:t>
            </a:r>
            <a:r>
              <a:rPr lang="en-US" b="1"/>
              <a:t>contextualized</a:t>
            </a:r>
            <a:r>
              <a:rPr lang="en-US"/>
              <a:t> as possible</a:t>
            </a:r>
            <a:endParaRPr/>
          </a:p>
        </p:txBody>
      </p:sp>
      <p:sp>
        <p:nvSpPr>
          <p:cNvPr id="2333" name="Google Shape;2333;p10"/>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Framing</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338"/>
        <p:cNvGrpSpPr/>
        <p:nvPr/>
      </p:nvGrpSpPr>
      <p:grpSpPr>
        <a:xfrm>
          <a:off x="0" y="0"/>
          <a:ext cx="0" cy="0"/>
          <a:chOff x="0" y="0"/>
          <a:chExt cx="0" cy="0"/>
        </a:xfrm>
      </p:grpSpPr>
      <p:sp>
        <p:nvSpPr>
          <p:cNvPr id="2339" name="Google Shape;2339;p22"/>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96</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340" name="Google Shape;2340;p22"/>
          <p:cNvSpPr txBox="1">
            <a:spLocks noGrp="1"/>
          </p:cNvSpPr>
          <p:nvPr>
            <p:ph type="body" idx="1"/>
          </p:nvPr>
        </p:nvSpPr>
        <p:spPr>
          <a:xfrm>
            <a:off x="415599" y="1858896"/>
            <a:ext cx="5333200" cy="455508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800"/>
              <a:buNone/>
            </a:pPr>
            <a:r>
              <a:rPr lang="en-US" i="1">
                <a:solidFill>
                  <a:schemeClr val="dk1"/>
                </a:solidFill>
              </a:rPr>
              <a:t>Each data story has </a:t>
            </a:r>
            <a:r>
              <a:rPr lang="en-US" b="1" i="1">
                <a:solidFill>
                  <a:schemeClr val="dk1"/>
                </a:solidFill>
              </a:rPr>
              <a:t>one key </a:t>
            </a:r>
            <a:r>
              <a:rPr lang="en-US" b="1" i="1" u="sng">
                <a:solidFill>
                  <a:schemeClr val="dk1"/>
                </a:solidFill>
              </a:rPr>
              <a:t>actionable</a:t>
            </a:r>
            <a:r>
              <a:rPr lang="en-US" b="1" i="1">
                <a:solidFill>
                  <a:schemeClr val="dk1"/>
                </a:solidFill>
              </a:rPr>
              <a:t> insight</a:t>
            </a:r>
            <a:r>
              <a:rPr lang="en-US" i="1">
                <a:solidFill>
                  <a:schemeClr val="dk1"/>
                </a:solidFill>
              </a:rPr>
              <a:t>, the main idea to be communicated.</a:t>
            </a:r>
            <a:endParaRPr/>
          </a:p>
          <a:p>
            <a:pPr marL="237060" lvl="0" indent="-122760" algn="l" rtl="0">
              <a:lnSpc>
                <a:spcPct val="100000"/>
              </a:lnSpc>
              <a:spcBef>
                <a:spcPts val="0"/>
              </a:spcBef>
              <a:spcAft>
                <a:spcPts val="0"/>
              </a:spcAft>
              <a:buSzPts val="1800"/>
              <a:buNone/>
            </a:pPr>
            <a:endParaRPr/>
          </a:p>
          <a:p>
            <a:pPr marL="237060" lvl="0" indent="-237060" algn="l" rtl="0">
              <a:lnSpc>
                <a:spcPct val="100000"/>
              </a:lnSpc>
              <a:spcBef>
                <a:spcPts val="0"/>
              </a:spcBef>
              <a:spcAft>
                <a:spcPts val="0"/>
              </a:spcAft>
              <a:buSzPts val="2400"/>
              <a:buChar char="●"/>
            </a:pPr>
            <a:r>
              <a:rPr lang="en-US"/>
              <a:t>Why should your audience care?</a:t>
            </a:r>
            <a:endParaRPr/>
          </a:p>
          <a:p>
            <a:pPr marL="237060" lvl="0" indent="-237060" algn="l" rtl="0">
              <a:lnSpc>
                <a:spcPct val="100000"/>
              </a:lnSpc>
              <a:spcBef>
                <a:spcPts val="2133"/>
              </a:spcBef>
              <a:spcAft>
                <a:spcPts val="0"/>
              </a:spcAft>
              <a:buSzPts val="2400"/>
              <a:buChar char="●"/>
            </a:pPr>
            <a:r>
              <a:rPr lang="en-US"/>
              <a:t>What should they do about it?</a:t>
            </a:r>
            <a:endParaRPr/>
          </a:p>
          <a:p>
            <a:pPr marL="237060" lvl="0" indent="-237060" algn="l" rtl="0">
              <a:lnSpc>
                <a:spcPct val="100000"/>
              </a:lnSpc>
              <a:spcBef>
                <a:spcPts val="2133"/>
              </a:spcBef>
              <a:spcAft>
                <a:spcPts val="2133"/>
              </a:spcAft>
              <a:buSzPts val="2400"/>
              <a:buChar char="●"/>
            </a:pPr>
            <a:r>
              <a:rPr lang="en-US"/>
              <a:t>What is the potential impact?</a:t>
            </a:r>
            <a:endParaRPr/>
          </a:p>
        </p:txBody>
      </p:sp>
      <p:sp>
        <p:nvSpPr>
          <p:cNvPr id="2341" name="Google Shape;2341;p22"/>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So what?</a:t>
            </a:r>
            <a:endParaRPr/>
          </a:p>
        </p:txBody>
      </p:sp>
      <p:pic>
        <p:nvPicPr>
          <p:cNvPr id="2342" name="Google Shape;2342;p22" descr="A picture containing background pattern&#10;&#10;Description automatically generated"/>
          <p:cNvPicPr preferRelativeResize="0"/>
          <p:nvPr/>
        </p:nvPicPr>
        <p:blipFill rotWithShape="1">
          <a:blip r:embed="rId3">
            <a:alphaModFix/>
          </a:blip>
          <a:srcRect/>
          <a:stretch/>
        </p:blipFill>
        <p:spPr>
          <a:xfrm>
            <a:off x="5600700" y="1536634"/>
            <a:ext cx="6591300" cy="3850156"/>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347"/>
        <p:cNvGrpSpPr/>
        <p:nvPr/>
      </p:nvGrpSpPr>
      <p:grpSpPr>
        <a:xfrm>
          <a:off x="0" y="0"/>
          <a:ext cx="0" cy="0"/>
          <a:chOff x="0" y="0"/>
          <a:chExt cx="0" cy="0"/>
        </a:xfrm>
      </p:grpSpPr>
      <p:sp>
        <p:nvSpPr>
          <p:cNvPr id="2348" name="Google Shape;2348;p23"/>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97</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349" name="Google Shape;2349;p23"/>
          <p:cNvSpPr txBox="1">
            <a:spLocks noGrp="1"/>
          </p:cNvSpPr>
          <p:nvPr>
            <p:ph type="body" idx="1"/>
          </p:nvPr>
        </p:nvSpPr>
        <p:spPr>
          <a:xfrm>
            <a:off x="415600" y="1536634"/>
            <a:ext cx="5333200" cy="4555080"/>
          </a:xfrm>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2000"/>
              <a:buNone/>
            </a:pPr>
            <a:endParaRPr/>
          </a:p>
        </p:txBody>
      </p:sp>
      <p:sp>
        <p:nvSpPr>
          <p:cNvPr id="2350" name="Google Shape;2350;p23"/>
          <p:cNvSpPr txBox="1">
            <a:spLocks noGrp="1"/>
          </p:cNvSpPr>
          <p:nvPr>
            <p:ph type="title"/>
          </p:nvPr>
        </p:nvSpPr>
        <p:spPr>
          <a:xfrm>
            <a:off x="415599"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Actionable insight</a:t>
            </a:r>
            <a:endParaRPr/>
          </a:p>
        </p:txBody>
      </p:sp>
      <p:sp>
        <p:nvSpPr>
          <p:cNvPr id="2351" name="Google Shape;2351;p23"/>
          <p:cNvSpPr txBox="1"/>
          <p:nvPr/>
        </p:nvSpPr>
        <p:spPr>
          <a:xfrm>
            <a:off x="6877367" y="1323733"/>
            <a:ext cx="4756800" cy="45424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267"/>
              <a:buFont typeface="Arial"/>
              <a:buNone/>
              <a:tabLst/>
              <a:defRPr/>
            </a:pPr>
            <a:r>
              <a:rPr kumimoji="0" lang="en-US" sz="2267" b="0" i="1" u="none" strike="noStrike" kern="0" cap="none" spc="0" normalizeH="0" baseline="0" noProof="0">
                <a:ln>
                  <a:noFill/>
                </a:ln>
                <a:solidFill>
                  <a:srgbClr val="FF6501"/>
                </a:solidFill>
                <a:effectLst/>
                <a:uLnTx/>
                <a:uFillTx/>
                <a:latin typeface="Lato"/>
                <a:ea typeface="Lato"/>
                <a:cs typeface="Lato"/>
                <a:sym typeface="Lato"/>
              </a:rPr>
              <a:t>From this: </a:t>
            </a:r>
            <a:endParaRPr kumimoji="0" sz="2267" b="0" i="1" u="none" strike="noStrike" kern="0" cap="none" spc="0" normalizeH="0" baseline="0" noProof="0">
              <a:ln>
                <a:noFill/>
              </a:ln>
              <a:solidFill>
                <a:srgbClr val="FF6501"/>
              </a:solidFill>
              <a:effectLst/>
              <a:uLnTx/>
              <a:uFillTx/>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2267"/>
              <a:buFont typeface="Arial"/>
              <a:buNone/>
              <a:tabLst/>
              <a:defRPr/>
            </a:pPr>
            <a:endParaRPr kumimoji="0" sz="2267" b="0" i="0" u="none" strike="noStrike" kern="0" cap="none" spc="0" normalizeH="0" baseline="0" noProof="0">
              <a:ln>
                <a:noFill/>
              </a:ln>
              <a:solidFill>
                <a:srgbClr val="261144"/>
              </a:solidFill>
              <a:effectLst/>
              <a:uLnTx/>
              <a:uFillTx/>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2267"/>
              <a:buFont typeface="Arial"/>
              <a:buNone/>
              <a:tabLst/>
              <a:defRPr/>
            </a:pPr>
            <a:r>
              <a:rPr kumimoji="0" lang="en-US" sz="2267" b="0" i="0" u="none" strike="noStrike" kern="0" cap="none" spc="0" normalizeH="0" baseline="0" noProof="0">
                <a:ln>
                  <a:noFill/>
                </a:ln>
                <a:solidFill>
                  <a:srgbClr val="261144"/>
                </a:solidFill>
                <a:effectLst/>
                <a:uLnTx/>
                <a:uFillTx/>
                <a:latin typeface="Lato"/>
                <a:ea typeface="Lato"/>
                <a:cs typeface="Lato"/>
                <a:sym typeface="Lato"/>
              </a:rPr>
              <a:t>Feature D is the least used. </a:t>
            </a:r>
            <a:r>
              <a:rPr kumimoji="0" lang="en-US" sz="2267" b="1" i="1" u="none" strike="noStrike" kern="0" cap="none" spc="0" normalizeH="0" baseline="0" noProof="0">
                <a:ln>
                  <a:noFill/>
                </a:ln>
                <a:solidFill>
                  <a:srgbClr val="261144"/>
                </a:solidFill>
                <a:effectLst/>
                <a:uLnTx/>
                <a:uFillTx/>
                <a:latin typeface="Lato"/>
                <a:ea typeface="Lato"/>
                <a:cs typeface="Lato"/>
                <a:sym typeface="Lato"/>
              </a:rPr>
              <a:t>So what?</a:t>
            </a:r>
            <a:endParaRPr kumimoji="0" sz="2267" b="1" i="1" u="none" strike="noStrike" kern="0" cap="none" spc="0" normalizeH="0" baseline="0" noProof="0">
              <a:ln>
                <a:noFill/>
              </a:ln>
              <a:solidFill>
                <a:srgbClr val="261144"/>
              </a:solidFill>
              <a:effectLst/>
              <a:uLnTx/>
              <a:uFillTx/>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2267"/>
              <a:buFont typeface="Arial"/>
              <a:buNone/>
              <a:tabLst/>
              <a:defRPr/>
            </a:pPr>
            <a:endParaRPr kumimoji="0" sz="2267" b="0" i="0" u="none" strike="noStrike" kern="0" cap="none" spc="0" normalizeH="0" baseline="0" noProof="0">
              <a:ln>
                <a:noFill/>
              </a:ln>
              <a:solidFill>
                <a:srgbClr val="261144"/>
              </a:solidFill>
              <a:effectLst/>
              <a:uLnTx/>
              <a:uFillTx/>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2267"/>
              <a:buFont typeface="Arial"/>
              <a:buNone/>
              <a:tabLst/>
              <a:defRPr/>
            </a:pPr>
            <a:r>
              <a:rPr kumimoji="0" lang="en-US" sz="2267" b="0" i="1" u="none" strike="noStrike" kern="0" cap="none" spc="0" normalizeH="0" baseline="0" noProof="0">
                <a:ln>
                  <a:noFill/>
                </a:ln>
                <a:solidFill>
                  <a:srgbClr val="FF6501"/>
                </a:solidFill>
                <a:effectLst/>
                <a:uLnTx/>
                <a:uFillTx/>
                <a:latin typeface="Lato"/>
                <a:ea typeface="Lato"/>
                <a:cs typeface="Lato"/>
                <a:sym typeface="Lato"/>
              </a:rPr>
              <a:t>To this:</a:t>
            </a:r>
            <a:endParaRPr kumimoji="0" sz="2267" b="0" i="1" u="none" strike="noStrike" kern="0" cap="none" spc="0" normalizeH="0" baseline="0" noProof="0">
              <a:ln>
                <a:noFill/>
              </a:ln>
              <a:solidFill>
                <a:srgbClr val="FF6501"/>
              </a:solidFill>
              <a:effectLst/>
              <a:uLnTx/>
              <a:uFillTx/>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2267"/>
              <a:buFont typeface="Arial"/>
              <a:buNone/>
              <a:tabLst/>
              <a:defRPr/>
            </a:pPr>
            <a:endParaRPr kumimoji="0" sz="2267" b="0" i="1" u="none" strike="noStrike" kern="0" cap="none" spc="0" normalizeH="0" baseline="0" noProof="0">
              <a:ln>
                <a:noFill/>
              </a:ln>
              <a:solidFill>
                <a:srgbClr val="261144"/>
              </a:solidFill>
              <a:effectLst/>
              <a:uLnTx/>
              <a:uFillTx/>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2267"/>
              <a:buFont typeface="Arial"/>
              <a:buNone/>
              <a:tabLst/>
              <a:defRPr/>
            </a:pPr>
            <a:r>
              <a:rPr kumimoji="0" lang="en-US" sz="2267" b="0" i="0" u="none" strike="noStrike" kern="0" cap="none" spc="0" normalizeH="0" baseline="0" noProof="0">
                <a:ln>
                  <a:noFill/>
                </a:ln>
                <a:solidFill>
                  <a:srgbClr val="261144"/>
                </a:solidFill>
                <a:effectLst/>
                <a:uLnTx/>
                <a:uFillTx/>
                <a:latin typeface="Lato"/>
                <a:ea typeface="Lato"/>
                <a:cs typeface="Lato"/>
                <a:sym typeface="Lato"/>
              </a:rPr>
              <a:t>Features B and D are about equally unsatisfying to users, but feature D is used 5 times less than feature B. We need to figure out why.</a:t>
            </a:r>
            <a:endParaRPr kumimoji="0" sz="2267" b="0" i="0" u="none" strike="noStrike" kern="0" cap="none" spc="0" normalizeH="0" baseline="0" noProof="0">
              <a:ln>
                <a:noFill/>
              </a:ln>
              <a:solidFill>
                <a:srgbClr val="261144"/>
              </a:solidFill>
              <a:effectLst/>
              <a:uLnTx/>
              <a:uFillTx/>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2267"/>
              <a:buFont typeface="Arial"/>
              <a:buNone/>
              <a:tabLst/>
              <a:defRPr/>
            </a:pPr>
            <a:endParaRPr kumimoji="0" sz="2267" b="0" i="0" u="none" strike="noStrike" kern="0" cap="none" spc="0" normalizeH="0" baseline="0" noProof="0">
              <a:ln>
                <a:noFill/>
              </a:ln>
              <a:solidFill>
                <a:srgbClr val="261144"/>
              </a:solidFill>
              <a:effectLst/>
              <a:uLnTx/>
              <a:uFillTx/>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2267"/>
              <a:buFont typeface="Arial"/>
              <a:buNone/>
              <a:tabLst/>
              <a:defRPr/>
            </a:pPr>
            <a:r>
              <a:rPr kumimoji="0" lang="en-US" sz="2267" b="1" i="0" u="none" strike="noStrike" kern="0" cap="none" spc="0" normalizeH="0" baseline="0" noProof="0">
                <a:ln>
                  <a:noFill/>
                </a:ln>
                <a:solidFill>
                  <a:srgbClr val="FF6501"/>
                </a:solidFill>
                <a:effectLst/>
                <a:uLnTx/>
                <a:uFillTx/>
                <a:latin typeface="Lato"/>
                <a:ea typeface="Lato"/>
                <a:cs typeface="Lato"/>
                <a:sym typeface="Lato"/>
              </a:rPr>
              <a:t>Note: you haven’t </a:t>
            </a:r>
            <a:r>
              <a:rPr kumimoji="0" lang="en-US" sz="2267" b="1" i="1" u="none" strike="noStrike" kern="0" cap="none" spc="0" normalizeH="0" baseline="0" noProof="0">
                <a:ln>
                  <a:noFill/>
                </a:ln>
                <a:solidFill>
                  <a:srgbClr val="FF6501"/>
                </a:solidFill>
                <a:effectLst/>
                <a:uLnTx/>
                <a:uFillTx/>
                <a:latin typeface="Lato"/>
                <a:ea typeface="Lato"/>
                <a:cs typeface="Lato"/>
                <a:sym typeface="Lato"/>
              </a:rPr>
              <a:t>decided</a:t>
            </a:r>
            <a:r>
              <a:rPr kumimoji="0" lang="en-US" sz="2267" b="1" i="0" u="none" strike="noStrike" kern="0" cap="none" spc="0" normalizeH="0" baseline="0" noProof="0">
                <a:ln>
                  <a:noFill/>
                </a:ln>
                <a:solidFill>
                  <a:srgbClr val="FF6501"/>
                </a:solidFill>
                <a:effectLst/>
                <a:uLnTx/>
                <a:uFillTx/>
                <a:latin typeface="Lato"/>
                <a:ea typeface="Lato"/>
                <a:cs typeface="Lato"/>
                <a:sym typeface="Lato"/>
              </a:rPr>
              <a:t> on an action yet. You’ve just increased the urgency to act.</a:t>
            </a:r>
            <a:endParaRPr kumimoji="0" sz="2267" b="1" i="0" u="none" strike="noStrike" kern="0" cap="none" spc="0" normalizeH="0" baseline="0" noProof="0">
              <a:ln>
                <a:noFill/>
              </a:ln>
              <a:solidFill>
                <a:srgbClr val="FF6501"/>
              </a:solidFill>
              <a:effectLst/>
              <a:uLnTx/>
              <a:uFillTx/>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2267"/>
              <a:buFont typeface="Arial"/>
              <a:buNone/>
              <a:tabLst/>
              <a:defRPr/>
            </a:pPr>
            <a:endParaRPr kumimoji="0" sz="2267" b="0" i="0" u="none" strike="noStrike" kern="0" cap="none" spc="0" normalizeH="0" baseline="0" noProof="0">
              <a:ln>
                <a:noFill/>
              </a:ln>
              <a:solidFill>
                <a:srgbClr val="261144"/>
              </a:solidFill>
              <a:effectLst/>
              <a:uLnTx/>
              <a:uFillTx/>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2267"/>
              <a:buFont typeface="Arial"/>
              <a:buNone/>
              <a:tabLst/>
              <a:defRPr/>
            </a:pPr>
            <a:endParaRPr kumimoji="0" sz="2267" b="0" i="0" u="none" strike="noStrike" kern="0" cap="none" spc="0" normalizeH="0" baseline="0" noProof="0">
              <a:ln>
                <a:noFill/>
              </a:ln>
              <a:solidFill>
                <a:srgbClr val="261144"/>
              </a:solidFill>
              <a:effectLst/>
              <a:uLnTx/>
              <a:uFillTx/>
              <a:latin typeface="Lato"/>
              <a:ea typeface="Lato"/>
              <a:cs typeface="Lato"/>
              <a:sym typeface="Lato"/>
            </a:endParaRPr>
          </a:p>
        </p:txBody>
      </p:sp>
      <p:pic>
        <p:nvPicPr>
          <p:cNvPr id="2352" name="Google Shape;2352;p23" descr="A picture containing background pattern&#10;&#10;Description automatically generated"/>
          <p:cNvPicPr preferRelativeResize="0"/>
          <p:nvPr/>
        </p:nvPicPr>
        <p:blipFill rotWithShape="1">
          <a:blip r:embed="rId3">
            <a:alphaModFix/>
          </a:blip>
          <a:srcRect/>
          <a:stretch/>
        </p:blipFill>
        <p:spPr>
          <a:xfrm>
            <a:off x="692151" y="1841731"/>
            <a:ext cx="6591300" cy="3850156"/>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sp>
        <p:nvSpPr>
          <p:cNvPr id="2357" name="Google Shape;2357;p338"/>
          <p:cNvSpPr txBox="1">
            <a:spLocks noGrp="1"/>
          </p:cNvSpPr>
          <p:nvPr>
            <p:ph type="sldNum" idx="12"/>
          </p:nvPr>
        </p:nvSpPr>
        <p:spPr>
          <a:xfrm>
            <a:off x="11296608" y="6298473"/>
            <a:ext cx="731600" cy="387762"/>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98</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358" name="Google Shape;2358;p338"/>
          <p:cNvSpPr txBox="1">
            <a:spLocks noGrp="1"/>
          </p:cNvSpPr>
          <p:nvPr>
            <p:ph type="body" idx="1"/>
          </p:nvPr>
        </p:nvSpPr>
        <p:spPr>
          <a:xfrm>
            <a:off x="650875" y="2868179"/>
            <a:ext cx="4964113" cy="1976537"/>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en-US"/>
              <a:t>Tailoring to your audience</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339"/>
          <p:cNvSpPr txBox="1">
            <a:spLocks noGrp="1"/>
          </p:cNvSpPr>
          <p:nvPr>
            <p:ph type="sldNum" idx="12"/>
          </p:nvPr>
        </p:nvSpPr>
        <p:spPr>
          <a:xfrm>
            <a:off x="11296611" y="6217622"/>
            <a:ext cx="731600" cy="52488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FF350F"/>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99</a:t>
            </a:fld>
            <a:endParaRPr kumimoji="0" sz="1200" b="0" i="0" u="none" strike="noStrike" kern="0" cap="none" spc="0" normalizeH="0" baseline="0" noProof="0">
              <a:ln>
                <a:noFill/>
              </a:ln>
              <a:solidFill>
                <a:srgbClr val="FF350F"/>
              </a:solidFill>
              <a:effectLst/>
              <a:uLnTx/>
              <a:uFillTx/>
              <a:latin typeface="Century Gothic"/>
              <a:sym typeface="Century Gothic"/>
            </a:endParaRPr>
          </a:p>
        </p:txBody>
      </p:sp>
      <p:sp>
        <p:nvSpPr>
          <p:cNvPr id="2365" name="Google Shape;2365;p339"/>
          <p:cNvSpPr txBox="1">
            <a:spLocks noGrp="1"/>
          </p:cNvSpPr>
          <p:nvPr>
            <p:ph type="title"/>
          </p:nvPr>
        </p:nvSpPr>
        <p:spPr>
          <a:xfrm>
            <a:off x="415600" y="534330"/>
            <a:ext cx="11360800" cy="7635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a:t>Step 2</a:t>
            </a:r>
            <a:endParaRPr/>
          </a:p>
        </p:txBody>
      </p:sp>
      <p:grpSp>
        <p:nvGrpSpPr>
          <p:cNvPr id="2366" name="Google Shape;2366;p339"/>
          <p:cNvGrpSpPr/>
          <p:nvPr/>
        </p:nvGrpSpPr>
        <p:grpSpPr>
          <a:xfrm>
            <a:off x="1652774" y="1165645"/>
            <a:ext cx="8886452" cy="5158025"/>
            <a:chOff x="1315453" y="1281848"/>
            <a:chExt cx="8886452" cy="5158025"/>
          </a:xfrm>
        </p:grpSpPr>
        <p:sp>
          <p:nvSpPr>
            <p:cNvPr id="2367" name="Google Shape;2367;p339"/>
            <p:cNvSpPr/>
            <p:nvPr/>
          </p:nvSpPr>
          <p:spPr>
            <a:xfrm>
              <a:off x="1315453" y="1464070"/>
              <a:ext cx="1718640" cy="17814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FFFFFF"/>
                  </a:solidFill>
                  <a:effectLst/>
                  <a:uLnTx/>
                  <a:uFillTx/>
                  <a:latin typeface="Arial"/>
                  <a:ea typeface="Arial"/>
                  <a:cs typeface="Arial"/>
                  <a:sym typeface="Arial"/>
                </a:rPr>
                <a:t>REFINE</a:t>
              </a:r>
              <a:endParaRPr kumimoji="0" sz="12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368" name="Google Shape;2368;p339"/>
            <p:cNvSpPr/>
            <p:nvPr/>
          </p:nvSpPr>
          <p:spPr>
            <a:xfrm>
              <a:off x="4899359" y="3066694"/>
              <a:ext cx="1718640" cy="17814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50"/>
                <a:buFont typeface="Arial"/>
                <a:buNone/>
                <a:tabLst/>
                <a:defRPr/>
              </a:pPr>
              <a:r>
                <a:rPr kumimoji="0" lang="en-US" sz="1850" b="0" i="0" u="none" strike="noStrike" kern="0" cap="none" spc="0" normalizeH="0" baseline="0" noProof="0">
                  <a:ln>
                    <a:noFill/>
                  </a:ln>
                  <a:solidFill>
                    <a:srgbClr val="FFFFFF"/>
                  </a:solidFill>
                  <a:effectLst/>
                  <a:uLnTx/>
                  <a:uFillTx/>
                  <a:latin typeface="Arial"/>
                  <a:ea typeface="Arial"/>
                  <a:cs typeface="Arial"/>
                  <a:sym typeface="Arial"/>
                </a:rPr>
                <a:t>OUTLINE</a:t>
              </a:r>
              <a:endParaRPr kumimoji="0" sz="185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369" name="Google Shape;2369;p339"/>
            <p:cNvSpPr/>
            <p:nvPr/>
          </p:nvSpPr>
          <p:spPr>
            <a:xfrm>
              <a:off x="8483265" y="4658394"/>
              <a:ext cx="1718640" cy="17814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50"/>
                <a:buFont typeface="Arial"/>
                <a:buNone/>
                <a:tabLst/>
                <a:defRPr/>
              </a:pPr>
              <a:r>
                <a:rPr kumimoji="0" lang="en-US" sz="1850" b="0" i="0" u="none" strike="noStrike" kern="0" cap="none" spc="0" normalizeH="0" baseline="0" noProof="0">
                  <a:ln>
                    <a:noFill/>
                  </a:ln>
                  <a:solidFill>
                    <a:srgbClr val="FFFFFF"/>
                  </a:solidFill>
                  <a:effectLst/>
                  <a:uLnTx/>
                  <a:uFillTx/>
                  <a:latin typeface="Arial"/>
                  <a:ea typeface="Arial"/>
                  <a:cs typeface="Arial"/>
                  <a:sym typeface="Arial"/>
                </a:rPr>
                <a:t>FORMAT</a:t>
              </a:r>
              <a:endParaRPr kumimoji="0" sz="185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370" name="Google Shape;2370;p339"/>
            <p:cNvSpPr/>
            <p:nvPr/>
          </p:nvSpPr>
          <p:spPr>
            <a:xfrm>
              <a:off x="3107406" y="2327910"/>
              <a:ext cx="1718640" cy="178147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900"/>
                <a:buFont typeface="Arial"/>
                <a:buNone/>
                <a:tabLst/>
                <a:defRPr/>
              </a:pPr>
              <a:endParaRPr kumimoji="0" sz="19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371" name="Google Shape;2371;p339"/>
            <p:cNvSpPr/>
            <p:nvPr/>
          </p:nvSpPr>
          <p:spPr>
            <a:xfrm>
              <a:off x="6691312" y="3904862"/>
              <a:ext cx="1718640" cy="178147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FFFFFF"/>
                  </a:solidFill>
                  <a:effectLst/>
                  <a:uLnTx/>
                  <a:uFillTx/>
                  <a:latin typeface="Arial"/>
                  <a:ea typeface="Arial"/>
                  <a:cs typeface="Arial"/>
                  <a:sym typeface="Arial"/>
                </a:rPr>
                <a:t>PLOT</a:t>
              </a: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372" name="Google Shape;2372;p339"/>
            <p:cNvSpPr/>
            <p:nvPr/>
          </p:nvSpPr>
          <p:spPr>
            <a:xfrm rot="1871525">
              <a:off x="2955238" y="1555902"/>
              <a:ext cx="1219262" cy="576624"/>
            </a:xfrm>
            <a:prstGeom prst="curvedDownArrow">
              <a:avLst>
                <a:gd name="adj1" fmla="val 29125"/>
                <a:gd name="adj2" fmla="val 90146"/>
                <a:gd name="adj3" fmla="val 32673"/>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373" name="Google Shape;2373;p339"/>
            <p:cNvSpPr/>
            <p:nvPr/>
          </p:nvSpPr>
          <p:spPr>
            <a:xfrm rot="1871525">
              <a:off x="4762260" y="2381772"/>
              <a:ext cx="1062100" cy="519482"/>
            </a:xfrm>
            <a:prstGeom prst="curvedDownArrow">
              <a:avLst>
                <a:gd name="adj1" fmla="val 29125"/>
                <a:gd name="adj2" fmla="val 90146"/>
                <a:gd name="adj3" fmla="val 32673"/>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374" name="Google Shape;2374;p339"/>
            <p:cNvSpPr/>
            <p:nvPr/>
          </p:nvSpPr>
          <p:spPr>
            <a:xfrm rot="1871525">
              <a:off x="6594440" y="3228766"/>
              <a:ext cx="1062100" cy="519482"/>
            </a:xfrm>
            <a:prstGeom prst="curvedDownArrow">
              <a:avLst>
                <a:gd name="adj1" fmla="val 29125"/>
                <a:gd name="adj2" fmla="val 90146"/>
                <a:gd name="adj3" fmla="val 32673"/>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375" name="Google Shape;2375;p339"/>
            <p:cNvSpPr/>
            <p:nvPr/>
          </p:nvSpPr>
          <p:spPr>
            <a:xfrm rot="1871525">
              <a:off x="8350683" y="3987309"/>
              <a:ext cx="1062100" cy="519482"/>
            </a:xfrm>
            <a:prstGeom prst="curvedDownArrow">
              <a:avLst>
                <a:gd name="adj1" fmla="val 29125"/>
                <a:gd name="adj2" fmla="val 90146"/>
                <a:gd name="adj3" fmla="val 32673"/>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376" name="Google Shape;2376;p339"/>
            <p:cNvSpPr/>
            <p:nvPr/>
          </p:nvSpPr>
          <p:spPr>
            <a:xfrm rot="-8928475">
              <a:off x="2312650" y="3401759"/>
              <a:ext cx="698616" cy="341699"/>
            </a:xfrm>
            <a:prstGeom prst="curvedDownArrow">
              <a:avLst>
                <a:gd name="adj1" fmla="val 29125"/>
                <a:gd name="adj2" fmla="val 90146"/>
                <a:gd name="adj3" fmla="val 32673"/>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377" name="Google Shape;2377;p339"/>
            <p:cNvSpPr/>
            <p:nvPr/>
          </p:nvSpPr>
          <p:spPr>
            <a:xfrm rot="-8928475">
              <a:off x="4084958" y="4274642"/>
              <a:ext cx="698616" cy="341699"/>
            </a:xfrm>
            <a:prstGeom prst="curvedDownArrow">
              <a:avLst>
                <a:gd name="adj1" fmla="val 29125"/>
                <a:gd name="adj2" fmla="val 90146"/>
                <a:gd name="adj3" fmla="val 32673"/>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378" name="Google Shape;2378;p339"/>
            <p:cNvSpPr/>
            <p:nvPr/>
          </p:nvSpPr>
          <p:spPr>
            <a:xfrm rot="-8928475">
              <a:off x="5915242" y="5004384"/>
              <a:ext cx="698616" cy="341699"/>
            </a:xfrm>
            <a:prstGeom prst="curvedDownArrow">
              <a:avLst>
                <a:gd name="adj1" fmla="val 29125"/>
                <a:gd name="adj2" fmla="val 90146"/>
                <a:gd name="adj3" fmla="val 32673"/>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379" name="Google Shape;2379;p339"/>
            <p:cNvSpPr/>
            <p:nvPr/>
          </p:nvSpPr>
          <p:spPr>
            <a:xfrm rot="-8928475">
              <a:off x="7746395" y="5800795"/>
              <a:ext cx="698616" cy="341699"/>
            </a:xfrm>
            <a:prstGeom prst="curvedDownArrow">
              <a:avLst>
                <a:gd name="adj1" fmla="val 29125"/>
                <a:gd name="adj2" fmla="val 90146"/>
                <a:gd name="adj3" fmla="val 32673"/>
              </a:avLst>
            </a:pr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261144"/>
                </a:solidFill>
                <a:effectLst/>
                <a:uLnTx/>
                <a:uFillTx/>
                <a:latin typeface="Arial"/>
                <a:ea typeface="Arial"/>
                <a:cs typeface="Arial"/>
                <a:sym typeface="Arial"/>
              </a:endParaRPr>
            </a:p>
          </p:txBody>
        </p:sp>
        <p:sp>
          <p:nvSpPr>
            <p:cNvPr id="2380" name="Google Shape;2380;p339"/>
            <p:cNvSpPr txBox="1"/>
            <p:nvPr/>
          </p:nvSpPr>
          <p:spPr>
            <a:xfrm>
              <a:off x="3244077" y="2730695"/>
              <a:ext cx="1458694" cy="1015663"/>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t>TAILOR TO YOUR AUDIENCE</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name="Training layouts">
  <a:themeElements>
    <a:clrScheme name="Simple Light">
      <a:dk1>
        <a:srgbClr val="261144"/>
      </a:dk1>
      <a:lt1>
        <a:srgbClr val="FFFFFF"/>
      </a:lt1>
      <a:dk2>
        <a:srgbClr val="422B72"/>
      </a:dk2>
      <a:lt2>
        <a:srgbClr val="F4F4F4"/>
      </a:lt2>
      <a:accent1>
        <a:srgbClr val="FF350F"/>
      </a:accent1>
      <a:accent2>
        <a:srgbClr val="E02500"/>
      </a:accent2>
      <a:accent3>
        <a:srgbClr val="FFED3D"/>
      </a:accent3>
      <a:accent4>
        <a:srgbClr val="FFE9E5"/>
      </a:accent4>
      <a:accent5>
        <a:srgbClr val="845BA3"/>
      </a:accent5>
      <a:accent6>
        <a:srgbClr val="E2E2E2"/>
      </a:accent6>
      <a:hlink>
        <a:srgbClr val="FF350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14587</Words>
  <Application>Microsoft Office PowerPoint</Application>
  <PresentationFormat>Widescreen</PresentationFormat>
  <Paragraphs>1643</Paragraphs>
  <Slides>164</Slides>
  <Notes>164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164</vt:i4>
      </vt:variant>
    </vt:vector>
  </HeadingPairs>
  <TitlesOfParts>
    <vt:vector size="169" baseType="lpstr">
      <vt:lpstr>Arial</vt:lpstr>
      <vt:lpstr>Calibri</vt:lpstr>
      <vt:lpstr>Century Gothic</vt:lpstr>
      <vt:lpstr>Lato</vt:lpstr>
      <vt:lpstr>Training layouts</vt:lpstr>
      <vt:lpstr>Data Visual Design &amp; Storytelling</vt:lpstr>
      <vt:lpstr>PowerPoint Presentation</vt:lpstr>
      <vt:lpstr>Visual design theory</vt:lpstr>
      <vt:lpstr>Example: buying oranges</vt:lpstr>
      <vt:lpstr>Designing compelling visuals</vt:lpstr>
      <vt:lpstr>Sources of visual design theory</vt:lpstr>
      <vt:lpstr> Choose a contrasting background</vt:lpstr>
      <vt:lpstr> Make position meaningful</vt:lpstr>
      <vt:lpstr> Group related items</vt:lpstr>
      <vt:lpstr> Used closed regions to group</vt:lpstr>
      <vt:lpstr> Distinguish different items</vt:lpstr>
      <vt:lpstr> Arrange on a line</vt:lpstr>
      <vt:lpstr> Address data gaps</vt:lpstr>
      <vt:lpstr> Use natural positioning</vt:lpstr>
      <vt:lpstr> Use labels and legends </vt:lpstr>
      <vt:lpstr> Use size to show importance</vt:lpstr>
      <vt:lpstr> Use color to grab attention</vt:lpstr>
      <vt:lpstr> Use color to evoke emotion</vt:lpstr>
      <vt:lpstr> Use color to reinforce branding</vt:lpstr>
      <vt:lpstr> Encode data with color</vt:lpstr>
      <vt:lpstr>Sequential color schemes</vt:lpstr>
      <vt:lpstr>Diverging color schemes</vt:lpstr>
      <vt:lpstr>Categorical color schemes</vt:lpstr>
      <vt:lpstr> Don’t forget color-blindness</vt:lpstr>
      <vt:lpstr>Recap</vt:lpstr>
      <vt:lpstr>Chat question</vt:lpstr>
      <vt:lpstr>Evaluate the revision  </vt:lpstr>
      <vt:lpstr>Evaluate the revision (cont’d) </vt:lpstr>
      <vt:lpstr>In the chat, answer the following questions</vt:lpstr>
      <vt:lpstr>Questions</vt:lpstr>
      <vt:lpstr>Break</vt:lpstr>
      <vt:lpstr>PowerPoint Presentation</vt:lpstr>
      <vt:lpstr>Common mistakes</vt:lpstr>
      <vt:lpstr>Visualizing bad data</vt:lpstr>
      <vt:lpstr>Misusing pie charts</vt:lpstr>
      <vt:lpstr>Interchanging column and bar charts</vt:lpstr>
      <vt:lpstr>Using the wrong bin size in histograms</vt:lpstr>
      <vt:lpstr>Making difficult comparisons</vt:lpstr>
      <vt:lpstr>Plotting too much data</vt:lpstr>
      <vt:lpstr>Not following conventions</vt:lpstr>
      <vt:lpstr>Activity: class survey</vt:lpstr>
      <vt:lpstr>Visual 1</vt:lpstr>
      <vt:lpstr>Visual 2</vt:lpstr>
      <vt:lpstr>Visual 3</vt:lpstr>
      <vt:lpstr>Visual 4</vt:lpstr>
      <vt:lpstr>Visual 5</vt:lpstr>
      <vt:lpstr>Visual 6</vt:lpstr>
      <vt:lpstr>Visual 7</vt:lpstr>
      <vt:lpstr>Visual 8</vt:lpstr>
      <vt:lpstr>Visual 9</vt:lpstr>
      <vt:lpstr>Visual 10</vt:lpstr>
      <vt:lpstr>Recap</vt:lpstr>
      <vt:lpstr>PowerPoint Presentation</vt:lpstr>
      <vt:lpstr>Misleading stats &amp; visual distortions</vt:lpstr>
      <vt:lpstr>PowerPoint Presentation</vt:lpstr>
      <vt:lpstr>Misleading statistics</vt:lpstr>
      <vt:lpstr>Misleading statistics</vt:lpstr>
      <vt:lpstr>Misleading statistics, ctd.</vt:lpstr>
      <vt:lpstr>Example: Bem’s PSI research</vt:lpstr>
      <vt:lpstr>How to avoid being misled?</vt:lpstr>
      <vt:lpstr>PowerPoint Presentation</vt:lpstr>
      <vt:lpstr>Visual distortions</vt:lpstr>
      <vt:lpstr>Truncated graphs</vt:lpstr>
      <vt:lpstr>Visual distortions</vt:lpstr>
      <vt:lpstr>Exaggerated scaling</vt:lpstr>
      <vt:lpstr>Visual distortion</vt:lpstr>
      <vt:lpstr>Ignoring convention</vt:lpstr>
      <vt:lpstr>Visual distortion</vt:lpstr>
      <vt:lpstr>Numbers don’t add up</vt:lpstr>
      <vt:lpstr>Visual distortion</vt:lpstr>
      <vt:lpstr>3D distortion</vt:lpstr>
      <vt:lpstr>Visual distortion</vt:lpstr>
      <vt:lpstr>Improper extraction</vt:lpstr>
      <vt:lpstr>Visual distortion</vt:lpstr>
      <vt:lpstr>Correlating causation</vt:lpstr>
      <vt:lpstr>Recap</vt:lpstr>
      <vt:lpstr>End of Day 3</vt:lpstr>
      <vt:lpstr>Data Visual Design &amp; Storytelling</vt:lpstr>
      <vt:lpstr>The Joy of Stats</vt:lpstr>
      <vt:lpstr>Evaluating a data story</vt:lpstr>
      <vt:lpstr>PowerPoint Presentation</vt:lpstr>
      <vt:lpstr>What is data storytelling?</vt:lpstr>
      <vt:lpstr>Data stories and data visualizations</vt:lpstr>
      <vt:lpstr>Can’t I just use a chart?</vt:lpstr>
      <vt:lpstr>Why choose story?</vt:lpstr>
      <vt:lpstr>Why choose story?, ctd.</vt:lpstr>
      <vt:lpstr>The data storytelling process</vt:lpstr>
      <vt:lpstr>PowerPoint Presentation</vt:lpstr>
      <vt:lpstr>Step 1</vt:lpstr>
      <vt:lpstr>Insight</vt:lpstr>
      <vt:lpstr>Insight #1</vt:lpstr>
      <vt:lpstr>Insight #2</vt:lpstr>
      <vt:lpstr>Insight #3</vt:lpstr>
      <vt:lpstr>Insight #4</vt:lpstr>
      <vt:lpstr>Framing</vt:lpstr>
      <vt:lpstr>So what?</vt:lpstr>
      <vt:lpstr>Actionable insight</vt:lpstr>
      <vt:lpstr>PowerPoint Presentation</vt:lpstr>
      <vt:lpstr>Step 2</vt:lpstr>
      <vt:lpstr>      Engaging your audience</vt:lpstr>
      <vt:lpstr>Goals and priorities</vt:lpstr>
      <vt:lpstr>Opportune timing</vt:lpstr>
      <vt:lpstr>Familiarity / reasoning</vt:lpstr>
      <vt:lpstr>Beliefs and preferences</vt:lpstr>
      <vt:lpstr>Power and authority</vt:lpstr>
      <vt:lpstr>Different audiences, different needs</vt:lpstr>
      <vt:lpstr>Diversity</vt:lpstr>
      <vt:lpstr>PowerPoint Presentation</vt:lpstr>
      <vt:lpstr>Step 3</vt:lpstr>
      <vt:lpstr>Transforming the key insight</vt:lpstr>
      <vt:lpstr>The “aha” moment, or climax</vt:lpstr>
      <vt:lpstr>The rest of your story outline</vt:lpstr>
      <vt:lpstr>Putting the outline together</vt:lpstr>
      <vt:lpstr>Dashboard developer outline</vt:lpstr>
      <vt:lpstr>Insight to outcome activity</vt:lpstr>
      <vt:lpstr>Marketing team</vt:lpstr>
      <vt:lpstr>Head of technical support</vt:lpstr>
      <vt:lpstr>Recap</vt:lpstr>
      <vt:lpstr>Break</vt:lpstr>
      <vt:lpstr>PowerPoint Presentation</vt:lpstr>
      <vt:lpstr>Step 4</vt:lpstr>
      <vt:lpstr>Plotting with a storyboard</vt:lpstr>
      <vt:lpstr> Refine your insight</vt:lpstr>
      <vt:lpstr> Define your hook</vt:lpstr>
      <vt:lpstr> Prepare your hook with setting</vt:lpstr>
      <vt:lpstr> Select and sequence beats</vt:lpstr>
      <vt:lpstr>Beats = data points</vt:lpstr>
      <vt:lpstr>Scenario: ordering your beats</vt:lpstr>
      <vt:lpstr>Reordering your beats</vt:lpstr>
      <vt:lpstr> Offer your course of action</vt:lpstr>
      <vt:lpstr> Format your data story</vt:lpstr>
      <vt:lpstr>PowerPoint Presentation</vt:lpstr>
      <vt:lpstr>Step 5</vt:lpstr>
      <vt:lpstr>Direct vs. indirect communication</vt:lpstr>
      <vt:lpstr>Formatting for delivery</vt:lpstr>
      <vt:lpstr>Same story, different formats</vt:lpstr>
      <vt:lpstr>A sample slide</vt:lpstr>
      <vt:lpstr>Sample slide 1, with script</vt:lpstr>
      <vt:lpstr>Sample slide 2, with script</vt:lpstr>
      <vt:lpstr>Slide deck</vt:lpstr>
      <vt:lpstr>Slide deck, ctd.</vt:lpstr>
      <vt:lpstr>A sample infographic</vt:lpstr>
      <vt:lpstr>Document - infographic</vt:lpstr>
      <vt:lpstr>Document – infographic, ctd.</vt:lpstr>
      <vt:lpstr>A sample report</vt:lpstr>
      <vt:lpstr>Document – report</vt:lpstr>
      <vt:lpstr>Document – report, ctd.</vt:lpstr>
      <vt:lpstr>Hybrid (a.k.a. slides without a show, or a visual report)</vt:lpstr>
      <vt:lpstr>A sample interactive</vt:lpstr>
      <vt:lpstr>Interactive</vt:lpstr>
      <vt:lpstr>Interactive, ctd.</vt:lpstr>
      <vt:lpstr>Remember: you can always revise!</vt:lpstr>
      <vt:lpstr>Recap</vt:lpstr>
      <vt:lpstr>Activity: reverse storyboarding</vt:lpstr>
      <vt:lpstr>Activity: reverse storyboarding</vt:lpstr>
      <vt:lpstr>Activity: reverse storyboarding</vt:lpstr>
      <vt:lpstr>Activity: reverse storyboarding</vt:lpstr>
      <vt:lpstr>Activity: reverse storyboarding</vt:lpstr>
      <vt:lpstr>Activity: reverse storyboarding</vt:lpstr>
      <vt:lpstr>Activity: reverse storyboarding</vt:lpstr>
      <vt:lpstr>Activity: reverse storyboarding</vt:lpstr>
      <vt:lpstr>Activity: reverse storyboarding</vt:lpstr>
      <vt:lpstr>End of Day 4</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 Design &amp; Storytelling</dc:title>
  <dc:creator>Chris Keenan</dc:creator>
  <cp:lastModifiedBy>Chris Keenan</cp:lastModifiedBy>
  <cp:revision>1</cp:revision>
  <dcterms:created xsi:type="dcterms:W3CDTF">2024-04-18T12:03:09Z</dcterms:created>
  <dcterms:modified xsi:type="dcterms:W3CDTF">2024-04-18T12:04:20Z</dcterms:modified>
</cp:coreProperties>
</file>